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9"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3004800" cy="9753600"/>
  <p:notesSz cx="6858000" cy="9144000"/>
  <p:defaultTextStyle>
    <a:defPPr>
      <a:defRPr lang="en-US"/>
    </a:defPPr>
    <a:lvl1pPr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1pPr>
    <a:lvl2pPr marL="4572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2pPr>
    <a:lvl3pPr marL="9144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3pPr>
    <a:lvl4pPr marL="13716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4pPr>
    <a:lvl5pPr marL="18288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5pPr>
    <a:lvl6pPr marL="2286000" algn="l" defTabSz="457200" rtl="0" eaLnBrk="1" latinLnBrk="0" hangingPunct="1">
      <a:defRPr sz="1200" kern="1200">
        <a:solidFill>
          <a:srgbClr val="FEFFFE"/>
        </a:solidFill>
        <a:latin typeface="Lucida Grande" charset="0"/>
        <a:ea typeface="MS PGothic" charset="0"/>
        <a:cs typeface="MS PGothic" charset="0"/>
        <a:sym typeface="Lucida Grande" charset="0"/>
      </a:defRPr>
    </a:lvl6pPr>
    <a:lvl7pPr marL="2743200" algn="l" defTabSz="457200" rtl="0" eaLnBrk="1" latinLnBrk="0" hangingPunct="1">
      <a:defRPr sz="1200" kern="1200">
        <a:solidFill>
          <a:srgbClr val="FEFFFE"/>
        </a:solidFill>
        <a:latin typeface="Lucida Grande" charset="0"/>
        <a:ea typeface="MS PGothic" charset="0"/>
        <a:cs typeface="MS PGothic" charset="0"/>
        <a:sym typeface="Lucida Grande" charset="0"/>
      </a:defRPr>
    </a:lvl7pPr>
    <a:lvl8pPr marL="3200400" algn="l" defTabSz="457200" rtl="0" eaLnBrk="1" latinLnBrk="0" hangingPunct="1">
      <a:defRPr sz="1200" kern="1200">
        <a:solidFill>
          <a:srgbClr val="FEFFFE"/>
        </a:solidFill>
        <a:latin typeface="Lucida Grande" charset="0"/>
        <a:ea typeface="MS PGothic" charset="0"/>
        <a:cs typeface="MS PGothic" charset="0"/>
        <a:sym typeface="Lucida Grande" charset="0"/>
      </a:defRPr>
    </a:lvl8pPr>
    <a:lvl9pPr marL="3657600" algn="l" defTabSz="457200" rtl="0" eaLnBrk="1" latinLnBrk="0" hangingPunct="1">
      <a:defRPr sz="1200" kern="1200">
        <a:solidFill>
          <a:srgbClr val="FEFFFE"/>
        </a:solidFill>
        <a:latin typeface="Lucida Grande" charset="0"/>
        <a:ea typeface="MS PGothic" charset="0"/>
        <a:cs typeface="MS PGothic" charset="0"/>
        <a:sym typeface="Lucida Grande"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589"/>
  </p:normalViewPr>
  <p:slideViewPr>
    <p:cSldViewPr snapToGrid="0" snapToObjects="1">
      <p:cViewPr varScale="1">
        <p:scale>
          <a:sx n="56" d="100"/>
          <a:sy n="56" d="100"/>
        </p:scale>
        <p:origin x="976" y="18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4BE8B-2E25-0148-B6EE-AEC2B72A8C46}" type="datetimeFigureOut">
              <a:rPr lang="en-US" smtClean="0"/>
              <a:t>9/19/18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30968-92AB-1A4C-BA78-99A3C949DDEB}" type="slidenum">
              <a:rPr lang="en-US" smtClean="0"/>
              <a:t>‹#›</a:t>
            </a:fld>
            <a:endParaRPr lang="en-US"/>
          </a:p>
        </p:txBody>
      </p:sp>
    </p:spTree>
    <p:extLst>
      <p:ext uri="{BB962C8B-B14F-4D97-AF65-F5344CB8AC3E}">
        <p14:creationId xmlns:p14="http://schemas.microsoft.com/office/powerpoint/2010/main" val="35543648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30968-92AB-1A4C-BA78-99A3C949DDEB}" type="slidenum">
              <a:rPr lang="en-US" smtClean="0"/>
              <a:t>4</a:t>
            </a:fld>
            <a:endParaRPr lang="en-US"/>
          </a:p>
        </p:txBody>
      </p:sp>
    </p:spTree>
    <p:extLst>
      <p:ext uri="{BB962C8B-B14F-4D97-AF65-F5344CB8AC3E}">
        <p14:creationId xmlns:p14="http://schemas.microsoft.com/office/powerpoint/2010/main" val="129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30968-92AB-1A4C-BA78-99A3C949DDEB}" type="slidenum">
              <a:rPr lang="en-US" smtClean="0"/>
              <a:t>8</a:t>
            </a:fld>
            <a:endParaRPr lang="en-US"/>
          </a:p>
        </p:txBody>
      </p:sp>
    </p:spTree>
    <p:extLst>
      <p:ext uri="{BB962C8B-B14F-4D97-AF65-F5344CB8AC3E}">
        <p14:creationId xmlns:p14="http://schemas.microsoft.com/office/powerpoint/2010/main" val="110672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30968-92AB-1A4C-BA78-99A3C949DDEB}" type="slidenum">
              <a:rPr lang="en-US" smtClean="0"/>
              <a:t>9</a:t>
            </a:fld>
            <a:endParaRPr lang="en-US"/>
          </a:p>
        </p:txBody>
      </p:sp>
    </p:spTree>
    <p:extLst>
      <p:ext uri="{BB962C8B-B14F-4D97-AF65-F5344CB8AC3E}">
        <p14:creationId xmlns:p14="http://schemas.microsoft.com/office/powerpoint/2010/main" val="63409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30968-92AB-1A4C-BA78-99A3C949DDEB}" type="slidenum">
              <a:rPr lang="en-US" smtClean="0"/>
              <a:t>11</a:t>
            </a:fld>
            <a:endParaRPr lang="en-US"/>
          </a:p>
        </p:txBody>
      </p:sp>
    </p:spTree>
    <p:extLst>
      <p:ext uri="{BB962C8B-B14F-4D97-AF65-F5344CB8AC3E}">
        <p14:creationId xmlns:p14="http://schemas.microsoft.com/office/powerpoint/2010/main" val="109746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30968-92AB-1A4C-BA78-99A3C949DDEB}" type="slidenum">
              <a:rPr lang="en-US" smtClean="0"/>
              <a:t>12</a:t>
            </a:fld>
            <a:endParaRPr lang="en-US"/>
          </a:p>
        </p:txBody>
      </p:sp>
    </p:spTree>
    <p:extLst>
      <p:ext uri="{BB962C8B-B14F-4D97-AF65-F5344CB8AC3E}">
        <p14:creationId xmlns:p14="http://schemas.microsoft.com/office/powerpoint/2010/main" val="165636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30968-92AB-1A4C-BA78-99A3C949DDEB}" type="slidenum">
              <a:rPr lang="en-US" smtClean="0"/>
              <a:t>16</a:t>
            </a:fld>
            <a:endParaRPr lang="en-US"/>
          </a:p>
        </p:txBody>
      </p:sp>
    </p:spTree>
    <p:extLst>
      <p:ext uri="{BB962C8B-B14F-4D97-AF65-F5344CB8AC3E}">
        <p14:creationId xmlns:p14="http://schemas.microsoft.com/office/powerpoint/2010/main" val="191077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30968-92AB-1A4C-BA78-99A3C949DDEB}" type="slidenum">
              <a:rPr lang="en-US" smtClean="0"/>
              <a:t>27</a:t>
            </a:fld>
            <a:endParaRPr lang="en-US"/>
          </a:p>
        </p:txBody>
      </p:sp>
    </p:spTree>
    <p:extLst>
      <p:ext uri="{BB962C8B-B14F-4D97-AF65-F5344CB8AC3E}">
        <p14:creationId xmlns:p14="http://schemas.microsoft.com/office/powerpoint/2010/main" val="223972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30968-92AB-1A4C-BA78-99A3C949DDEB}" type="slidenum">
              <a:rPr lang="en-US" smtClean="0"/>
              <a:t>28</a:t>
            </a:fld>
            <a:endParaRPr lang="en-US"/>
          </a:p>
        </p:txBody>
      </p:sp>
    </p:spTree>
    <p:extLst>
      <p:ext uri="{BB962C8B-B14F-4D97-AF65-F5344CB8AC3E}">
        <p14:creationId xmlns:p14="http://schemas.microsoft.com/office/powerpoint/2010/main" val="913162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30968-92AB-1A4C-BA78-99A3C949DDEB}" type="slidenum">
              <a:rPr lang="en-US" smtClean="0"/>
              <a:t>34</a:t>
            </a:fld>
            <a:endParaRPr lang="en-US"/>
          </a:p>
        </p:txBody>
      </p:sp>
    </p:spTree>
    <p:extLst>
      <p:ext uri="{BB962C8B-B14F-4D97-AF65-F5344CB8AC3E}">
        <p14:creationId xmlns:p14="http://schemas.microsoft.com/office/powerpoint/2010/main" val="382131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254282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6555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80944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57878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5022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97974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5443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92013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8000"/>
            </a:gs>
            <a:gs pos="100000">
              <a:srgbClr val="FFFFFF"/>
            </a:gs>
          </a:gsLst>
          <a:lin ang="5400000"/>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title style</a:t>
            </a:r>
          </a:p>
        </p:txBody>
      </p:sp>
      <p:sp>
        <p:nvSpPr>
          <p:cNvPr id="2050"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text styles</a:t>
            </a:r>
          </a:p>
          <a:p>
            <a:pPr lvl="1"/>
            <a:r>
              <a:rPr lang="en-US" dirty="0">
                <a:sym typeface="Lucida Grande" charset="0"/>
              </a:rPr>
              <a:t>Second level</a:t>
            </a:r>
          </a:p>
          <a:p>
            <a:pPr lvl="2"/>
            <a:r>
              <a:rPr lang="en-US" dirty="0">
                <a:sym typeface="Lucida Grande" charset="0"/>
              </a:rPr>
              <a:t>Third level</a:t>
            </a:r>
          </a:p>
          <a:p>
            <a:pPr lvl="3"/>
            <a:r>
              <a:rPr lang="en-US" dirty="0">
                <a:sym typeface="Lucida Grande" charset="0"/>
              </a:rPr>
              <a:t>Fourth level</a:t>
            </a:r>
          </a:p>
          <a:p>
            <a:pPr lvl="4"/>
            <a:r>
              <a:rPr lang="en-US" dirty="0">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txStyles>
    <p:titleStyle>
      <a:lvl1pPr algn="ctr" rtl="0" eaLnBrk="1" fontAlgn="base" hangingPunct="1">
        <a:spcBef>
          <a:spcPct val="0"/>
        </a:spcBef>
        <a:spcAft>
          <a:spcPct val="0"/>
        </a:spcAft>
        <a:defRPr sz="4400" b="1">
          <a:solidFill>
            <a:srgbClr val="010001"/>
          </a:solidFill>
          <a:latin typeface="Helvetica"/>
          <a:ea typeface="MS PGothic" pitchFamily="34" charset="-128"/>
          <a:cs typeface="Helvetica"/>
          <a:sym typeface="Lucida Grande" charset="0"/>
        </a:defRPr>
      </a:lvl1pPr>
      <a:lvl2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571500" indent="-571500" algn="l" rtl="0" eaLnBrk="1" fontAlgn="base" hangingPunct="1">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1pPr>
      <a:lvl2pPr marL="850900" indent="-571500" algn="l" rtl="0" eaLnBrk="1" fontAlgn="base" hangingPunct="1">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2pPr>
      <a:lvl3pPr marL="1231900" indent="-571500" algn="l" rtl="0" eaLnBrk="1" fontAlgn="base" hangingPunct="1">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3pPr>
      <a:lvl4pPr marL="1612900" indent="-571500" algn="l" rtl="0" eaLnBrk="1" fontAlgn="base" hangingPunct="1">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4pPr>
      <a:lvl5pPr marL="1993900" indent="-571500" algn="l" rtl="0" eaLnBrk="1" fontAlgn="base" hangingPunct="1">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5pPr>
      <a:lvl6pPr marL="22606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6pPr>
      <a:lvl7pPr marL="27178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7pPr>
      <a:lvl8pPr marL="31750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8pPr>
      <a:lvl9pPr marL="36322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505200"/>
            <a:ext cx="13004800" cy="1524000"/>
          </a:xfrm>
          <a:prstGeom prst="rect">
            <a:avLst/>
          </a:prstGeom>
          <a:solidFill>
            <a:srgbClr val="FF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lstStyle/>
          <a:p>
            <a:pPr algn="ctr"/>
            <a:r>
              <a:rPr lang="en-US" sz="4400" b="1" dirty="0">
                <a:solidFill>
                  <a:srgbClr val="010001"/>
                </a:solidFill>
                <a:latin typeface="Helvetica" charset="0"/>
              </a:rPr>
              <a:t>Chapter 2</a:t>
            </a:r>
          </a:p>
          <a:p>
            <a:pPr algn="ctr"/>
            <a:r>
              <a:rPr lang="en-US" sz="4400" b="1" dirty="0">
                <a:solidFill>
                  <a:srgbClr val="010001"/>
                </a:solidFill>
                <a:latin typeface="Helvetica" charset="0"/>
              </a:rPr>
              <a:t>Environmental Systems</a:t>
            </a:r>
          </a:p>
        </p:txBody>
      </p:sp>
      <p:sp>
        <p:nvSpPr>
          <p:cNvPr id="3" name="TextBox 2"/>
          <p:cNvSpPr txBox="1"/>
          <p:nvPr/>
        </p:nvSpPr>
        <p:spPr>
          <a:xfrm>
            <a:off x="558800" y="8686800"/>
            <a:ext cx="5486400" cy="461665"/>
          </a:xfrm>
          <a:prstGeom prst="rect">
            <a:avLst/>
          </a:prstGeom>
          <a:noFill/>
        </p:spPr>
        <p:txBody>
          <a:bodyPr wrap="square" rtlCol="0">
            <a:spAutoFit/>
          </a:bodyPr>
          <a:lstStyle/>
          <a:p>
            <a:r>
              <a:rPr lang="en-US" dirty="0" err="1">
                <a:solidFill>
                  <a:schemeClr val="bg1"/>
                </a:solidFill>
              </a:rPr>
              <a:t>Friedland</a:t>
            </a:r>
            <a:r>
              <a:rPr lang="en-US" dirty="0">
                <a:solidFill>
                  <a:schemeClr val="bg1"/>
                </a:solidFill>
              </a:rPr>
              <a:t> and </a:t>
            </a:r>
            <a:r>
              <a:rPr lang="en-US" dirty="0" err="1">
                <a:solidFill>
                  <a:schemeClr val="bg1"/>
                </a:solidFill>
              </a:rPr>
              <a:t>Relyea</a:t>
            </a:r>
            <a:r>
              <a:rPr lang="en-US" dirty="0">
                <a:solidFill>
                  <a:schemeClr val="bg1"/>
                </a:solidFill>
              </a:rPr>
              <a:t> Environmental Science for AP</a:t>
            </a:r>
            <a:r>
              <a:rPr lang="en-US" baseline="30000" dirty="0">
                <a:solidFill>
                  <a:schemeClr val="bg1"/>
                </a:solidFill>
              </a:rPr>
              <a:t>®</a:t>
            </a:r>
            <a:r>
              <a:rPr lang="en-US" dirty="0">
                <a:solidFill>
                  <a:schemeClr val="bg1"/>
                </a:solidFill>
              </a:rPr>
              <a:t>, second edition ©2015 W.H. Freeman and Company/BFW </a:t>
            </a:r>
          </a:p>
        </p:txBody>
      </p:sp>
      <p:sp>
        <p:nvSpPr>
          <p:cNvPr id="6" name="Rectangle 5"/>
          <p:cNvSpPr/>
          <p:nvPr/>
        </p:nvSpPr>
        <p:spPr>
          <a:xfrm>
            <a:off x="2235200" y="9296400"/>
            <a:ext cx="9779000" cy="230832"/>
          </a:xfrm>
          <a:prstGeom prst="rect">
            <a:avLst/>
          </a:prstGeom>
        </p:spPr>
        <p:txBody>
          <a:bodyPr wrap="square">
            <a:spAutoFit/>
          </a:bodyPr>
          <a:lstStyle/>
          <a:p>
            <a:r>
              <a:rPr lang="en-US" sz="900" dirty="0">
                <a:solidFill>
                  <a:schemeClr val="bg1"/>
                </a:solidFill>
              </a:rPr>
              <a:t>AP</a:t>
            </a:r>
            <a:r>
              <a:rPr lang="en-US" sz="900" baseline="30000" dirty="0">
                <a:solidFill>
                  <a:schemeClr val="bg1"/>
                </a:solidFill>
              </a:rPr>
              <a:t>® </a:t>
            </a:r>
            <a:r>
              <a:rPr lang="en-US" sz="900" dirty="0">
                <a:solidFill>
                  <a:schemeClr val="bg1"/>
                </a:solidFill>
              </a:rPr>
              <a:t>is a trademark registered and/or owned by the College Board</a:t>
            </a:r>
            <a:r>
              <a:rPr lang="en-US" sz="900" baseline="30000" dirty="0">
                <a:solidFill>
                  <a:schemeClr val="bg1"/>
                </a:solidFill>
              </a:rPr>
              <a:t>®</a:t>
            </a:r>
            <a:r>
              <a:rPr lang="en-US" sz="900" dirty="0">
                <a:solidFill>
                  <a:schemeClr val="bg1"/>
                </a:solidFill>
              </a:rPr>
              <a:t>, which was not involved in the production of, and does not endorse, this product.</a:t>
            </a:r>
            <a:endParaRPr lang="en-US" sz="900" b="1" dirty="0">
              <a:solidFill>
                <a:schemeClr val="bg1"/>
              </a:solidFill>
            </a:endParaRPr>
          </a:p>
        </p:txBody>
      </p:sp>
    </p:spTree>
    <p:extLst>
      <p:ext uri="{BB962C8B-B14F-4D97-AF65-F5344CB8AC3E}">
        <p14:creationId xmlns:p14="http://schemas.microsoft.com/office/powerpoint/2010/main" val="100107553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Hydrogen Bonds</a:t>
            </a:r>
          </a:p>
        </p:txBody>
      </p:sp>
      <p:sp>
        <p:nvSpPr>
          <p:cNvPr id="3" name="Content Placeholder 2"/>
          <p:cNvSpPr>
            <a:spLocks noGrp="1"/>
          </p:cNvSpPr>
          <p:nvPr>
            <p:ph idx="1"/>
          </p:nvPr>
        </p:nvSpPr>
        <p:spPr>
          <a:xfrm>
            <a:off x="1270000" y="2152890"/>
            <a:ext cx="10464800" cy="5840413"/>
          </a:xfrm>
        </p:spPr>
        <p:txBody>
          <a:bodyPr/>
          <a:lstStyle/>
          <a:p>
            <a:r>
              <a:rPr lang="en-US" b="1" dirty="0"/>
              <a:t>Hydrogen bond  </a:t>
            </a:r>
            <a:r>
              <a:rPr lang="en-US" dirty="0"/>
              <a:t>A weak chemical bond that forms when hydrogen atoms that are covalently bonded to one atom are attracted to another atom on another molecule.</a:t>
            </a:r>
          </a:p>
          <a:p>
            <a:r>
              <a:rPr lang="en-US" b="1" dirty="0"/>
              <a:t>Polar molecule  </a:t>
            </a:r>
            <a:r>
              <a:rPr lang="en-US" dirty="0"/>
              <a:t>A molecule in which one side is more positive and the other side is more negative.</a:t>
            </a:r>
          </a:p>
        </p:txBody>
      </p:sp>
    </p:spTree>
    <p:extLst>
      <p:ext uri="{BB962C8B-B14F-4D97-AF65-F5344CB8AC3E}">
        <p14:creationId xmlns:p14="http://schemas.microsoft.com/office/powerpoint/2010/main" val="41350302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533381"/>
            <a:ext cx="10464800" cy="2465387"/>
          </a:xfrm>
        </p:spPr>
        <p:txBody>
          <a:bodyPr/>
          <a:lstStyle/>
          <a:p>
            <a:pPr algn="l"/>
            <a:r>
              <a:rPr lang="en-US" dirty="0"/>
              <a:t>Hydrogen Bonds</a:t>
            </a:r>
          </a:p>
        </p:txBody>
      </p:sp>
      <p:pic>
        <p:nvPicPr>
          <p:cNvPr id="4" name="Picture 3"/>
          <p:cNvPicPr>
            <a:picLocks noChangeAspect="1"/>
          </p:cNvPicPr>
          <p:nvPr/>
        </p:nvPicPr>
        <p:blipFill>
          <a:blip r:embed="rId3"/>
          <a:stretch>
            <a:fillRect/>
          </a:stretch>
        </p:blipFill>
        <p:spPr>
          <a:xfrm>
            <a:off x="1270000" y="1564624"/>
            <a:ext cx="5190983" cy="8037073"/>
          </a:xfrm>
          <a:prstGeom prst="rect">
            <a:avLst/>
          </a:prstGeom>
        </p:spPr>
      </p:pic>
      <p:sp>
        <p:nvSpPr>
          <p:cNvPr id="5" name="TextBox 4"/>
          <p:cNvSpPr txBox="1"/>
          <p:nvPr/>
        </p:nvSpPr>
        <p:spPr>
          <a:xfrm>
            <a:off x="6663464" y="1609736"/>
            <a:ext cx="6130473" cy="6986528"/>
          </a:xfrm>
          <a:prstGeom prst="rect">
            <a:avLst/>
          </a:prstGeom>
          <a:noFill/>
        </p:spPr>
        <p:txBody>
          <a:bodyPr wrap="square" rtlCol="0">
            <a:spAutoFit/>
          </a:bodyPr>
          <a:lstStyle/>
          <a:p>
            <a:r>
              <a:rPr lang="en-US" sz="2800" b="1" dirty="0">
                <a:solidFill>
                  <a:srgbClr val="010001"/>
                </a:solidFill>
                <a:latin typeface="Arial"/>
                <a:cs typeface="Arial"/>
              </a:rPr>
              <a:t>The polarity of the water molecule. </a:t>
            </a:r>
            <a:r>
              <a:rPr lang="en-US" sz="2800" dirty="0">
                <a:solidFill>
                  <a:srgbClr val="010001"/>
                </a:solidFill>
                <a:latin typeface="Arial"/>
                <a:cs typeface="Arial"/>
              </a:rPr>
              <a:t>(a) Water (H</a:t>
            </a:r>
            <a:r>
              <a:rPr lang="en-US" sz="2800" baseline="-25000" dirty="0">
                <a:solidFill>
                  <a:srgbClr val="010001"/>
                </a:solidFill>
                <a:latin typeface="Arial"/>
                <a:cs typeface="Arial"/>
              </a:rPr>
              <a:t>2</a:t>
            </a:r>
            <a:r>
              <a:rPr lang="en-US" sz="2800" dirty="0">
                <a:solidFill>
                  <a:srgbClr val="010001"/>
                </a:solidFill>
                <a:latin typeface="Arial"/>
                <a:cs typeface="Arial"/>
              </a:rPr>
              <a:t>O) consists of two hydrogen atoms covalently bonded to one oxygen atom. Water is a polar molecule because its shared electrons spend more time near the oxygen atom than near the hydrogen atoms. The hydrogen atoms thus have a slightly positive charge, and the oxygen atom has a slightly negative charge. (b) The slightly positive hydrogen atoms are attracted to the slightly negative oxygen atom of another water molecule. The result is a hydrogen bond between the two</a:t>
            </a:r>
          </a:p>
          <a:p>
            <a:r>
              <a:rPr lang="en-US" sz="2800" dirty="0">
                <a:solidFill>
                  <a:srgbClr val="010001"/>
                </a:solidFill>
                <a:latin typeface="Arial"/>
                <a:cs typeface="Arial"/>
              </a:rPr>
              <a:t>molecules.</a:t>
            </a:r>
          </a:p>
        </p:txBody>
      </p:sp>
    </p:spTree>
    <p:extLst>
      <p:ext uri="{BB962C8B-B14F-4D97-AF65-F5344CB8AC3E}">
        <p14:creationId xmlns:p14="http://schemas.microsoft.com/office/powerpoint/2010/main" val="40957928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Water is a vital component of most environmental systems</a:t>
            </a:r>
            <a:br>
              <a:rPr lang="en-US" dirty="0"/>
            </a:br>
            <a:endParaRPr lang="en-US" dirty="0"/>
          </a:p>
        </p:txBody>
      </p:sp>
      <p:sp>
        <p:nvSpPr>
          <p:cNvPr id="3" name="Content Placeholder 2"/>
          <p:cNvSpPr>
            <a:spLocks noGrp="1"/>
          </p:cNvSpPr>
          <p:nvPr>
            <p:ph idx="1"/>
          </p:nvPr>
        </p:nvSpPr>
        <p:spPr/>
        <p:txBody>
          <a:bodyPr/>
          <a:lstStyle/>
          <a:p>
            <a:pPr marL="0" lvl="0" indent="0">
              <a:buNone/>
            </a:pPr>
            <a:r>
              <a:rPr lang="en-US" dirty="0"/>
              <a:t>Water has many significant properties.</a:t>
            </a:r>
          </a:p>
          <a:p>
            <a:pPr marL="0" indent="0">
              <a:buNone/>
            </a:pPr>
            <a:endParaRPr lang="en-US" dirty="0"/>
          </a:p>
        </p:txBody>
      </p:sp>
    </p:spTree>
    <p:extLst>
      <p:ext uri="{BB962C8B-B14F-4D97-AF65-F5344CB8AC3E}">
        <p14:creationId xmlns:p14="http://schemas.microsoft.com/office/powerpoint/2010/main" val="32806199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74050"/>
            <a:ext cx="10464800" cy="2465387"/>
          </a:xfrm>
        </p:spPr>
        <p:txBody>
          <a:bodyPr/>
          <a:lstStyle/>
          <a:p>
            <a:pPr algn="l"/>
            <a:r>
              <a:rPr lang="en-US" dirty="0"/>
              <a:t>Properties of Water</a:t>
            </a:r>
            <a:br>
              <a:rPr lang="en-US" dirty="0"/>
            </a:br>
            <a:endParaRPr lang="en-US" dirty="0"/>
          </a:p>
        </p:txBody>
      </p:sp>
      <p:sp>
        <p:nvSpPr>
          <p:cNvPr id="3" name="Content Placeholder 2"/>
          <p:cNvSpPr>
            <a:spLocks noGrp="1"/>
          </p:cNvSpPr>
          <p:nvPr>
            <p:ph idx="1"/>
          </p:nvPr>
        </p:nvSpPr>
        <p:spPr>
          <a:xfrm>
            <a:off x="1270000" y="1737361"/>
            <a:ext cx="10464800" cy="7268328"/>
          </a:xfrm>
        </p:spPr>
        <p:txBody>
          <a:bodyPr/>
          <a:lstStyle/>
          <a:p>
            <a:r>
              <a:rPr lang="en-US" sz="3200" b="1" dirty="0"/>
              <a:t>Surface tension  </a:t>
            </a:r>
            <a:r>
              <a:rPr lang="en-US" sz="3200" dirty="0"/>
              <a:t>A property of water that results from the cohesion of water molecules at the surface of a body of water and that creates a sort of skin on the water’s surface.</a:t>
            </a:r>
          </a:p>
          <a:p>
            <a:r>
              <a:rPr lang="en-US" sz="3200" b="1" dirty="0"/>
              <a:t>Capillary action</a:t>
            </a:r>
            <a:r>
              <a:rPr lang="en-US" sz="3200" dirty="0"/>
              <a:t>  A property of water that occurs when adhesion of water molecules to a surface is stronger than cohesion between the molecules.</a:t>
            </a:r>
          </a:p>
          <a:p>
            <a:pPr marL="0" indent="0">
              <a:buNone/>
            </a:pPr>
            <a:endParaRPr lang="en-US" sz="3200" dirty="0"/>
          </a:p>
        </p:txBody>
      </p:sp>
    </p:spTree>
    <p:extLst>
      <p:ext uri="{BB962C8B-B14F-4D97-AF65-F5344CB8AC3E}">
        <p14:creationId xmlns:p14="http://schemas.microsoft.com/office/powerpoint/2010/main" val="20468443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74050"/>
            <a:ext cx="10464800" cy="2465387"/>
          </a:xfrm>
        </p:spPr>
        <p:txBody>
          <a:bodyPr/>
          <a:lstStyle/>
          <a:p>
            <a:pPr algn="l"/>
            <a:r>
              <a:rPr lang="en-US" dirty="0"/>
              <a:t>Properties of Water</a:t>
            </a:r>
            <a:br>
              <a:rPr lang="en-US" dirty="0"/>
            </a:br>
            <a:endParaRPr lang="en-US" dirty="0"/>
          </a:p>
        </p:txBody>
      </p:sp>
      <p:sp>
        <p:nvSpPr>
          <p:cNvPr id="3" name="Content Placeholder 2"/>
          <p:cNvSpPr>
            <a:spLocks noGrp="1"/>
          </p:cNvSpPr>
          <p:nvPr>
            <p:ph idx="1"/>
          </p:nvPr>
        </p:nvSpPr>
        <p:spPr>
          <a:xfrm>
            <a:off x="1270000" y="1485901"/>
            <a:ext cx="10464800" cy="7519788"/>
          </a:xfrm>
        </p:spPr>
        <p:txBody>
          <a:bodyPr/>
          <a:lstStyle/>
          <a:p>
            <a:r>
              <a:rPr lang="en-US" sz="3200" b="1" dirty="0"/>
              <a:t>High Boiling and Melting Points </a:t>
            </a:r>
            <a:r>
              <a:rPr lang="en-US" sz="3200" dirty="0"/>
              <a:t>At</a:t>
            </a:r>
            <a:r>
              <a:rPr lang="en-US" sz="3200" b="1" dirty="0"/>
              <a:t> </a:t>
            </a:r>
            <a:r>
              <a:rPr lang="en-US" sz="3200" dirty="0"/>
              <a:t>Earth’s surface, water boils at 100 degrees Celsius and freezes at 0 degrees Celsius.</a:t>
            </a:r>
          </a:p>
          <a:p>
            <a:pPr lvl="0"/>
            <a:r>
              <a:rPr lang="en-US" sz="3200" b="1" dirty="0"/>
              <a:t>Good Solvent </a:t>
            </a:r>
            <a:r>
              <a:rPr lang="en-US" sz="3200" dirty="0"/>
              <a:t>Many substances dissolve well in water because their polar molecules bond easily with other polar molecules. </a:t>
            </a:r>
          </a:p>
          <a:p>
            <a:pPr lvl="0"/>
            <a:r>
              <a:rPr lang="en-US" sz="3200" b="1" dirty="0"/>
              <a:t>Expands when Freezes </a:t>
            </a:r>
            <a:r>
              <a:rPr lang="en-US" sz="3200" dirty="0"/>
              <a:t>Ice is less dense than water which allows lakes to remain liquid under ice. </a:t>
            </a:r>
            <a:endParaRPr lang="en-US" sz="3200" b="1" dirty="0"/>
          </a:p>
          <a:p>
            <a:pPr marL="0" indent="0">
              <a:buNone/>
            </a:pPr>
            <a:endParaRPr lang="en-US" sz="3200" dirty="0"/>
          </a:p>
        </p:txBody>
      </p:sp>
    </p:spTree>
    <p:extLst>
      <p:ext uri="{BB962C8B-B14F-4D97-AF65-F5344CB8AC3E}">
        <p14:creationId xmlns:p14="http://schemas.microsoft.com/office/powerpoint/2010/main" val="10080669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Acids, Bases, and pH</a:t>
            </a:r>
            <a:br>
              <a:rPr lang="en-US" dirty="0"/>
            </a:br>
            <a:endParaRPr lang="en-US" dirty="0"/>
          </a:p>
        </p:txBody>
      </p:sp>
      <p:sp>
        <p:nvSpPr>
          <p:cNvPr id="3" name="Content Placeholder 2"/>
          <p:cNvSpPr>
            <a:spLocks noGrp="1"/>
          </p:cNvSpPr>
          <p:nvPr>
            <p:ph idx="1"/>
          </p:nvPr>
        </p:nvSpPr>
        <p:spPr/>
        <p:txBody>
          <a:bodyPr/>
          <a:lstStyle/>
          <a:p>
            <a:r>
              <a:rPr lang="en-US" b="1" dirty="0"/>
              <a:t>Acid</a:t>
            </a:r>
            <a:r>
              <a:rPr lang="en-US" dirty="0"/>
              <a:t>  A substance that contributes hydrogen ions to a solution.</a:t>
            </a:r>
          </a:p>
          <a:p>
            <a:r>
              <a:rPr lang="en-US" b="1" dirty="0"/>
              <a:t>Base</a:t>
            </a:r>
            <a:r>
              <a:rPr lang="en-US" dirty="0"/>
              <a:t>  A substance that contributes hydroxide ions to a solution.</a:t>
            </a:r>
          </a:p>
          <a:p>
            <a:r>
              <a:rPr lang="en-US" b="1" dirty="0"/>
              <a:t>pH</a:t>
            </a:r>
            <a:r>
              <a:rPr lang="en-US" dirty="0"/>
              <a:t>   The number that indicates the relative strength of acids and bases in a substance.  Is the measure of [H</a:t>
            </a:r>
            <a:r>
              <a:rPr lang="en-US" baseline="30000" dirty="0"/>
              <a:t>+</a:t>
            </a:r>
            <a:r>
              <a:rPr lang="en-US" dirty="0"/>
              <a:t>] in solution. </a:t>
            </a:r>
          </a:p>
          <a:p>
            <a:r>
              <a:rPr lang="en-US" dirty="0"/>
              <a:t>* Every on increment change in pH, the ions change by a factor of 10 (10</a:t>
            </a:r>
            <a:r>
              <a:rPr lang="en-US" baseline="30000" dirty="0"/>
              <a:t>X</a:t>
            </a:r>
            <a:r>
              <a:rPr lang="en-US" dirty="0"/>
              <a:t>) </a:t>
            </a:r>
          </a:p>
          <a:p>
            <a:endParaRPr lang="en-US" dirty="0"/>
          </a:p>
        </p:txBody>
      </p:sp>
    </p:spTree>
    <p:extLst>
      <p:ext uri="{BB962C8B-B14F-4D97-AF65-F5344CB8AC3E}">
        <p14:creationId xmlns:p14="http://schemas.microsoft.com/office/powerpoint/2010/main" val="15291644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70000" y="-238869"/>
            <a:ext cx="10464800" cy="2465387"/>
          </a:xfrm>
        </p:spPr>
        <p:txBody>
          <a:bodyPr/>
          <a:lstStyle/>
          <a:p>
            <a:pPr algn="l"/>
            <a:r>
              <a:rPr lang="en-US" dirty="0"/>
              <a:t>Acids, Bases, and pH</a:t>
            </a:r>
            <a:br>
              <a:rPr lang="en-US" dirty="0"/>
            </a:br>
            <a:endParaRPr lang="en-US" dirty="0"/>
          </a:p>
        </p:txBody>
      </p:sp>
      <p:pic>
        <p:nvPicPr>
          <p:cNvPr id="5" name="Picture 4"/>
          <p:cNvPicPr>
            <a:picLocks noChangeAspect="1"/>
          </p:cNvPicPr>
          <p:nvPr/>
        </p:nvPicPr>
        <p:blipFill>
          <a:blip r:embed="rId3"/>
          <a:stretch>
            <a:fillRect/>
          </a:stretch>
        </p:blipFill>
        <p:spPr>
          <a:xfrm>
            <a:off x="1270000" y="1306923"/>
            <a:ext cx="4237432" cy="8446677"/>
          </a:xfrm>
          <a:prstGeom prst="rect">
            <a:avLst/>
          </a:prstGeom>
        </p:spPr>
      </p:pic>
      <p:sp>
        <p:nvSpPr>
          <p:cNvPr id="6" name="TextBox 5"/>
          <p:cNvSpPr txBox="1"/>
          <p:nvPr/>
        </p:nvSpPr>
        <p:spPr>
          <a:xfrm>
            <a:off x="5687874" y="1349354"/>
            <a:ext cx="6516206" cy="1754327"/>
          </a:xfrm>
          <a:prstGeom prst="rect">
            <a:avLst/>
          </a:prstGeom>
          <a:noFill/>
        </p:spPr>
        <p:txBody>
          <a:bodyPr wrap="square" rtlCol="0">
            <a:spAutoFit/>
          </a:bodyPr>
          <a:lstStyle/>
          <a:p>
            <a:r>
              <a:rPr lang="en-US" sz="3600" b="1" dirty="0">
                <a:solidFill>
                  <a:srgbClr val="010001"/>
                </a:solidFill>
                <a:latin typeface="Arial"/>
                <a:cs typeface="Arial"/>
              </a:rPr>
              <a:t>The pH scale. </a:t>
            </a:r>
            <a:r>
              <a:rPr lang="en-US" sz="3600" dirty="0">
                <a:solidFill>
                  <a:srgbClr val="010001"/>
                </a:solidFill>
                <a:latin typeface="Arial"/>
                <a:cs typeface="Arial"/>
              </a:rPr>
              <a:t>The pH scale shows how acidic or how basic a solution is.</a:t>
            </a:r>
          </a:p>
        </p:txBody>
      </p:sp>
      <p:sp>
        <p:nvSpPr>
          <p:cNvPr id="8" name="Rectangle 7"/>
          <p:cNvSpPr/>
          <p:nvPr/>
        </p:nvSpPr>
        <p:spPr>
          <a:xfrm>
            <a:off x="5687874" y="3442185"/>
            <a:ext cx="7013206" cy="5632312"/>
          </a:xfrm>
          <a:prstGeom prst="rect">
            <a:avLst/>
          </a:prstGeom>
        </p:spPr>
        <p:txBody>
          <a:bodyPr wrap="square">
            <a:spAutoFit/>
          </a:bodyPr>
          <a:lstStyle/>
          <a:p>
            <a:r>
              <a:rPr lang="en-US" sz="3600" dirty="0">
                <a:solidFill>
                  <a:srgbClr val="010001"/>
                </a:solidFill>
                <a:latin typeface="Arial"/>
                <a:cs typeface="Arial"/>
              </a:rPr>
              <a:t> </a:t>
            </a:r>
          </a:p>
          <a:p>
            <a:pPr marL="571500" lvl="0" indent="-571500">
              <a:buFont typeface="Arial"/>
              <a:buChar char="•"/>
            </a:pPr>
            <a:r>
              <a:rPr lang="en-US" sz="3600" dirty="0">
                <a:solidFill>
                  <a:srgbClr val="010001"/>
                </a:solidFill>
                <a:latin typeface="Arial"/>
                <a:cs typeface="Arial"/>
              </a:rPr>
              <a:t>The pH scale ranges from 0-14.</a:t>
            </a:r>
          </a:p>
          <a:p>
            <a:r>
              <a:rPr lang="en-US" sz="3600" dirty="0">
                <a:solidFill>
                  <a:srgbClr val="010001"/>
                </a:solidFill>
                <a:latin typeface="Arial"/>
                <a:cs typeface="Arial"/>
              </a:rPr>
              <a:t> </a:t>
            </a:r>
          </a:p>
          <a:p>
            <a:pPr marL="571500" lvl="0" indent="-571500">
              <a:buFont typeface="Arial"/>
              <a:buChar char="•"/>
            </a:pPr>
            <a:r>
              <a:rPr lang="en-US" sz="3600" dirty="0">
                <a:solidFill>
                  <a:srgbClr val="010001"/>
                </a:solidFill>
                <a:latin typeface="Arial"/>
                <a:cs typeface="Arial"/>
              </a:rPr>
              <a:t>A pH value of 7 is neutral.</a:t>
            </a:r>
          </a:p>
          <a:p>
            <a:pPr lvl="0"/>
            <a:endParaRPr lang="en-US" sz="3600" dirty="0">
              <a:solidFill>
                <a:srgbClr val="010001"/>
              </a:solidFill>
              <a:latin typeface="Arial"/>
              <a:cs typeface="Arial"/>
            </a:endParaRPr>
          </a:p>
          <a:p>
            <a:pPr marL="571500" lvl="0" indent="-571500">
              <a:buFont typeface="Arial"/>
              <a:buChar char="•"/>
            </a:pPr>
            <a:r>
              <a:rPr lang="en-US" sz="3600" dirty="0">
                <a:solidFill>
                  <a:srgbClr val="010001"/>
                </a:solidFill>
                <a:latin typeface="Arial"/>
                <a:cs typeface="Arial"/>
              </a:rPr>
              <a:t>A pH value above 7 is basic.</a:t>
            </a:r>
          </a:p>
          <a:p>
            <a:pPr lvl="0"/>
            <a:endParaRPr lang="en-US" sz="3600" dirty="0">
              <a:solidFill>
                <a:srgbClr val="010001"/>
              </a:solidFill>
              <a:latin typeface="Arial"/>
              <a:cs typeface="Arial"/>
            </a:endParaRPr>
          </a:p>
          <a:p>
            <a:pPr marL="571500" lvl="0" indent="-571500">
              <a:buFont typeface="Arial"/>
              <a:buChar char="•"/>
            </a:pPr>
            <a:r>
              <a:rPr lang="en-US" sz="3600" dirty="0">
                <a:solidFill>
                  <a:srgbClr val="010001"/>
                </a:solidFill>
                <a:latin typeface="Arial"/>
                <a:cs typeface="Arial"/>
              </a:rPr>
              <a:t>A pH value below 7 is acidic.</a:t>
            </a:r>
          </a:p>
          <a:p>
            <a:pPr lvl="0"/>
            <a:endParaRPr lang="en-US" sz="3600" dirty="0">
              <a:solidFill>
                <a:srgbClr val="010001"/>
              </a:solidFill>
              <a:latin typeface="Arial"/>
              <a:cs typeface="Arial"/>
            </a:endParaRPr>
          </a:p>
        </p:txBody>
      </p:sp>
    </p:spTree>
    <p:extLst>
      <p:ext uri="{BB962C8B-B14F-4D97-AF65-F5344CB8AC3E}">
        <p14:creationId xmlns:p14="http://schemas.microsoft.com/office/powerpoint/2010/main" val="25358640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Environmental systems contain both chemical and biological reactions</a:t>
            </a:r>
            <a:br>
              <a:rPr lang="en-US" dirty="0"/>
            </a:br>
            <a:endParaRPr lang="en-US" dirty="0"/>
          </a:p>
        </p:txBody>
      </p:sp>
      <p:sp>
        <p:nvSpPr>
          <p:cNvPr id="3" name="Content Placeholder 2"/>
          <p:cNvSpPr>
            <a:spLocks noGrp="1"/>
          </p:cNvSpPr>
          <p:nvPr>
            <p:ph idx="1"/>
          </p:nvPr>
        </p:nvSpPr>
        <p:spPr/>
        <p:txBody>
          <a:bodyPr/>
          <a:lstStyle/>
          <a:p>
            <a:r>
              <a:rPr lang="en-US" b="1" dirty="0"/>
              <a:t>Chemical reaction  </a:t>
            </a:r>
            <a:r>
              <a:rPr lang="en-US" dirty="0"/>
              <a:t>A reaction that occurs when atoms separate from molecules or recombine with other molecules.</a:t>
            </a:r>
          </a:p>
          <a:p>
            <a:r>
              <a:rPr lang="en-US" b="1" dirty="0"/>
              <a:t>Law of conservation of matter  </a:t>
            </a:r>
            <a:r>
              <a:rPr lang="en-US" dirty="0"/>
              <a:t>A law of nature stating that matter cannot be created or destroyed; it can only change form.</a:t>
            </a:r>
          </a:p>
        </p:txBody>
      </p:sp>
    </p:spTree>
    <p:extLst>
      <p:ext uri="{BB962C8B-B14F-4D97-AF65-F5344CB8AC3E}">
        <p14:creationId xmlns:p14="http://schemas.microsoft.com/office/powerpoint/2010/main" val="11972379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Molecules and Cells</a:t>
            </a:r>
            <a:br>
              <a:rPr lang="en-US" dirty="0"/>
            </a:br>
            <a:r>
              <a:rPr lang="en-US" dirty="0"/>
              <a:t> </a:t>
            </a:r>
            <a:br>
              <a:rPr lang="en-US" dirty="0"/>
            </a:br>
            <a:endParaRPr lang="en-US" dirty="0"/>
          </a:p>
        </p:txBody>
      </p:sp>
      <p:sp>
        <p:nvSpPr>
          <p:cNvPr id="3" name="Content Placeholder 2"/>
          <p:cNvSpPr>
            <a:spLocks noGrp="1"/>
          </p:cNvSpPr>
          <p:nvPr>
            <p:ph idx="1"/>
          </p:nvPr>
        </p:nvSpPr>
        <p:spPr/>
        <p:txBody>
          <a:bodyPr/>
          <a:lstStyle/>
          <a:p>
            <a:r>
              <a:rPr lang="en-US" b="1" dirty="0"/>
              <a:t>Inorganic compound</a:t>
            </a:r>
            <a:r>
              <a:rPr lang="en-US" dirty="0"/>
              <a:t>  A compound that does not contain the element carbon or contains carbon bound to elements other than hydrogen.</a:t>
            </a:r>
          </a:p>
          <a:p>
            <a:pPr marL="0" indent="0">
              <a:buNone/>
            </a:pPr>
            <a:r>
              <a:rPr lang="en-US" dirty="0"/>
              <a:t>	Examples: NH</a:t>
            </a:r>
            <a:r>
              <a:rPr lang="en-US" baseline="-25000" dirty="0"/>
              <a:t>3</a:t>
            </a:r>
            <a:r>
              <a:rPr lang="en-US" dirty="0"/>
              <a:t>, </a:t>
            </a:r>
            <a:r>
              <a:rPr lang="en-US" dirty="0" err="1"/>
              <a:t>NaCl</a:t>
            </a:r>
            <a:r>
              <a:rPr lang="en-US" dirty="0"/>
              <a:t>, H</a:t>
            </a:r>
            <a:r>
              <a:rPr lang="en-US" baseline="-25000" dirty="0"/>
              <a:t>2</a:t>
            </a:r>
            <a:r>
              <a:rPr lang="en-US" dirty="0"/>
              <a:t>O, CO</a:t>
            </a:r>
            <a:r>
              <a:rPr lang="en-US" baseline="-25000" dirty="0"/>
              <a:t>2</a:t>
            </a:r>
            <a:endParaRPr lang="en-US" dirty="0"/>
          </a:p>
          <a:p>
            <a:r>
              <a:rPr lang="en-US" b="1" dirty="0"/>
              <a:t>Organic compound  </a:t>
            </a:r>
            <a:r>
              <a:rPr lang="en-US" dirty="0"/>
              <a:t>A compound that contains carbon-carbon and carbon-hydrogen bonds.</a:t>
            </a:r>
          </a:p>
          <a:p>
            <a:pPr marL="0" lvl="0" indent="0">
              <a:buNone/>
            </a:pPr>
            <a:r>
              <a:rPr lang="en-US" dirty="0"/>
              <a:t>	Examples:  C</a:t>
            </a:r>
            <a:r>
              <a:rPr lang="en-US" baseline="-25000" dirty="0"/>
              <a:t>6</a:t>
            </a:r>
            <a:r>
              <a:rPr lang="en-US" dirty="0"/>
              <a:t>H</a:t>
            </a:r>
            <a:r>
              <a:rPr lang="en-US" baseline="-25000" dirty="0"/>
              <a:t>12</a:t>
            </a:r>
            <a:r>
              <a:rPr lang="en-US" dirty="0"/>
              <a:t>O</a:t>
            </a:r>
            <a:r>
              <a:rPr lang="en-US" baseline="-25000" dirty="0"/>
              <a:t>6</a:t>
            </a:r>
            <a:r>
              <a:rPr lang="en-US" dirty="0"/>
              <a:t>, CH</a:t>
            </a:r>
            <a:r>
              <a:rPr lang="en-US" baseline="-25000" dirty="0"/>
              <a:t>4</a:t>
            </a:r>
            <a:endParaRPr lang="en-US" dirty="0"/>
          </a:p>
          <a:p>
            <a:pPr marL="0" indent="0">
              <a:buNone/>
            </a:pPr>
            <a:endParaRPr lang="en-US" dirty="0"/>
          </a:p>
        </p:txBody>
      </p:sp>
    </p:spTree>
    <p:extLst>
      <p:ext uri="{BB962C8B-B14F-4D97-AF65-F5344CB8AC3E}">
        <p14:creationId xmlns:p14="http://schemas.microsoft.com/office/powerpoint/2010/main" val="36057204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422"/>
            <a:ext cx="10464800" cy="2465387"/>
          </a:xfrm>
        </p:spPr>
        <p:txBody>
          <a:bodyPr/>
          <a:lstStyle/>
          <a:p>
            <a:r>
              <a:rPr lang="en-US" dirty="0"/>
              <a:t>Biological Molecules and Cells</a:t>
            </a:r>
            <a:br>
              <a:rPr lang="en-US" dirty="0"/>
            </a:br>
            <a:endParaRPr lang="en-US" dirty="0"/>
          </a:p>
        </p:txBody>
      </p:sp>
      <p:sp>
        <p:nvSpPr>
          <p:cNvPr id="3" name="Content Placeholder 2"/>
          <p:cNvSpPr>
            <a:spLocks noGrp="1"/>
          </p:cNvSpPr>
          <p:nvPr>
            <p:ph idx="1"/>
          </p:nvPr>
        </p:nvSpPr>
        <p:spPr/>
        <p:txBody>
          <a:bodyPr/>
          <a:lstStyle/>
          <a:p>
            <a:r>
              <a:rPr lang="en-US" sz="2600" b="1" dirty="0"/>
              <a:t>Carbohydrate</a:t>
            </a:r>
            <a:r>
              <a:rPr lang="en-US" sz="2600" dirty="0"/>
              <a:t>  A compound composed of carbon, hydrogen, and oxygen atoms.</a:t>
            </a:r>
          </a:p>
          <a:p>
            <a:r>
              <a:rPr lang="en-US" sz="2600" b="1" dirty="0"/>
              <a:t>Protein</a:t>
            </a:r>
            <a:r>
              <a:rPr lang="en-US" sz="2600" dirty="0"/>
              <a:t>  A critical component of living organisms made up of a long chain of nitrogen-containing organic molecules known as amino acids.</a:t>
            </a:r>
          </a:p>
          <a:p>
            <a:r>
              <a:rPr lang="en-US" sz="2600" b="1" dirty="0"/>
              <a:t>Nucleic acid  </a:t>
            </a:r>
            <a:r>
              <a:rPr lang="en-US" sz="2600" dirty="0"/>
              <a:t>Organic compounds found in all living cells.</a:t>
            </a:r>
          </a:p>
          <a:p>
            <a:r>
              <a:rPr lang="en-US" sz="2600" b="1" dirty="0"/>
              <a:t>DNA (deoxyribonucleic acid)  </a:t>
            </a:r>
            <a:r>
              <a:rPr lang="en-US" sz="2600" dirty="0"/>
              <a:t>A nucleic acid, the genetic material that contains the code for reproducing the components of the next generation, and which organisms pass on to their offspring.</a:t>
            </a:r>
          </a:p>
          <a:p>
            <a:r>
              <a:rPr lang="en-US" sz="2600" b="1" dirty="0"/>
              <a:t>RNA (ribonucleic acid)  </a:t>
            </a:r>
            <a:r>
              <a:rPr lang="en-US" sz="2600" dirty="0"/>
              <a:t>A nucleic acid that translates the code stored in DNA, which makes possible the synthesis of proteins.</a:t>
            </a:r>
          </a:p>
          <a:p>
            <a:r>
              <a:rPr lang="en-US" sz="2600" b="1" dirty="0"/>
              <a:t>Lipid</a:t>
            </a:r>
            <a:r>
              <a:rPr lang="en-US" sz="2600" dirty="0"/>
              <a:t>  A smaller organic biological molecule that does not mix with water.</a:t>
            </a:r>
          </a:p>
        </p:txBody>
      </p:sp>
    </p:spTree>
    <p:extLst>
      <p:ext uri="{BB962C8B-B14F-4D97-AF65-F5344CB8AC3E}">
        <p14:creationId xmlns:p14="http://schemas.microsoft.com/office/powerpoint/2010/main" val="38386522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010001"/>
                </a:solidFill>
                <a:latin typeface="Helvetica"/>
                <a:cs typeface="Helvetica"/>
              </a:rPr>
              <a:t>Module 4  </a:t>
            </a:r>
            <a:br>
              <a:rPr lang="en-US" sz="4400" b="1" dirty="0">
                <a:solidFill>
                  <a:srgbClr val="010001"/>
                </a:solidFill>
                <a:latin typeface="Helvetica"/>
                <a:cs typeface="Helvetica"/>
              </a:rPr>
            </a:br>
            <a:r>
              <a:rPr lang="en-US" sz="4400" b="1" dirty="0">
                <a:solidFill>
                  <a:srgbClr val="010001"/>
                </a:solidFill>
                <a:latin typeface="Helvetica"/>
                <a:cs typeface="Helvetica"/>
              </a:rPr>
              <a:t>Systems and Matter</a:t>
            </a:r>
            <a:br>
              <a:rPr lang="en-US" sz="4400" b="1" dirty="0">
                <a:solidFill>
                  <a:srgbClr val="010001"/>
                </a:solidFill>
                <a:latin typeface="Helvetica"/>
                <a:cs typeface="Helvetica"/>
              </a:rPr>
            </a:br>
            <a:endParaRPr lang="en-US" sz="4400" b="1" dirty="0">
              <a:solidFill>
                <a:srgbClr val="010001"/>
              </a:solidFill>
              <a:latin typeface="Helvetica"/>
              <a:cs typeface="Helvetica"/>
            </a:endParaRPr>
          </a:p>
        </p:txBody>
      </p:sp>
      <p:sp>
        <p:nvSpPr>
          <p:cNvPr id="3" name="Content Placeholder 2"/>
          <p:cNvSpPr>
            <a:spLocks noGrp="1"/>
          </p:cNvSpPr>
          <p:nvPr>
            <p:ph idx="1"/>
          </p:nvPr>
        </p:nvSpPr>
        <p:spPr/>
        <p:txBody>
          <a:bodyPr/>
          <a:lstStyle/>
          <a:p>
            <a:pPr marL="0" indent="0">
              <a:buNone/>
            </a:pPr>
            <a:r>
              <a:rPr lang="en-US" sz="3600" b="1" dirty="0">
                <a:solidFill>
                  <a:srgbClr val="010001"/>
                </a:solidFill>
                <a:latin typeface="Arial"/>
                <a:cs typeface="Arial"/>
              </a:rPr>
              <a:t>After reading this module you should be able to</a:t>
            </a:r>
          </a:p>
          <a:p>
            <a:pPr>
              <a:buClrTx/>
              <a:buFont typeface="Arial"/>
              <a:buChar char="•"/>
            </a:pPr>
            <a:r>
              <a:rPr lang="en-US" sz="3600" dirty="0">
                <a:solidFill>
                  <a:srgbClr val="010001"/>
                </a:solidFill>
                <a:latin typeface="Arial"/>
                <a:cs typeface="Arial"/>
              </a:rPr>
              <a:t> describe how matter comprises atoms and molecules that move among different systems.</a:t>
            </a:r>
          </a:p>
          <a:p>
            <a:pPr>
              <a:buClrTx/>
              <a:buFont typeface="Arial"/>
              <a:buChar char="•"/>
            </a:pPr>
            <a:r>
              <a:rPr lang="en-US" sz="3600" dirty="0">
                <a:solidFill>
                  <a:srgbClr val="010001"/>
                </a:solidFill>
                <a:latin typeface="Arial"/>
                <a:cs typeface="Arial"/>
              </a:rPr>
              <a:t>explain why water is an important component of most environmental systems.</a:t>
            </a:r>
          </a:p>
          <a:p>
            <a:pPr>
              <a:buClrTx/>
              <a:buFont typeface="Arial"/>
              <a:buChar char="•"/>
            </a:pPr>
            <a:r>
              <a:rPr lang="en-US" sz="3600" dirty="0">
                <a:solidFill>
                  <a:srgbClr val="010001"/>
                </a:solidFill>
                <a:latin typeface="Arial"/>
                <a:cs typeface="Arial"/>
              </a:rPr>
              <a:t>discuss how matter is conserved in chemical and biological systems.</a:t>
            </a:r>
          </a:p>
        </p:txBody>
      </p:sp>
    </p:spTree>
    <p:extLst>
      <p:ext uri="{BB962C8B-B14F-4D97-AF65-F5344CB8AC3E}">
        <p14:creationId xmlns:p14="http://schemas.microsoft.com/office/powerpoint/2010/main" val="36230664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Biological Molecules and Cells</a:t>
            </a:r>
            <a:br>
              <a:rPr lang="en-US" dirty="0"/>
            </a:br>
            <a:endParaRPr lang="en-US" dirty="0"/>
          </a:p>
        </p:txBody>
      </p:sp>
      <p:sp>
        <p:nvSpPr>
          <p:cNvPr id="3" name="Content Placeholder 2"/>
          <p:cNvSpPr>
            <a:spLocks noGrp="1"/>
          </p:cNvSpPr>
          <p:nvPr>
            <p:ph idx="1"/>
          </p:nvPr>
        </p:nvSpPr>
        <p:spPr/>
        <p:txBody>
          <a:bodyPr/>
          <a:lstStyle/>
          <a:p>
            <a:r>
              <a:rPr lang="en-US" b="1" dirty="0"/>
              <a:t>Cell</a:t>
            </a:r>
            <a:r>
              <a:rPr lang="en-US" dirty="0"/>
              <a:t>  A highly organized living entity that consists of the four types of macromolecules and other substances in a watery solution, surrounded by a membrane</a:t>
            </a:r>
          </a:p>
          <a:p>
            <a:pPr lvl="0"/>
            <a:r>
              <a:rPr lang="en-US" dirty="0"/>
              <a:t>Some organisms are single cell, for example most bacteria.</a:t>
            </a:r>
          </a:p>
          <a:p>
            <a:pPr lvl="0"/>
            <a:r>
              <a:rPr lang="en-US" dirty="0"/>
              <a:t>Other organisms, for example, brine shrimp, are multicellular. </a:t>
            </a:r>
          </a:p>
          <a:p>
            <a:pPr marL="0" indent="0">
              <a:buNone/>
            </a:pPr>
            <a:endParaRPr lang="en-US" dirty="0"/>
          </a:p>
        </p:txBody>
      </p:sp>
    </p:spTree>
    <p:extLst>
      <p:ext uri="{BB962C8B-B14F-4D97-AF65-F5344CB8AC3E}">
        <p14:creationId xmlns:p14="http://schemas.microsoft.com/office/powerpoint/2010/main" val="4058362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a:t>
            </a:r>
            <a:br>
              <a:rPr lang="en-US" dirty="0"/>
            </a:br>
            <a:r>
              <a:rPr lang="en-US" dirty="0"/>
              <a:t>Energy, Flows, and Feedbacks</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a:t>distinguish among various forms of energy and understand how they are measured.</a:t>
            </a:r>
          </a:p>
          <a:p>
            <a:r>
              <a:rPr lang="en-US" dirty="0"/>
              <a:t>discuss the first and second laws of thermodynamics and explain how they influence environmental systems.</a:t>
            </a:r>
          </a:p>
          <a:p>
            <a:r>
              <a:rPr lang="en-US" dirty="0"/>
              <a:t>explain how scientists keep track of energy and matter inputs, outputs, and changes to environmental systems.</a:t>
            </a:r>
          </a:p>
        </p:txBody>
      </p:sp>
    </p:spTree>
    <p:extLst>
      <p:ext uri="{BB962C8B-B14F-4D97-AF65-F5344CB8AC3E}">
        <p14:creationId xmlns:p14="http://schemas.microsoft.com/office/powerpoint/2010/main" val="2360087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Energy is a fundamental component of environmental systems </a:t>
            </a:r>
          </a:p>
        </p:txBody>
      </p:sp>
      <p:sp>
        <p:nvSpPr>
          <p:cNvPr id="3" name="Content Placeholder 2"/>
          <p:cNvSpPr>
            <a:spLocks noGrp="1"/>
          </p:cNvSpPr>
          <p:nvPr>
            <p:ph idx="1"/>
          </p:nvPr>
        </p:nvSpPr>
        <p:spPr/>
        <p:txBody>
          <a:bodyPr/>
          <a:lstStyle/>
          <a:p>
            <a:r>
              <a:rPr lang="en-US" b="1" dirty="0"/>
              <a:t>Energy</a:t>
            </a:r>
            <a:r>
              <a:rPr lang="en-US" dirty="0"/>
              <a:t>  The ability to do work or transfer heat.</a:t>
            </a:r>
          </a:p>
          <a:p>
            <a:r>
              <a:rPr lang="en-US" b="1" dirty="0"/>
              <a:t>Joule</a:t>
            </a:r>
            <a:r>
              <a:rPr lang="en-US" dirty="0"/>
              <a:t>  The amount of energy used when a 1-watt electrical device is turned on for 1 second.</a:t>
            </a:r>
          </a:p>
          <a:p>
            <a:r>
              <a:rPr lang="en-US" b="1" dirty="0"/>
              <a:t>Power</a:t>
            </a:r>
            <a:r>
              <a:rPr lang="en-US" dirty="0"/>
              <a:t>  The rate at which work is done.</a:t>
            </a:r>
          </a:p>
        </p:txBody>
      </p:sp>
    </p:spTree>
    <p:extLst>
      <p:ext uri="{BB962C8B-B14F-4D97-AF65-F5344CB8AC3E}">
        <p14:creationId xmlns:p14="http://schemas.microsoft.com/office/powerpoint/2010/main" val="24648769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Energy Conversions</a:t>
            </a:r>
            <a:br>
              <a:rPr lang="en-US" dirty="0"/>
            </a:br>
            <a:endParaRPr lang="en-US" dirty="0"/>
          </a:p>
        </p:txBody>
      </p:sp>
      <p:sp>
        <p:nvSpPr>
          <p:cNvPr id="3" name="Content Placeholder 2"/>
          <p:cNvSpPr>
            <a:spLocks noGrp="1"/>
          </p:cNvSpPr>
          <p:nvPr>
            <p:ph idx="1"/>
          </p:nvPr>
        </p:nvSpPr>
        <p:spPr>
          <a:xfrm>
            <a:off x="1270000" y="901192"/>
            <a:ext cx="10464800" cy="5840413"/>
          </a:xfrm>
        </p:spPr>
        <p:txBody>
          <a:bodyPr/>
          <a:lstStyle/>
          <a:p>
            <a:pPr lvl="0"/>
            <a:r>
              <a:rPr lang="en-US" dirty="0"/>
              <a:t>energy = power </a:t>
            </a:r>
            <a:r>
              <a:rPr lang="en-US" i="1" dirty="0"/>
              <a:t>× </a:t>
            </a:r>
            <a:r>
              <a:rPr lang="en-US" dirty="0"/>
              <a:t>time</a:t>
            </a:r>
          </a:p>
          <a:p>
            <a:pPr lvl="0"/>
            <a:r>
              <a:rPr lang="en-US" dirty="0"/>
              <a:t>power =  energy </a:t>
            </a:r>
            <a:r>
              <a:rPr lang="en-US" i="1" dirty="0"/>
              <a:t>÷ </a:t>
            </a:r>
            <a:r>
              <a:rPr lang="en-US" dirty="0"/>
              <a:t>time</a:t>
            </a:r>
          </a:p>
          <a:p>
            <a:pPr marL="0" indent="0">
              <a:buNone/>
            </a:pPr>
            <a:endParaRPr lang="en-US" dirty="0"/>
          </a:p>
        </p:txBody>
      </p:sp>
      <p:pic>
        <p:nvPicPr>
          <p:cNvPr id="5" name="Picture 4"/>
          <p:cNvPicPr>
            <a:picLocks noChangeAspect="1"/>
          </p:cNvPicPr>
          <p:nvPr/>
        </p:nvPicPr>
        <p:blipFill>
          <a:blip r:embed="rId2"/>
          <a:stretch>
            <a:fillRect/>
          </a:stretch>
        </p:blipFill>
        <p:spPr>
          <a:xfrm>
            <a:off x="312919" y="4565978"/>
            <a:ext cx="12476739" cy="4729744"/>
          </a:xfrm>
          <a:prstGeom prst="rect">
            <a:avLst/>
          </a:prstGeom>
        </p:spPr>
      </p:pic>
    </p:spTree>
    <p:extLst>
      <p:ext uri="{BB962C8B-B14F-4D97-AF65-F5344CB8AC3E}">
        <p14:creationId xmlns:p14="http://schemas.microsoft.com/office/powerpoint/2010/main" val="221293731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39291"/>
            <a:ext cx="10464800" cy="2465387"/>
          </a:xfrm>
        </p:spPr>
        <p:txBody>
          <a:bodyPr/>
          <a:lstStyle/>
          <a:p>
            <a:pPr algn="l"/>
            <a:r>
              <a:rPr lang="en-US" dirty="0"/>
              <a:t>Forms of Energy</a:t>
            </a:r>
            <a:br>
              <a:rPr lang="en-US" dirty="0"/>
            </a:br>
            <a:endParaRPr lang="en-US" dirty="0"/>
          </a:p>
        </p:txBody>
      </p:sp>
      <p:sp>
        <p:nvSpPr>
          <p:cNvPr id="3" name="Content Placeholder 2"/>
          <p:cNvSpPr>
            <a:spLocks noGrp="1"/>
          </p:cNvSpPr>
          <p:nvPr>
            <p:ph idx="1"/>
          </p:nvPr>
        </p:nvSpPr>
        <p:spPr>
          <a:xfrm>
            <a:off x="1270000" y="2521030"/>
            <a:ext cx="10464800" cy="5840413"/>
          </a:xfrm>
        </p:spPr>
        <p:txBody>
          <a:bodyPr/>
          <a:lstStyle/>
          <a:p>
            <a:r>
              <a:rPr lang="en-US" sz="3000" b="1" dirty="0"/>
              <a:t>Electromagnetic radiation  </a:t>
            </a:r>
            <a:r>
              <a:rPr lang="en-US" sz="3000" dirty="0"/>
              <a:t>A form of energy emitted by the Sun that includes, but is not limited to, visible light, ultraviolet light, and infrared energy.</a:t>
            </a:r>
          </a:p>
          <a:p>
            <a:r>
              <a:rPr lang="en-US" sz="3000" b="1" dirty="0"/>
              <a:t>Photon</a:t>
            </a:r>
            <a:r>
              <a:rPr lang="en-US" sz="3000" dirty="0"/>
              <a:t>  A massless packet of energy that carries electromagnetic radiation at the speed of light.</a:t>
            </a:r>
          </a:p>
          <a:p>
            <a:r>
              <a:rPr lang="en-US" sz="3000" b="1" dirty="0"/>
              <a:t>Potential energy  </a:t>
            </a:r>
            <a:r>
              <a:rPr lang="en-US" sz="3000" dirty="0"/>
              <a:t>Stored energy that has not been released.</a:t>
            </a:r>
          </a:p>
          <a:p>
            <a:r>
              <a:rPr lang="en-US" sz="3000" b="1" dirty="0"/>
              <a:t>Chemical energy  </a:t>
            </a:r>
            <a:r>
              <a:rPr lang="en-US" sz="3000" dirty="0"/>
              <a:t>Potential energy stored in chemical bonds.</a:t>
            </a:r>
          </a:p>
          <a:p>
            <a:r>
              <a:rPr lang="en-US" sz="3000" b="1" dirty="0"/>
              <a:t>Kinetic energy  </a:t>
            </a:r>
            <a:r>
              <a:rPr lang="en-US" sz="3000" dirty="0"/>
              <a:t>The energy of motion.</a:t>
            </a:r>
          </a:p>
          <a:p>
            <a:r>
              <a:rPr lang="en-US" sz="3000" b="1" dirty="0"/>
              <a:t>Temperature</a:t>
            </a:r>
            <a:r>
              <a:rPr lang="en-US" sz="3000" dirty="0"/>
              <a:t>  The measure of the average kinetic energy of a substance.</a:t>
            </a:r>
          </a:p>
        </p:txBody>
      </p:sp>
    </p:spTree>
    <p:extLst>
      <p:ext uri="{BB962C8B-B14F-4D97-AF65-F5344CB8AC3E}">
        <p14:creationId xmlns:p14="http://schemas.microsoft.com/office/powerpoint/2010/main" val="25963676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laws of thermodynamics describe how energy behaves </a:t>
            </a:r>
          </a:p>
        </p:txBody>
      </p:sp>
      <p:sp>
        <p:nvSpPr>
          <p:cNvPr id="3" name="Content Placeholder 2"/>
          <p:cNvSpPr>
            <a:spLocks noGrp="1"/>
          </p:cNvSpPr>
          <p:nvPr>
            <p:ph idx="1"/>
          </p:nvPr>
        </p:nvSpPr>
        <p:spPr/>
        <p:txBody>
          <a:bodyPr/>
          <a:lstStyle/>
          <a:p>
            <a:pPr marL="0" lvl="0" indent="0">
              <a:buNone/>
            </a:pPr>
            <a:r>
              <a:rPr lang="en-US" dirty="0"/>
              <a:t>The laws of thermodynamics are among the most significant principles in all of science.</a:t>
            </a:r>
          </a:p>
          <a:p>
            <a:pPr marL="0" indent="0">
              <a:buNone/>
            </a:pPr>
            <a:endParaRPr lang="en-US" dirty="0"/>
          </a:p>
        </p:txBody>
      </p:sp>
    </p:spTree>
    <p:extLst>
      <p:ext uri="{BB962C8B-B14F-4D97-AF65-F5344CB8AC3E}">
        <p14:creationId xmlns:p14="http://schemas.microsoft.com/office/powerpoint/2010/main" val="32136206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46834"/>
            <a:ext cx="10464800" cy="2465387"/>
          </a:xfrm>
        </p:spPr>
        <p:txBody>
          <a:bodyPr/>
          <a:lstStyle/>
          <a:p>
            <a:pPr algn="l"/>
            <a:r>
              <a:rPr lang="en-US" dirty="0"/>
              <a:t>First Law of Thermodynamics</a:t>
            </a:r>
            <a:br>
              <a:rPr lang="en-US" dirty="0"/>
            </a:br>
            <a:endParaRPr lang="en-US" dirty="0"/>
          </a:p>
        </p:txBody>
      </p:sp>
      <p:sp>
        <p:nvSpPr>
          <p:cNvPr id="3" name="Content Placeholder 2"/>
          <p:cNvSpPr>
            <a:spLocks noGrp="1"/>
          </p:cNvSpPr>
          <p:nvPr>
            <p:ph idx="1"/>
          </p:nvPr>
        </p:nvSpPr>
        <p:spPr>
          <a:xfrm>
            <a:off x="1270000" y="-681823"/>
            <a:ext cx="10464800" cy="5840413"/>
          </a:xfrm>
        </p:spPr>
        <p:txBody>
          <a:bodyPr/>
          <a:lstStyle/>
          <a:p>
            <a:r>
              <a:rPr lang="en-US" sz="3200" b="1" dirty="0"/>
              <a:t>First law of thermodynamics  </a:t>
            </a:r>
            <a:r>
              <a:rPr lang="en-US" sz="3200" dirty="0"/>
              <a:t>A physical law which states that energy can neither be created nor destroyed but can change from one form to another.</a:t>
            </a:r>
          </a:p>
        </p:txBody>
      </p:sp>
      <p:pic>
        <p:nvPicPr>
          <p:cNvPr id="4" name="Picture 3"/>
          <p:cNvPicPr>
            <a:picLocks noChangeAspect="1"/>
          </p:cNvPicPr>
          <p:nvPr/>
        </p:nvPicPr>
        <p:blipFill>
          <a:blip r:embed="rId2"/>
          <a:stretch>
            <a:fillRect/>
          </a:stretch>
        </p:blipFill>
        <p:spPr>
          <a:xfrm>
            <a:off x="1260991" y="3195486"/>
            <a:ext cx="9820219" cy="4930150"/>
          </a:xfrm>
          <a:prstGeom prst="rect">
            <a:avLst/>
          </a:prstGeom>
        </p:spPr>
      </p:pic>
      <p:sp>
        <p:nvSpPr>
          <p:cNvPr id="5" name="TextBox 4"/>
          <p:cNvSpPr txBox="1"/>
          <p:nvPr/>
        </p:nvSpPr>
        <p:spPr>
          <a:xfrm>
            <a:off x="1270000" y="8291300"/>
            <a:ext cx="9811210" cy="1292662"/>
          </a:xfrm>
          <a:prstGeom prst="rect">
            <a:avLst/>
          </a:prstGeom>
          <a:noFill/>
        </p:spPr>
        <p:txBody>
          <a:bodyPr wrap="square" rtlCol="0">
            <a:spAutoFit/>
          </a:bodyPr>
          <a:lstStyle/>
          <a:p>
            <a:r>
              <a:rPr lang="en-US" sz="2600" b="1" dirty="0">
                <a:solidFill>
                  <a:srgbClr val="010001"/>
                </a:solidFill>
                <a:latin typeface="Arial"/>
                <a:cs typeface="Arial"/>
              </a:rPr>
              <a:t>Conservation of energy within a system. </a:t>
            </a:r>
            <a:r>
              <a:rPr lang="en-US" sz="2600" dirty="0">
                <a:solidFill>
                  <a:srgbClr val="010001"/>
                </a:solidFill>
                <a:latin typeface="Arial"/>
                <a:cs typeface="Arial"/>
              </a:rPr>
              <a:t>In a car, the potential energy of gasoline is converted into other forms of energy. Some of that energy leaves the system, but all of it is conserved.</a:t>
            </a:r>
          </a:p>
        </p:txBody>
      </p:sp>
    </p:spTree>
    <p:extLst>
      <p:ext uri="{BB962C8B-B14F-4D97-AF65-F5344CB8AC3E}">
        <p14:creationId xmlns:p14="http://schemas.microsoft.com/office/powerpoint/2010/main" val="39224243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Second Law of Thermodynamics</a:t>
            </a:r>
            <a:br>
              <a:rPr lang="en-US" dirty="0"/>
            </a:br>
            <a:endParaRPr lang="en-US" dirty="0"/>
          </a:p>
        </p:txBody>
      </p:sp>
      <p:sp>
        <p:nvSpPr>
          <p:cNvPr id="3" name="Content Placeholder 2"/>
          <p:cNvSpPr>
            <a:spLocks noGrp="1"/>
          </p:cNvSpPr>
          <p:nvPr>
            <p:ph idx="1"/>
          </p:nvPr>
        </p:nvSpPr>
        <p:spPr>
          <a:xfrm>
            <a:off x="1270000" y="-246016"/>
            <a:ext cx="10464800" cy="5840413"/>
          </a:xfrm>
        </p:spPr>
        <p:txBody>
          <a:bodyPr/>
          <a:lstStyle/>
          <a:p>
            <a:r>
              <a:rPr lang="en-US" sz="2800" b="1" dirty="0"/>
              <a:t>Second law of thermodynamics  </a:t>
            </a:r>
            <a:r>
              <a:rPr lang="en-US" sz="2800" dirty="0"/>
              <a:t>The physical law stating that when energy is transformed, the quantity of energy remains the same, but its ability to do work diminishes.</a:t>
            </a:r>
          </a:p>
        </p:txBody>
      </p:sp>
      <p:pic>
        <p:nvPicPr>
          <p:cNvPr id="4" name="Picture 3"/>
          <p:cNvPicPr>
            <a:picLocks noChangeAspect="1"/>
          </p:cNvPicPr>
          <p:nvPr/>
        </p:nvPicPr>
        <p:blipFill>
          <a:blip r:embed="rId3"/>
          <a:stretch>
            <a:fillRect/>
          </a:stretch>
        </p:blipFill>
        <p:spPr>
          <a:xfrm>
            <a:off x="1270000" y="3492501"/>
            <a:ext cx="9343593" cy="4902200"/>
          </a:xfrm>
          <a:prstGeom prst="rect">
            <a:avLst/>
          </a:prstGeom>
        </p:spPr>
      </p:pic>
      <p:sp>
        <p:nvSpPr>
          <p:cNvPr id="5" name="TextBox 4"/>
          <p:cNvSpPr txBox="1"/>
          <p:nvPr/>
        </p:nvSpPr>
        <p:spPr>
          <a:xfrm>
            <a:off x="1269999" y="8468848"/>
            <a:ext cx="11354297" cy="1200328"/>
          </a:xfrm>
          <a:prstGeom prst="rect">
            <a:avLst/>
          </a:prstGeom>
          <a:noFill/>
        </p:spPr>
        <p:txBody>
          <a:bodyPr wrap="square" rtlCol="0">
            <a:spAutoFit/>
          </a:bodyPr>
          <a:lstStyle/>
          <a:p>
            <a:r>
              <a:rPr lang="en-US" sz="2400" b="1" dirty="0">
                <a:solidFill>
                  <a:srgbClr val="010001"/>
                </a:solidFill>
                <a:latin typeface="Arial"/>
                <a:cs typeface="Arial"/>
              </a:rPr>
              <a:t>The second law of thermodynamics</a:t>
            </a:r>
            <a:r>
              <a:rPr lang="en-US" sz="2400" dirty="0">
                <a:solidFill>
                  <a:srgbClr val="010001"/>
                </a:solidFill>
                <a:latin typeface="Arial"/>
                <a:cs typeface="Arial"/>
              </a:rPr>
              <a:t>. Converting coal into the light of an incandescent bulb is only 1.6 percent efficient because energy is lost to heat in the transformation.</a:t>
            </a:r>
          </a:p>
        </p:txBody>
      </p:sp>
    </p:spTree>
    <p:extLst>
      <p:ext uri="{BB962C8B-B14F-4D97-AF65-F5344CB8AC3E}">
        <p14:creationId xmlns:p14="http://schemas.microsoft.com/office/powerpoint/2010/main" val="26498454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Second Law of Thermodynamics</a:t>
            </a:r>
            <a:br>
              <a:rPr lang="en-US" dirty="0"/>
            </a:br>
            <a:endParaRPr lang="en-US" dirty="0"/>
          </a:p>
        </p:txBody>
      </p:sp>
      <p:sp>
        <p:nvSpPr>
          <p:cNvPr id="3" name="Content Placeholder 2"/>
          <p:cNvSpPr>
            <a:spLocks noGrp="1"/>
          </p:cNvSpPr>
          <p:nvPr>
            <p:ph idx="1"/>
          </p:nvPr>
        </p:nvSpPr>
        <p:spPr>
          <a:xfrm>
            <a:off x="1270000" y="3508168"/>
            <a:ext cx="10464800" cy="5840413"/>
          </a:xfrm>
        </p:spPr>
        <p:txBody>
          <a:bodyPr/>
          <a:lstStyle/>
          <a:p>
            <a:r>
              <a:rPr lang="en-US" sz="3200" b="1" dirty="0"/>
              <a:t>Energy efficiency  </a:t>
            </a:r>
            <a:r>
              <a:rPr lang="en-US" sz="3200" dirty="0"/>
              <a:t>The ratio of the amount of energy expended in the form you want to the total amount of energy that is introduced into the system.</a:t>
            </a:r>
          </a:p>
          <a:p>
            <a:r>
              <a:rPr lang="en-US" sz="3200" b="1" dirty="0"/>
              <a:t>Energy quality  </a:t>
            </a:r>
            <a:r>
              <a:rPr lang="en-US" sz="3200" dirty="0"/>
              <a:t>The ease with which an energy source can be used for work.</a:t>
            </a:r>
          </a:p>
          <a:p>
            <a:r>
              <a:rPr lang="en-US" sz="3200" b="1" dirty="0"/>
              <a:t>Entropy</a:t>
            </a:r>
            <a:r>
              <a:rPr lang="en-US" sz="3200" dirty="0"/>
              <a:t>  Randomness in a system.</a:t>
            </a:r>
          </a:p>
          <a:p>
            <a:r>
              <a:rPr lang="en-US" sz="3200" dirty="0"/>
              <a:t>Randomness is always increasing in a system, unless new energy from outside the system is added to create order.  This should be indented one more level in from the definitions.</a:t>
            </a:r>
          </a:p>
          <a:p>
            <a:pPr marL="279400" lvl="1" indent="0">
              <a:buNone/>
            </a:pPr>
            <a:endParaRPr lang="en-US" sz="3200" dirty="0"/>
          </a:p>
          <a:p>
            <a:endParaRPr lang="en-US" sz="3200" dirty="0"/>
          </a:p>
        </p:txBody>
      </p:sp>
    </p:spTree>
    <p:extLst>
      <p:ext uri="{BB962C8B-B14F-4D97-AF65-F5344CB8AC3E}">
        <p14:creationId xmlns:p14="http://schemas.microsoft.com/office/powerpoint/2010/main" val="14819762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Matter and energy flow in the environment </a:t>
            </a:r>
          </a:p>
        </p:txBody>
      </p:sp>
      <p:sp>
        <p:nvSpPr>
          <p:cNvPr id="3" name="Content Placeholder 2"/>
          <p:cNvSpPr>
            <a:spLocks noGrp="1"/>
          </p:cNvSpPr>
          <p:nvPr>
            <p:ph idx="1"/>
          </p:nvPr>
        </p:nvSpPr>
        <p:spPr/>
        <p:txBody>
          <a:bodyPr/>
          <a:lstStyle/>
          <a:p>
            <a:pPr marL="0" lvl="0" indent="0">
              <a:buNone/>
            </a:pPr>
            <a:r>
              <a:rPr lang="en-US" dirty="0"/>
              <a:t>Studying systems allows scientists to think about how energy and matter flow in in the environment.</a:t>
            </a:r>
          </a:p>
          <a:p>
            <a:pPr marL="0" indent="0">
              <a:buNone/>
            </a:pPr>
            <a:endParaRPr lang="en-US" dirty="0"/>
          </a:p>
        </p:txBody>
      </p:sp>
    </p:spTree>
    <p:extLst>
      <p:ext uri="{BB962C8B-B14F-4D97-AF65-F5344CB8AC3E}">
        <p14:creationId xmlns:p14="http://schemas.microsoft.com/office/powerpoint/2010/main" val="37688732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b="1" dirty="0">
                <a:solidFill>
                  <a:srgbClr val="010001"/>
                </a:solidFill>
                <a:latin typeface="Helvetica"/>
                <a:cs typeface="Helvetica"/>
              </a:rPr>
              <a:t>Matter comprises atoms and molecules that move among different systems</a:t>
            </a:r>
            <a:br>
              <a:rPr lang="en-US" sz="4400" dirty="0">
                <a:solidFill>
                  <a:srgbClr val="010001"/>
                </a:solidFill>
                <a:latin typeface="Helvetica"/>
                <a:cs typeface="Helvetica"/>
              </a:rPr>
            </a:br>
            <a:endParaRPr lang="en-US" sz="4400" dirty="0">
              <a:solidFill>
                <a:srgbClr val="010001"/>
              </a:solidFill>
              <a:latin typeface="Helvetica"/>
              <a:cs typeface="Helvetica"/>
            </a:endParaRPr>
          </a:p>
        </p:txBody>
      </p:sp>
      <p:sp>
        <p:nvSpPr>
          <p:cNvPr id="3" name="Content Placeholder 2"/>
          <p:cNvSpPr>
            <a:spLocks noGrp="1"/>
          </p:cNvSpPr>
          <p:nvPr>
            <p:ph idx="1"/>
          </p:nvPr>
        </p:nvSpPr>
        <p:spPr>
          <a:xfrm>
            <a:off x="1270000" y="2042448"/>
            <a:ext cx="10464800" cy="5840413"/>
          </a:xfrm>
        </p:spPr>
        <p:txBody>
          <a:bodyPr/>
          <a:lstStyle/>
          <a:p>
            <a:pPr>
              <a:buClrTx/>
              <a:buFont typeface="Arial"/>
              <a:buChar char="•"/>
            </a:pPr>
            <a:r>
              <a:rPr lang="en-US" sz="3600" b="1" dirty="0">
                <a:solidFill>
                  <a:srgbClr val="010001"/>
                </a:solidFill>
                <a:latin typeface="Arial"/>
                <a:cs typeface="Arial"/>
              </a:rPr>
              <a:t>Matter</a:t>
            </a:r>
            <a:r>
              <a:rPr lang="en-US" sz="3600" dirty="0">
                <a:solidFill>
                  <a:srgbClr val="010001"/>
                </a:solidFill>
                <a:latin typeface="Arial"/>
                <a:cs typeface="Arial"/>
              </a:rPr>
              <a:t>  Anything that occupies space and has mass.</a:t>
            </a:r>
          </a:p>
          <a:p>
            <a:pPr>
              <a:buClrTx/>
              <a:buFont typeface="Arial"/>
              <a:buChar char="•"/>
            </a:pPr>
            <a:r>
              <a:rPr lang="en-US" sz="3600" b="1" dirty="0">
                <a:solidFill>
                  <a:srgbClr val="010001"/>
                </a:solidFill>
                <a:latin typeface="Arial"/>
                <a:cs typeface="Arial"/>
              </a:rPr>
              <a:t>Mass  </a:t>
            </a:r>
            <a:r>
              <a:rPr lang="en-US" sz="3600" dirty="0">
                <a:solidFill>
                  <a:srgbClr val="010001"/>
                </a:solidFill>
                <a:latin typeface="Arial"/>
                <a:cs typeface="Arial"/>
              </a:rPr>
              <a:t>A measurement of the amount of matter an object contains.</a:t>
            </a:r>
          </a:p>
        </p:txBody>
      </p:sp>
    </p:spTree>
    <p:extLst>
      <p:ext uri="{BB962C8B-B14F-4D97-AF65-F5344CB8AC3E}">
        <p14:creationId xmlns:p14="http://schemas.microsoft.com/office/powerpoint/2010/main" val="31981742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71159"/>
            <a:ext cx="10464800" cy="2465387"/>
          </a:xfrm>
        </p:spPr>
        <p:txBody>
          <a:bodyPr/>
          <a:lstStyle/>
          <a:p>
            <a:pPr algn="l"/>
            <a:r>
              <a:rPr lang="en-US" dirty="0"/>
              <a:t>System Dynamics</a:t>
            </a:r>
            <a:br>
              <a:rPr lang="en-US" dirty="0"/>
            </a:br>
            <a:endParaRPr lang="en-US" dirty="0"/>
          </a:p>
        </p:txBody>
      </p:sp>
      <p:sp>
        <p:nvSpPr>
          <p:cNvPr id="3" name="Content Placeholder 2"/>
          <p:cNvSpPr>
            <a:spLocks noGrp="1"/>
          </p:cNvSpPr>
          <p:nvPr>
            <p:ph idx="1"/>
          </p:nvPr>
        </p:nvSpPr>
        <p:spPr/>
        <p:txBody>
          <a:bodyPr/>
          <a:lstStyle/>
          <a:p>
            <a:r>
              <a:rPr lang="en-US" sz="3100" b="1" dirty="0"/>
              <a:t>Open system  </a:t>
            </a:r>
            <a:r>
              <a:rPr lang="en-US" sz="3100" dirty="0"/>
              <a:t>A system in which exchanges of matter or energy occur across system boundaries.</a:t>
            </a:r>
          </a:p>
          <a:p>
            <a:r>
              <a:rPr lang="en-US" sz="3100" b="1" dirty="0"/>
              <a:t>Closed system  </a:t>
            </a:r>
            <a:r>
              <a:rPr lang="en-US" sz="3100" dirty="0"/>
              <a:t>A system in which matter and energy exchanges do not occur across boundaries.</a:t>
            </a:r>
          </a:p>
          <a:p>
            <a:r>
              <a:rPr lang="en-US" sz="3100" b="1" dirty="0"/>
              <a:t>Input</a:t>
            </a:r>
            <a:r>
              <a:rPr lang="en-US" sz="3100" dirty="0"/>
              <a:t>  An addition to a system.</a:t>
            </a:r>
          </a:p>
          <a:p>
            <a:r>
              <a:rPr lang="en-US" sz="3100" b="1" dirty="0"/>
              <a:t>Output</a:t>
            </a:r>
            <a:r>
              <a:rPr lang="en-US" sz="3100" dirty="0"/>
              <a:t>  A loss from a system.</a:t>
            </a:r>
          </a:p>
          <a:p>
            <a:r>
              <a:rPr lang="en-US" sz="3100" b="1" dirty="0"/>
              <a:t>Systems analysis  </a:t>
            </a:r>
            <a:r>
              <a:rPr lang="en-US" sz="3100" dirty="0"/>
              <a:t>An analysis to determine inputs, outputs, and changes in a system under various conditions.</a:t>
            </a:r>
          </a:p>
          <a:p>
            <a:r>
              <a:rPr lang="en-US" sz="3100" b="1" dirty="0"/>
              <a:t>Steady state </a:t>
            </a:r>
            <a:r>
              <a:rPr lang="en-US" sz="3100" dirty="0"/>
              <a:t>A state in which inputs equal outputs, so that the system is not changing over time.</a:t>
            </a:r>
          </a:p>
        </p:txBody>
      </p:sp>
    </p:spTree>
    <p:extLst>
      <p:ext uri="{BB962C8B-B14F-4D97-AF65-F5344CB8AC3E}">
        <p14:creationId xmlns:p14="http://schemas.microsoft.com/office/powerpoint/2010/main" val="14346998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a:r>
              <a:rPr lang="en-US" dirty="0"/>
              <a:t>System Dynamics</a:t>
            </a:r>
            <a:br>
              <a:rPr lang="en-US" dirty="0"/>
            </a:br>
            <a:endParaRPr lang="en-US" dirty="0"/>
          </a:p>
        </p:txBody>
      </p:sp>
      <p:pic>
        <p:nvPicPr>
          <p:cNvPr id="5" name="Picture 4"/>
          <p:cNvPicPr>
            <a:picLocks noChangeAspect="1"/>
          </p:cNvPicPr>
          <p:nvPr/>
        </p:nvPicPr>
        <p:blipFill>
          <a:blip r:embed="rId2"/>
          <a:stretch>
            <a:fillRect/>
          </a:stretch>
        </p:blipFill>
        <p:spPr>
          <a:xfrm>
            <a:off x="298800" y="2031253"/>
            <a:ext cx="12344172" cy="5471744"/>
          </a:xfrm>
          <a:prstGeom prst="rect">
            <a:avLst/>
          </a:prstGeom>
        </p:spPr>
      </p:pic>
      <p:sp>
        <p:nvSpPr>
          <p:cNvPr id="6" name="TextBox 5"/>
          <p:cNvSpPr txBox="1"/>
          <p:nvPr/>
        </p:nvSpPr>
        <p:spPr>
          <a:xfrm>
            <a:off x="298801" y="7650404"/>
            <a:ext cx="12496748" cy="2092881"/>
          </a:xfrm>
          <a:prstGeom prst="rect">
            <a:avLst/>
          </a:prstGeom>
          <a:noFill/>
        </p:spPr>
        <p:txBody>
          <a:bodyPr wrap="square" rtlCol="0">
            <a:spAutoFit/>
          </a:bodyPr>
          <a:lstStyle/>
          <a:p>
            <a:r>
              <a:rPr lang="en-US" sz="2600" b="1" dirty="0">
                <a:solidFill>
                  <a:srgbClr val="010001"/>
                </a:solidFill>
                <a:latin typeface="Arial"/>
                <a:cs typeface="Arial"/>
              </a:rPr>
              <a:t>Open and closed systems. </a:t>
            </a:r>
            <a:r>
              <a:rPr lang="en-US" sz="2600" dirty="0">
                <a:solidFill>
                  <a:srgbClr val="010001"/>
                </a:solidFill>
                <a:latin typeface="Arial"/>
                <a:cs typeface="Arial"/>
              </a:rPr>
              <a:t>(a) Earth is an open system with respect to energy. Solar radiation enters the Earth system, and energy leaves it in the form of heat and reflected light. (b) Earth is essentially a closed system with respect to matter because very little matter enters or leaves Earth’s system. The white arrows indicate the cycling of energy and matter.</a:t>
            </a:r>
          </a:p>
        </p:txBody>
      </p:sp>
    </p:spTree>
    <p:extLst>
      <p:ext uri="{BB962C8B-B14F-4D97-AF65-F5344CB8AC3E}">
        <p14:creationId xmlns:p14="http://schemas.microsoft.com/office/powerpoint/2010/main" val="5347551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70000" y="-115131"/>
            <a:ext cx="10464800" cy="2465387"/>
          </a:xfrm>
        </p:spPr>
        <p:txBody>
          <a:bodyPr/>
          <a:lstStyle/>
          <a:p>
            <a:pPr algn="l"/>
            <a:r>
              <a:rPr lang="en-US" dirty="0"/>
              <a:t>System Dynamics</a:t>
            </a:r>
            <a:br>
              <a:rPr lang="en-US" dirty="0"/>
            </a:br>
            <a:endParaRPr lang="en-US" dirty="0"/>
          </a:p>
        </p:txBody>
      </p:sp>
      <p:pic>
        <p:nvPicPr>
          <p:cNvPr id="5" name="Picture 4"/>
          <p:cNvPicPr>
            <a:picLocks noChangeAspect="1"/>
          </p:cNvPicPr>
          <p:nvPr/>
        </p:nvPicPr>
        <p:blipFill>
          <a:blip r:embed="rId2"/>
          <a:stretch>
            <a:fillRect/>
          </a:stretch>
        </p:blipFill>
        <p:spPr>
          <a:xfrm>
            <a:off x="1270000" y="1512765"/>
            <a:ext cx="6344898" cy="7769263"/>
          </a:xfrm>
          <a:prstGeom prst="rect">
            <a:avLst/>
          </a:prstGeom>
        </p:spPr>
      </p:pic>
      <p:sp>
        <p:nvSpPr>
          <p:cNvPr id="6" name="TextBox 5"/>
          <p:cNvSpPr txBox="1"/>
          <p:nvPr/>
        </p:nvSpPr>
        <p:spPr>
          <a:xfrm>
            <a:off x="7787473" y="1774231"/>
            <a:ext cx="5046559" cy="3539430"/>
          </a:xfrm>
          <a:prstGeom prst="rect">
            <a:avLst/>
          </a:prstGeom>
          <a:noFill/>
        </p:spPr>
        <p:txBody>
          <a:bodyPr wrap="square" rtlCol="0">
            <a:spAutoFit/>
          </a:bodyPr>
          <a:lstStyle/>
          <a:p>
            <a:r>
              <a:rPr lang="en-US" sz="3200" b="1" dirty="0">
                <a:solidFill>
                  <a:srgbClr val="010001"/>
                </a:solidFill>
                <a:latin typeface="Arial"/>
                <a:cs typeface="Arial"/>
              </a:rPr>
              <a:t>A system in steady state. </a:t>
            </a:r>
            <a:r>
              <a:rPr lang="en-US" sz="3200" dirty="0">
                <a:solidFill>
                  <a:srgbClr val="010001"/>
                </a:solidFill>
                <a:latin typeface="Arial"/>
                <a:cs typeface="Arial"/>
              </a:rPr>
              <a:t>In this leaky bucket, inputs equal outputs. As a result, there is no change in the total amount of water in the bucket; the system is in steady state.</a:t>
            </a:r>
          </a:p>
        </p:txBody>
      </p:sp>
    </p:spTree>
    <p:extLst>
      <p:ext uri="{BB962C8B-B14F-4D97-AF65-F5344CB8AC3E}">
        <p14:creationId xmlns:p14="http://schemas.microsoft.com/office/powerpoint/2010/main" val="267892760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Feedbacks are found throughout the environment.</a:t>
            </a:r>
          </a:p>
          <a:p>
            <a:r>
              <a:rPr lang="en-US" b="1" dirty="0"/>
              <a:t>Negative feedback loop  </a:t>
            </a:r>
            <a:r>
              <a:rPr lang="en-US" dirty="0"/>
              <a:t>A feedback loop in which a system responds to a change by returning to its original state, or by decreasing the rate at which the change is occurring.</a:t>
            </a:r>
          </a:p>
          <a:p>
            <a:r>
              <a:rPr lang="en-US" b="1" dirty="0"/>
              <a:t>Positive feedback loop  </a:t>
            </a:r>
            <a:r>
              <a:rPr lang="en-US" dirty="0"/>
              <a:t>A feedback loop in which change in a system is amplified.</a:t>
            </a:r>
          </a:p>
        </p:txBody>
      </p:sp>
      <p:sp>
        <p:nvSpPr>
          <p:cNvPr id="4" name="Title 1"/>
          <p:cNvSpPr>
            <a:spLocks noGrp="1"/>
          </p:cNvSpPr>
          <p:nvPr>
            <p:ph type="title"/>
          </p:nvPr>
        </p:nvSpPr>
        <p:spPr/>
        <p:txBody>
          <a:bodyPr/>
          <a:lstStyle/>
          <a:p>
            <a:pPr algn="l"/>
            <a:r>
              <a:rPr lang="en-US" dirty="0"/>
              <a:t>System Dynamics</a:t>
            </a:r>
            <a:br>
              <a:rPr lang="en-US" dirty="0"/>
            </a:br>
            <a:endParaRPr lang="en-US" dirty="0"/>
          </a:p>
        </p:txBody>
      </p:sp>
    </p:spTree>
    <p:extLst>
      <p:ext uri="{BB962C8B-B14F-4D97-AF65-F5344CB8AC3E}">
        <p14:creationId xmlns:p14="http://schemas.microsoft.com/office/powerpoint/2010/main" val="9470050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70000" y="90305"/>
            <a:ext cx="10464800" cy="2465387"/>
          </a:xfrm>
        </p:spPr>
        <p:txBody>
          <a:bodyPr/>
          <a:lstStyle/>
          <a:p>
            <a:pPr algn="l"/>
            <a:r>
              <a:rPr lang="en-US" dirty="0"/>
              <a:t>System Dynamics</a:t>
            </a:r>
            <a:br>
              <a:rPr lang="en-US" dirty="0"/>
            </a:br>
            <a:endParaRPr lang="en-US" dirty="0"/>
          </a:p>
        </p:txBody>
      </p:sp>
      <p:pic>
        <p:nvPicPr>
          <p:cNvPr id="5" name="Picture 4"/>
          <p:cNvPicPr>
            <a:picLocks noChangeAspect="1"/>
          </p:cNvPicPr>
          <p:nvPr/>
        </p:nvPicPr>
        <p:blipFill>
          <a:blip r:embed="rId3"/>
          <a:stretch>
            <a:fillRect/>
          </a:stretch>
        </p:blipFill>
        <p:spPr>
          <a:xfrm>
            <a:off x="448200" y="1526232"/>
            <a:ext cx="9894649" cy="5800034"/>
          </a:xfrm>
          <a:prstGeom prst="rect">
            <a:avLst/>
          </a:prstGeom>
        </p:spPr>
      </p:pic>
      <p:sp>
        <p:nvSpPr>
          <p:cNvPr id="6" name="TextBox 5"/>
          <p:cNvSpPr txBox="1"/>
          <p:nvPr/>
        </p:nvSpPr>
        <p:spPr>
          <a:xfrm>
            <a:off x="448199" y="7470445"/>
            <a:ext cx="12325498" cy="2308324"/>
          </a:xfrm>
          <a:prstGeom prst="rect">
            <a:avLst/>
          </a:prstGeom>
          <a:noFill/>
        </p:spPr>
        <p:txBody>
          <a:bodyPr wrap="square" rtlCol="0">
            <a:spAutoFit/>
          </a:bodyPr>
          <a:lstStyle/>
          <a:p>
            <a:r>
              <a:rPr lang="en-US" sz="2400" b="1" dirty="0">
                <a:solidFill>
                  <a:srgbClr val="010001"/>
                </a:solidFill>
                <a:latin typeface="Arial"/>
                <a:cs typeface="Arial"/>
              </a:rPr>
              <a:t>Negative and positive feedback loops. </a:t>
            </a:r>
            <a:r>
              <a:rPr lang="en-US" sz="2400" dirty="0">
                <a:solidFill>
                  <a:srgbClr val="010001"/>
                </a:solidFill>
                <a:latin typeface="Arial"/>
                <a:cs typeface="Arial"/>
              </a:rPr>
              <a:t>(a) A negative feedback loop occurs at Mono Lake: A drop in water level reduces the lake surface area and evaporation decreases. The decrease in evaporation causes the lake level to rise again. (b) Population growth is an example of positive feedback. As members of a species reproduce, they create more offspring that will be able to reproduce in turn, creating a cycle that increases the population size. The green arrow indicates the starting point of each feedback loop.</a:t>
            </a:r>
          </a:p>
        </p:txBody>
      </p:sp>
    </p:spTree>
    <p:extLst>
      <p:ext uri="{BB962C8B-B14F-4D97-AF65-F5344CB8AC3E}">
        <p14:creationId xmlns:p14="http://schemas.microsoft.com/office/powerpoint/2010/main" val="9659683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0" y="1140505"/>
            <a:ext cx="10068934" cy="3553377"/>
          </a:xfrm>
        </p:spPr>
        <p:txBody>
          <a:bodyPr/>
          <a:lstStyle/>
          <a:p>
            <a:pPr>
              <a:buClrTx/>
              <a:buFont typeface="Arial"/>
              <a:buChar char="•"/>
            </a:pPr>
            <a:r>
              <a:rPr lang="en-US" sz="3000" b="1" dirty="0">
                <a:solidFill>
                  <a:srgbClr val="010001"/>
                </a:solidFill>
                <a:latin typeface="Arial"/>
                <a:cs typeface="Arial"/>
              </a:rPr>
              <a:t>Atom</a:t>
            </a:r>
            <a:r>
              <a:rPr lang="en-US" sz="3000" dirty="0">
                <a:solidFill>
                  <a:srgbClr val="010001"/>
                </a:solidFill>
                <a:latin typeface="Arial"/>
                <a:cs typeface="Arial"/>
              </a:rPr>
              <a:t>  The smallest particle that can contain the chemical properties of an element.</a:t>
            </a:r>
          </a:p>
          <a:p>
            <a:pPr>
              <a:buClrTx/>
              <a:buFont typeface="Arial"/>
              <a:buChar char="•"/>
            </a:pPr>
            <a:r>
              <a:rPr lang="en-US" sz="3000" b="1" dirty="0">
                <a:solidFill>
                  <a:srgbClr val="010001"/>
                </a:solidFill>
                <a:latin typeface="Arial"/>
                <a:cs typeface="Arial"/>
              </a:rPr>
              <a:t>Element</a:t>
            </a:r>
            <a:r>
              <a:rPr lang="en-US" sz="3000" dirty="0">
                <a:solidFill>
                  <a:srgbClr val="010001"/>
                </a:solidFill>
                <a:latin typeface="Arial"/>
                <a:cs typeface="Arial"/>
              </a:rPr>
              <a:t>  A substance composed of atoms that cannot be broken down into smaller, simpler components.</a:t>
            </a:r>
          </a:p>
        </p:txBody>
      </p:sp>
      <p:pic>
        <p:nvPicPr>
          <p:cNvPr id="4" name="Picture 3"/>
          <p:cNvPicPr>
            <a:picLocks noChangeAspect="1"/>
          </p:cNvPicPr>
          <p:nvPr/>
        </p:nvPicPr>
        <p:blipFill>
          <a:blip r:embed="rId3"/>
          <a:stretch>
            <a:fillRect/>
          </a:stretch>
        </p:blipFill>
        <p:spPr>
          <a:xfrm>
            <a:off x="1417347" y="4509803"/>
            <a:ext cx="6037616" cy="4417768"/>
          </a:xfrm>
          <a:prstGeom prst="rect">
            <a:avLst/>
          </a:prstGeom>
        </p:spPr>
      </p:pic>
      <p:sp>
        <p:nvSpPr>
          <p:cNvPr id="5" name="TextBox 4"/>
          <p:cNvSpPr txBox="1"/>
          <p:nvPr/>
        </p:nvSpPr>
        <p:spPr>
          <a:xfrm>
            <a:off x="7491787" y="5080430"/>
            <a:ext cx="5651060" cy="3108544"/>
          </a:xfrm>
          <a:prstGeom prst="rect">
            <a:avLst/>
          </a:prstGeom>
          <a:noFill/>
        </p:spPr>
        <p:txBody>
          <a:bodyPr wrap="square" rtlCol="0">
            <a:spAutoFit/>
          </a:bodyPr>
          <a:lstStyle/>
          <a:p>
            <a:r>
              <a:rPr lang="en-US" sz="2800" b="1" dirty="0">
                <a:solidFill>
                  <a:srgbClr val="010001"/>
                </a:solidFill>
                <a:latin typeface="Arial"/>
                <a:cs typeface="Arial"/>
              </a:rPr>
              <a:t>Structure of the atom</a:t>
            </a:r>
            <a:r>
              <a:rPr lang="en-US" sz="2800" dirty="0">
                <a:solidFill>
                  <a:srgbClr val="010001"/>
                </a:solidFill>
                <a:latin typeface="Arial"/>
                <a:cs typeface="Arial"/>
              </a:rPr>
              <a:t>.</a:t>
            </a:r>
          </a:p>
          <a:p>
            <a:r>
              <a:rPr lang="en-US" sz="2800" dirty="0">
                <a:solidFill>
                  <a:srgbClr val="010001"/>
                </a:solidFill>
                <a:latin typeface="Arial"/>
                <a:cs typeface="Arial"/>
              </a:rPr>
              <a:t> An atom is composed of protons, neutrons, and electrons. Neutrons and positively charged protons make up the nucleus. Negatively charged electrons surround the nucleus.</a:t>
            </a:r>
          </a:p>
        </p:txBody>
      </p:sp>
      <p:sp>
        <p:nvSpPr>
          <p:cNvPr id="7" name="Title 1"/>
          <p:cNvSpPr txBox="1">
            <a:spLocks/>
          </p:cNvSpPr>
          <p:nvPr/>
        </p:nvSpPr>
        <p:spPr bwMode="auto">
          <a:xfrm>
            <a:off x="1270000" y="18829"/>
            <a:ext cx="10464800" cy="2465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1" fontAlgn="base" hangingPunct="1">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9pPr>
          </a:lstStyle>
          <a:p>
            <a:pPr algn="l"/>
            <a:r>
              <a:rPr lang="en-US" sz="4400" b="1">
                <a:solidFill>
                  <a:srgbClr val="010001"/>
                </a:solidFill>
                <a:latin typeface="Helvetica"/>
                <a:cs typeface="Helvetica"/>
              </a:rPr>
              <a:t>Atoms and Molecules</a:t>
            </a:r>
            <a:br>
              <a:rPr lang="en-US" sz="4400" b="1">
                <a:solidFill>
                  <a:srgbClr val="010001"/>
                </a:solidFill>
                <a:latin typeface="Helvetica"/>
                <a:cs typeface="Helvetica"/>
              </a:rPr>
            </a:br>
            <a:endParaRPr lang="en-US" sz="4400" b="1" dirty="0">
              <a:solidFill>
                <a:srgbClr val="010001"/>
              </a:solidFill>
              <a:latin typeface="Helvetica"/>
              <a:cs typeface="Helvetica"/>
            </a:endParaRPr>
          </a:p>
        </p:txBody>
      </p:sp>
    </p:spTree>
    <p:extLst>
      <p:ext uri="{BB962C8B-B14F-4D97-AF65-F5344CB8AC3E}">
        <p14:creationId xmlns:p14="http://schemas.microsoft.com/office/powerpoint/2010/main" val="13744091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Tx/>
              <a:buFont typeface="Arial"/>
              <a:buChar char="•"/>
            </a:pPr>
            <a:r>
              <a:rPr lang="en-US" sz="3000" b="1" dirty="0">
                <a:solidFill>
                  <a:srgbClr val="010001"/>
                </a:solidFill>
                <a:latin typeface="Arial"/>
                <a:cs typeface="Arial"/>
              </a:rPr>
              <a:t>Periodic table</a:t>
            </a:r>
            <a:r>
              <a:rPr lang="en-US" sz="3000" dirty="0">
                <a:solidFill>
                  <a:srgbClr val="010001"/>
                </a:solidFill>
                <a:latin typeface="Arial"/>
                <a:cs typeface="Arial"/>
              </a:rPr>
              <a:t>  A chart of all chemical elements currently known, organized by their properties.</a:t>
            </a:r>
          </a:p>
          <a:p>
            <a:pPr>
              <a:buClrTx/>
              <a:buFont typeface="Arial"/>
              <a:buChar char="•"/>
            </a:pPr>
            <a:r>
              <a:rPr lang="en-US" sz="3000" b="1" dirty="0">
                <a:solidFill>
                  <a:srgbClr val="010001"/>
                </a:solidFill>
                <a:latin typeface="Arial"/>
                <a:cs typeface="Arial"/>
              </a:rPr>
              <a:t>Molecule </a:t>
            </a:r>
            <a:r>
              <a:rPr lang="en-US" sz="3000" dirty="0">
                <a:solidFill>
                  <a:srgbClr val="010001"/>
                </a:solidFill>
                <a:latin typeface="Arial"/>
                <a:cs typeface="Arial"/>
              </a:rPr>
              <a:t> A particle that contains more than one atom.</a:t>
            </a:r>
          </a:p>
          <a:p>
            <a:pPr>
              <a:buClrTx/>
              <a:buFont typeface="Arial"/>
              <a:buChar char="•"/>
            </a:pPr>
            <a:r>
              <a:rPr lang="en-US" sz="3000" b="1" dirty="0">
                <a:solidFill>
                  <a:srgbClr val="010001"/>
                </a:solidFill>
                <a:latin typeface="Arial"/>
                <a:cs typeface="Arial"/>
              </a:rPr>
              <a:t>Compound</a:t>
            </a:r>
            <a:r>
              <a:rPr lang="en-US" sz="3000" dirty="0">
                <a:solidFill>
                  <a:srgbClr val="010001"/>
                </a:solidFill>
                <a:latin typeface="Arial"/>
                <a:cs typeface="Arial"/>
              </a:rPr>
              <a:t>  A molecule containing more than one element.</a:t>
            </a:r>
          </a:p>
          <a:p>
            <a:pPr>
              <a:buClrTx/>
              <a:buFont typeface="Arial"/>
              <a:buChar char="•"/>
            </a:pPr>
            <a:r>
              <a:rPr lang="en-US" sz="3000" b="1" dirty="0">
                <a:solidFill>
                  <a:srgbClr val="010001"/>
                </a:solidFill>
                <a:latin typeface="Arial"/>
                <a:cs typeface="Arial"/>
              </a:rPr>
              <a:t>Atomic number  </a:t>
            </a:r>
            <a:r>
              <a:rPr lang="en-US" sz="3000" dirty="0">
                <a:solidFill>
                  <a:srgbClr val="010001"/>
                </a:solidFill>
                <a:latin typeface="Arial"/>
                <a:cs typeface="Arial"/>
              </a:rPr>
              <a:t>The number of protons in the nucleus of a particular element.</a:t>
            </a:r>
          </a:p>
          <a:p>
            <a:pPr>
              <a:buClrTx/>
              <a:buFont typeface="Arial"/>
              <a:buChar char="•"/>
            </a:pPr>
            <a:r>
              <a:rPr lang="en-US" sz="3000" b="1" dirty="0">
                <a:solidFill>
                  <a:srgbClr val="010001"/>
                </a:solidFill>
                <a:latin typeface="Arial"/>
                <a:cs typeface="Arial"/>
              </a:rPr>
              <a:t>Mass number  </a:t>
            </a:r>
            <a:r>
              <a:rPr lang="en-US" sz="3000" dirty="0">
                <a:solidFill>
                  <a:srgbClr val="010001"/>
                </a:solidFill>
                <a:latin typeface="Arial"/>
                <a:cs typeface="Arial"/>
              </a:rPr>
              <a:t>A measurement of the total number of protons and neutrons in an element.</a:t>
            </a:r>
          </a:p>
          <a:p>
            <a:pPr>
              <a:buClrTx/>
              <a:buFont typeface="Arial"/>
              <a:buChar char="•"/>
            </a:pPr>
            <a:r>
              <a:rPr lang="en-US" sz="3000" b="1" dirty="0">
                <a:solidFill>
                  <a:srgbClr val="010001"/>
                </a:solidFill>
                <a:latin typeface="Arial"/>
                <a:cs typeface="Arial"/>
              </a:rPr>
              <a:t>Isotopes  </a:t>
            </a:r>
            <a:r>
              <a:rPr lang="en-US" sz="3000" dirty="0">
                <a:solidFill>
                  <a:srgbClr val="010001"/>
                </a:solidFill>
                <a:latin typeface="Arial"/>
                <a:cs typeface="Arial"/>
              </a:rPr>
              <a:t>Atoms of the same element with different numbers of neutrons.</a:t>
            </a:r>
          </a:p>
        </p:txBody>
      </p:sp>
      <p:sp>
        <p:nvSpPr>
          <p:cNvPr id="4" name="Title 1"/>
          <p:cNvSpPr>
            <a:spLocks noGrp="1"/>
          </p:cNvSpPr>
          <p:nvPr>
            <p:ph type="title"/>
          </p:nvPr>
        </p:nvSpPr>
        <p:spPr>
          <a:xfrm>
            <a:off x="1270000" y="18829"/>
            <a:ext cx="10464800" cy="2465387"/>
          </a:xfrm>
        </p:spPr>
        <p:txBody>
          <a:bodyPr/>
          <a:lstStyle/>
          <a:p>
            <a:pPr algn="l"/>
            <a:r>
              <a:rPr lang="en-US" sz="4400" b="1" dirty="0">
                <a:solidFill>
                  <a:srgbClr val="010001"/>
                </a:solidFill>
                <a:latin typeface="Helvetica"/>
                <a:cs typeface="Helvetica"/>
              </a:rPr>
              <a:t>Atoms and Molecules</a:t>
            </a:r>
            <a:br>
              <a:rPr lang="en-US" sz="4400" b="1" dirty="0">
                <a:solidFill>
                  <a:srgbClr val="010001"/>
                </a:solidFill>
                <a:latin typeface="Helvetica"/>
                <a:cs typeface="Helvetica"/>
              </a:rPr>
            </a:br>
            <a:endParaRPr lang="en-US" sz="4400" b="1" dirty="0">
              <a:solidFill>
                <a:srgbClr val="010001"/>
              </a:solidFill>
              <a:latin typeface="Helvetica"/>
              <a:cs typeface="Helvetica"/>
            </a:endParaRPr>
          </a:p>
        </p:txBody>
      </p:sp>
    </p:spTree>
    <p:extLst>
      <p:ext uri="{BB962C8B-B14F-4D97-AF65-F5344CB8AC3E}">
        <p14:creationId xmlns:p14="http://schemas.microsoft.com/office/powerpoint/2010/main" val="18709763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b="1" dirty="0">
                <a:solidFill>
                  <a:srgbClr val="010001"/>
                </a:solidFill>
                <a:latin typeface="Helvetica"/>
                <a:cs typeface="Helvetica"/>
              </a:rPr>
              <a:t>Radioactivity</a:t>
            </a:r>
          </a:p>
        </p:txBody>
      </p:sp>
      <p:sp>
        <p:nvSpPr>
          <p:cNvPr id="3" name="Content Placeholder 2"/>
          <p:cNvSpPr>
            <a:spLocks noGrp="1"/>
          </p:cNvSpPr>
          <p:nvPr>
            <p:ph idx="1"/>
          </p:nvPr>
        </p:nvSpPr>
        <p:spPr/>
        <p:txBody>
          <a:bodyPr/>
          <a:lstStyle/>
          <a:p>
            <a:r>
              <a:rPr lang="en-US" b="1" dirty="0"/>
              <a:t>Radioactive decay  </a:t>
            </a:r>
            <a:r>
              <a:rPr lang="en-US" dirty="0"/>
              <a:t>The spontaneous release of material from the nucleus of radioactive isotopes.</a:t>
            </a:r>
          </a:p>
          <a:p>
            <a:r>
              <a:rPr lang="en-US" b="1" dirty="0"/>
              <a:t>Half-life  </a:t>
            </a:r>
            <a:r>
              <a:rPr lang="en-US" dirty="0"/>
              <a:t>The time it takes for one-half of an original radioactive parent atom to decay.</a:t>
            </a:r>
          </a:p>
          <a:p>
            <a:r>
              <a:rPr lang="en-US" b="1" dirty="0"/>
              <a:t>Covalent bond  </a:t>
            </a:r>
            <a:r>
              <a:rPr lang="en-US" dirty="0"/>
              <a:t>The bond formed when elements share electrons.</a:t>
            </a:r>
          </a:p>
        </p:txBody>
      </p:sp>
    </p:spTree>
    <p:extLst>
      <p:ext uri="{BB962C8B-B14F-4D97-AF65-F5344CB8AC3E}">
        <p14:creationId xmlns:p14="http://schemas.microsoft.com/office/powerpoint/2010/main" val="10371362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Chemical Bonds</a:t>
            </a:r>
          </a:p>
        </p:txBody>
      </p:sp>
      <p:sp>
        <p:nvSpPr>
          <p:cNvPr id="3" name="Content Placeholder 2"/>
          <p:cNvSpPr>
            <a:spLocks noGrp="1"/>
          </p:cNvSpPr>
          <p:nvPr>
            <p:ph idx="1"/>
          </p:nvPr>
        </p:nvSpPr>
        <p:spPr/>
        <p:txBody>
          <a:bodyPr/>
          <a:lstStyle/>
          <a:p>
            <a:pPr marL="0" indent="0">
              <a:buNone/>
            </a:pPr>
            <a:r>
              <a:rPr lang="en-US" dirty="0"/>
              <a:t>There are three types of chemical bonds:</a:t>
            </a:r>
          </a:p>
          <a:p>
            <a:pPr lvl="0"/>
            <a:r>
              <a:rPr lang="en-US" dirty="0"/>
              <a:t>covalent bonds</a:t>
            </a:r>
          </a:p>
          <a:p>
            <a:pPr lvl="0"/>
            <a:r>
              <a:rPr lang="en-US" dirty="0"/>
              <a:t>ionic bonds</a:t>
            </a:r>
          </a:p>
          <a:p>
            <a:pPr lvl="0"/>
            <a:r>
              <a:rPr lang="en-US" dirty="0"/>
              <a:t>hydrogen bonds</a:t>
            </a:r>
          </a:p>
          <a:p>
            <a:endParaRPr lang="en-US" dirty="0"/>
          </a:p>
        </p:txBody>
      </p:sp>
    </p:spTree>
    <p:extLst>
      <p:ext uri="{BB962C8B-B14F-4D97-AF65-F5344CB8AC3E}">
        <p14:creationId xmlns:p14="http://schemas.microsoft.com/office/powerpoint/2010/main" val="16313272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54799"/>
            <a:ext cx="10464800" cy="2465387"/>
          </a:xfrm>
        </p:spPr>
        <p:txBody>
          <a:bodyPr/>
          <a:lstStyle/>
          <a:p>
            <a:pPr algn="l"/>
            <a:r>
              <a:rPr lang="en-US" dirty="0"/>
              <a:t>Covalent Bonds</a:t>
            </a:r>
            <a:br>
              <a:rPr lang="en-US" dirty="0"/>
            </a:br>
            <a:endParaRPr lang="en-US" dirty="0"/>
          </a:p>
        </p:txBody>
      </p:sp>
      <p:sp>
        <p:nvSpPr>
          <p:cNvPr id="3" name="Content Placeholder 2"/>
          <p:cNvSpPr>
            <a:spLocks noGrp="1"/>
          </p:cNvSpPr>
          <p:nvPr>
            <p:ph idx="1"/>
          </p:nvPr>
        </p:nvSpPr>
        <p:spPr>
          <a:xfrm>
            <a:off x="1270000" y="1950414"/>
            <a:ext cx="10464800" cy="1712666"/>
          </a:xfrm>
        </p:spPr>
        <p:txBody>
          <a:bodyPr/>
          <a:lstStyle/>
          <a:p>
            <a:pPr lvl="0"/>
            <a:r>
              <a:rPr lang="en-US" b="1" dirty="0"/>
              <a:t>Covalent bond</a:t>
            </a:r>
            <a:r>
              <a:rPr lang="en-US" dirty="0"/>
              <a:t>  The bond formed when elements share electrons.</a:t>
            </a:r>
          </a:p>
          <a:p>
            <a:pPr marL="0" indent="0">
              <a:buNone/>
            </a:pPr>
            <a:endParaRPr lang="en-US" dirty="0"/>
          </a:p>
        </p:txBody>
      </p:sp>
      <p:pic>
        <p:nvPicPr>
          <p:cNvPr id="4" name="Picture 3"/>
          <p:cNvPicPr>
            <a:picLocks noChangeAspect="1"/>
          </p:cNvPicPr>
          <p:nvPr/>
        </p:nvPicPr>
        <p:blipFill>
          <a:blip r:embed="rId3"/>
          <a:stretch>
            <a:fillRect/>
          </a:stretch>
        </p:blipFill>
        <p:spPr>
          <a:xfrm>
            <a:off x="1362127" y="3312553"/>
            <a:ext cx="7170732" cy="5246877"/>
          </a:xfrm>
          <a:prstGeom prst="rect">
            <a:avLst/>
          </a:prstGeom>
        </p:spPr>
      </p:pic>
      <p:sp>
        <p:nvSpPr>
          <p:cNvPr id="5" name="TextBox 4"/>
          <p:cNvSpPr txBox="1"/>
          <p:nvPr/>
        </p:nvSpPr>
        <p:spPr>
          <a:xfrm>
            <a:off x="8835533" y="2885826"/>
            <a:ext cx="4034219" cy="6324807"/>
          </a:xfrm>
          <a:prstGeom prst="rect">
            <a:avLst/>
          </a:prstGeom>
          <a:noFill/>
        </p:spPr>
        <p:txBody>
          <a:bodyPr wrap="square" rtlCol="0">
            <a:spAutoFit/>
          </a:bodyPr>
          <a:lstStyle/>
          <a:p>
            <a:r>
              <a:rPr lang="en-US" sz="2700" b="1" dirty="0">
                <a:solidFill>
                  <a:srgbClr val="010001"/>
                </a:solidFill>
                <a:latin typeface="Arial"/>
                <a:cs typeface="Arial"/>
              </a:rPr>
              <a:t>Covalent bonds. </a:t>
            </a:r>
            <a:r>
              <a:rPr lang="en-US" sz="2700" dirty="0">
                <a:solidFill>
                  <a:srgbClr val="010001"/>
                </a:solidFill>
                <a:latin typeface="Arial"/>
                <a:cs typeface="Arial"/>
              </a:rPr>
              <a:t>Molecules such as methane (CH</a:t>
            </a:r>
            <a:r>
              <a:rPr lang="en-US" sz="2700" baseline="-25000" dirty="0">
                <a:solidFill>
                  <a:srgbClr val="010001"/>
                </a:solidFill>
                <a:latin typeface="Arial"/>
                <a:cs typeface="Arial"/>
              </a:rPr>
              <a:t>4</a:t>
            </a:r>
            <a:r>
              <a:rPr lang="en-US" sz="2700" dirty="0">
                <a:solidFill>
                  <a:srgbClr val="010001"/>
                </a:solidFill>
                <a:latin typeface="Arial"/>
                <a:cs typeface="Arial"/>
              </a:rPr>
              <a:t> ) are associations of atoms held together by covalent bonds. As a result of the four hydrogen atoms sharing electrons with a carbon atom, each atom has a complete set of electrons in its outer shell—two for the hydrogen atoms and eight for the carbon atom.</a:t>
            </a:r>
          </a:p>
        </p:txBody>
      </p:sp>
    </p:spTree>
    <p:extLst>
      <p:ext uri="{BB962C8B-B14F-4D97-AF65-F5344CB8AC3E}">
        <p14:creationId xmlns:p14="http://schemas.microsoft.com/office/powerpoint/2010/main" val="15640952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699044"/>
            <a:ext cx="10464800" cy="2465387"/>
          </a:xfrm>
        </p:spPr>
        <p:txBody>
          <a:bodyPr/>
          <a:lstStyle/>
          <a:p>
            <a:pPr algn="l"/>
            <a:r>
              <a:rPr lang="en-US" dirty="0"/>
              <a:t>Ionic Bonds</a:t>
            </a:r>
          </a:p>
        </p:txBody>
      </p:sp>
      <p:sp>
        <p:nvSpPr>
          <p:cNvPr id="3" name="Content Placeholder 2"/>
          <p:cNvSpPr>
            <a:spLocks noGrp="1"/>
          </p:cNvSpPr>
          <p:nvPr>
            <p:ph idx="1"/>
          </p:nvPr>
        </p:nvSpPr>
        <p:spPr>
          <a:xfrm>
            <a:off x="1270000" y="1508646"/>
            <a:ext cx="10464800" cy="1602222"/>
          </a:xfrm>
        </p:spPr>
        <p:txBody>
          <a:bodyPr/>
          <a:lstStyle/>
          <a:p>
            <a:pPr lvl="0"/>
            <a:r>
              <a:rPr lang="en-US" sz="3200" b="1" dirty="0"/>
              <a:t>Ionic bond</a:t>
            </a:r>
            <a:r>
              <a:rPr lang="en-US" sz="3200" dirty="0"/>
              <a:t>  A chemical bond between two ions of opposite charges.</a:t>
            </a:r>
          </a:p>
          <a:p>
            <a:pPr marL="0" indent="0">
              <a:buNone/>
            </a:pPr>
            <a:endParaRPr lang="en-US" sz="3200" dirty="0"/>
          </a:p>
        </p:txBody>
      </p:sp>
      <p:pic>
        <p:nvPicPr>
          <p:cNvPr id="4" name="Picture 3"/>
          <p:cNvPicPr>
            <a:picLocks noChangeAspect="1"/>
          </p:cNvPicPr>
          <p:nvPr/>
        </p:nvPicPr>
        <p:blipFill>
          <a:blip r:embed="rId3"/>
          <a:stretch>
            <a:fillRect/>
          </a:stretch>
        </p:blipFill>
        <p:spPr>
          <a:xfrm>
            <a:off x="1308720" y="2597169"/>
            <a:ext cx="5455182" cy="7156431"/>
          </a:xfrm>
          <a:prstGeom prst="rect">
            <a:avLst/>
          </a:prstGeom>
        </p:spPr>
      </p:pic>
      <p:sp>
        <p:nvSpPr>
          <p:cNvPr id="5" name="TextBox 4"/>
          <p:cNvSpPr txBox="1"/>
          <p:nvPr/>
        </p:nvSpPr>
        <p:spPr>
          <a:xfrm>
            <a:off x="7160464" y="2568847"/>
            <a:ext cx="5576612" cy="5262980"/>
          </a:xfrm>
          <a:prstGeom prst="rect">
            <a:avLst/>
          </a:prstGeom>
          <a:noFill/>
        </p:spPr>
        <p:txBody>
          <a:bodyPr wrap="square" rtlCol="0">
            <a:spAutoFit/>
          </a:bodyPr>
          <a:lstStyle/>
          <a:p>
            <a:r>
              <a:rPr lang="en-US" sz="2800" b="1" dirty="0">
                <a:solidFill>
                  <a:srgbClr val="010001"/>
                </a:solidFill>
                <a:latin typeface="Arial"/>
                <a:cs typeface="Arial"/>
              </a:rPr>
              <a:t>Ionic bonds.</a:t>
            </a:r>
            <a:r>
              <a:rPr lang="en-US" sz="2800" dirty="0">
                <a:solidFill>
                  <a:srgbClr val="010001"/>
                </a:solidFill>
                <a:latin typeface="Arial"/>
                <a:cs typeface="Arial"/>
              </a:rPr>
              <a:t> To form an ionic bond, the sodium atom loses an electron and the chlorine atom gains one. As a result, the sodium atom becomes a positively charged ion (Na+) and the chlorine atom becomes a negatively charged ion (Cl−, known as chloride). The attraction between ions of opposite charges—an ionic bond—forms sodium chloride (</a:t>
            </a:r>
            <a:r>
              <a:rPr lang="en-US" sz="2800" dirty="0" err="1">
                <a:solidFill>
                  <a:srgbClr val="010001"/>
                </a:solidFill>
                <a:latin typeface="Arial"/>
                <a:cs typeface="Arial"/>
              </a:rPr>
              <a:t>NaCl</a:t>
            </a:r>
            <a:r>
              <a:rPr lang="en-US" sz="2800" dirty="0">
                <a:solidFill>
                  <a:srgbClr val="010001"/>
                </a:solidFill>
                <a:latin typeface="Arial"/>
                <a:cs typeface="Arial"/>
              </a:rPr>
              <a:t>), or table salt.</a:t>
            </a:r>
          </a:p>
        </p:txBody>
      </p:sp>
    </p:spTree>
    <p:extLst>
      <p:ext uri="{BB962C8B-B14F-4D97-AF65-F5344CB8AC3E}">
        <p14:creationId xmlns:p14="http://schemas.microsoft.com/office/powerpoint/2010/main" val="1568070797"/>
      </p:ext>
    </p:extLst>
  </p:cSld>
  <p:clrMapOvr>
    <a:masterClrMapping/>
  </p:clrMapOvr>
  <p:transition/>
</p:sld>
</file>

<file path=ppt/theme/theme1.xml><?xml version="1.0" encoding="utf-8"?>
<a:theme xmlns:a="http://schemas.openxmlformats.org/drawingml/2006/main" name="PPT_BASIC FORMAT_STYLE_Light_Orange">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PPT_BASIC FORMAT_STYLE_Light_Orange.thmx</Template>
  <TotalTime>217</TotalTime>
  <Words>1889</Words>
  <Application>Microsoft Macintosh PowerPoint</Application>
  <PresentationFormat>Custom</PresentationFormat>
  <Paragraphs>148</Paragraphs>
  <Slides>34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ＭＳ Ｐゴシック</vt:lpstr>
      <vt:lpstr>Arial</vt:lpstr>
      <vt:lpstr>Calibri</vt:lpstr>
      <vt:lpstr>Helvetica</vt:lpstr>
      <vt:lpstr>Lucida Grande</vt:lpstr>
      <vt:lpstr>PPT_BASIC FORMAT_STYLE_Light_Orange</vt:lpstr>
      <vt:lpstr>PowerPoint Presentation</vt:lpstr>
      <vt:lpstr>Module 4   Systems and Matter </vt:lpstr>
      <vt:lpstr>Matter comprises atoms and molecules that move among different systems </vt:lpstr>
      <vt:lpstr>PowerPoint Presentation</vt:lpstr>
      <vt:lpstr>Atoms and Molecules </vt:lpstr>
      <vt:lpstr>Radioactivity</vt:lpstr>
      <vt:lpstr>Chemical Bonds</vt:lpstr>
      <vt:lpstr>Covalent Bonds </vt:lpstr>
      <vt:lpstr>Ionic Bonds</vt:lpstr>
      <vt:lpstr>Hydrogen Bonds</vt:lpstr>
      <vt:lpstr>Hydrogen Bonds</vt:lpstr>
      <vt:lpstr>Water is a vital component of most environmental systems </vt:lpstr>
      <vt:lpstr>Properties of Water </vt:lpstr>
      <vt:lpstr>Properties of Water </vt:lpstr>
      <vt:lpstr>Acids, Bases, and pH </vt:lpstr>
      <vt:lpstr>Acids, Bases, and pH </vt:lpstr>
      <vt:lpstr>Environmental systems contain both chemical and biological reactions </vt:lpstr>
      <vt:lpstr>Biological Molecules and Cells   </vt:lpstr>
      <vt:lpstr>Biological Molecules and Cells </vt:lpstr>
      <vt:lpstr>Biological Molecules and Cells </vt:lpstr>
      <vt:lpstr>Module 5   Energy, Flows, and Feedbacks </vt:lpstr>
      <vt:lpstr>Energy is a fundamental component of environmental systems </vt:lpstr>
      <vt:lpstr>Energy Conversions </vt:lpstr>
      <vt:lpstr>Forms of Energy </vt:lpstr>
      <vt:lpstr>The laws of thermodynamics describe how energy behaves </vt:lpstr>
      <vt:lpstr>First Law of Thermodynamics </vt:lpstr>
      <vt:lpstr>Second Law of Thermodynamics </vt:lpstr>
      <vt:lpstr>Second Law of Thermodynamics </vt:lpstr>
      <vt:lpstr>Matter and energy flow in the environment </vt:lpstr>
      <vt:lpstr>System Dynamics </vt:lpstr>
      <vt:lpstr>System Dynamics </vt:lpstr>
      <vt:lpstr>System Dynamics </vt:lpstr>
      <vt:lpstr>System Dynamics </vt:lpstr>
      <vt:lpstr>System Dynamics </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Kohn</dc:creator>
  <cp:lastModifiedBy>Microsoft Office User</cp:lastModifiedBy>
  <cp:revision>27</cp:revision>
  <dcterms:created xsi:type="dcterms:W3CDTF">2015-05-08T21:04:50Z</dcterms:created>
  <dcterms:modified xsi:type="dcterms:W3CDTF">2018-09-19T16:17:11Z</dcterms:modified>
</cp:coreProperties>
</file>