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6pPr>
    <a:lvl7pPr marL="27432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7pPr>
    <a:lvl8pPr marL="32004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8pPr>
    <a:lvl9pPr marL="36576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 Kohn" initials="R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87864" autoAdjust="0"/>
  </p:normalViewPr>
  <p:slideViewPr>
    <p:cSldViewPr snapToGrid="0" snapToObjects="1">
      <p:cViewPr>
        <p:scale>
          <a:sx n="100" d="100"/>
          <a:sy n="100" d="100"/>
        </p:scale>
        <p:origin x="-80" y="212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12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-190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commentAuthors" Target="commentAuthors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23363-4864-724C-8BD2-814A1EECB161}" type="datetimeFigureOut">
              <a:rPr lang="en-US" smtClean="0"/>
              <a:t>6/2/15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FBA2F-0A3C-4141-A75E-7B533593A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4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FBA2F-0A3C-4141-A75E-7B533593A0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5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Decided to make this</a:t>
            </a:r>
            <a:r>
              <a:rPr lang="en-US" baseline="0" dirty="0" smtClean="0"/>
              <a:t> a new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FBA2F-0A3C-4141-A75E-7B533593A07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2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5857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02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3873500"/>
            <a:ext cx="26162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3873500"/>
            <a:ext cx="76962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76508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0171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3717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43719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44907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9531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2864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09129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9781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4923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927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21438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4289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62566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7924800"/>
            <a:ext cx="51562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924800"/>
            <a:ext cx="51562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0831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3354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14700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25631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37583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Lucida Grande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98995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80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873500"/>
            <a:ext cx="1046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Lucida Grande" charset="0"/>
              </a:rPr>
              <a:t>Click to edit Master title style</a:t>
            </a:r>
            <a:endParaRPr lang="en-US" dirty="0">
              <a:sym typeface="Lucida Grande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7924800"/>
            <a:ext cx="1046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Lucida Grande" charset="0"/>
              </a:rPr>
              <a:t>Second level</a:t>
            </a:r>
          </a:p>
          <a:p>
            <a:pPr lvl="2"/>
            <a:r>
              <a:rPr lang="en-US" dirty="0" smtClean="0">
                <a:sym typeface="Lucida Grande" charset="0"/>
              </a:rPr>
              <a:t>Third level</a:t>
            </a:r>
          </a:p>
          <a:p>
            <a:pPr lvl="3"/>
            <a:r>
              <a:rPr lang="en-US" dirty="0" smtClean="0">
                <a:sym typeface="Lucida Grande" charset="0"/>
              </a:rPr>
              <a:t>Fourth level</a:t>
            </a:r>
          </a:p>
          <a:p>
            <a:pPr lvl="4"/>
            <a:r>
              <a:rPr lang="en-US" dirty="0" smtClean="0">
                <a:sym typeface="Lucida Grande" charset="0"/>
              </a:rPr>
              <a:t>Fifth level</a:t>
            </a:r>
            <a:endParaRPr lang="en-US" dirty="0">
              <a:sym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0001"/>
          </a:solidFill>
          <a:latin typeface="Helvetica"/>
          <a:ea typeface="MS PGothic" pitchFamily="34" charset="-128"/>
          <a:cs typeface="Helvetica"/>
          <a:sym typeface="Lucida Grande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1pPr>
      <a:lvl2pPr marL="241300" indent="2159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2pPr>
      <a:lvl3pPr marL="584200" indent="330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3pPr>
      <a:lvl4pPr marL="927100" indent="4445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4pPr>
      <a:lvl5pPr marL="1270000" indent="55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5pPr>
      <a:lvl6pPr marL="172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6pPr>
      <a:lvl7pPr marL="218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7pPr>
      <a:lvl8pPr marL="264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8pPr>
      <a:lvl9pPr marL="309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80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dirty="0">
                <a:sym typeface="Lucida Grande" charset="0"/>
              </a:rPr>
              <a:t>Second level</a:t>
            </a:r>
          </a:p>
          <a:p>
            <a:pPr lvl="2"/>
            <a:r>
              <a:rPr lang="en-US" dirty="0">
                <a:sym typeface="Lucida Grande" charset="0"/>
              </a:rPr>
              <a:t>Third level</a:t>
            </a:r>
          </a:p>
          <a:p>
            <a:pPr lvl="3"/>
            <a:r>
              <a:rPr lang="en-US" dirty="0">
                <a:sym typeface="Lucida Grande" charset="0"/>
              </a:rPr>
              <a:t>Fourth level</a:t>
            </a:r>
          </a:p>
          <a:p>
            <a:pPr lvl="4"/>
            <a:r>
              <a:rPr lang="en-US" dirty="0">
                <a:sym typeface="Lucida Grand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0001"/>
          </a:solidFill>
          <a:latin typeface="+mj-lt"/>
          <a:ea typeface="MS PGothic" pitchFamily="34" charset="-128"/>
          <a:cs typeface="MS PGothic" charset="0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5715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1pPr>
      <a:lvl2pPr marL="850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2pPr>
      <a:lvl3pPr marL="1231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3pPr>
      <a:lvl4pPr marL="1612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4pPr>
      <a:lvl5pPr marL="1993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5pPr>
      <a:lvl6pPr marL="22606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6pPr>
      <a:lvl7pPr marL="27178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7pPr>
      <a:lvl8pPr marL="31750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8pPr>
      <a:lvl9pPr marL="36322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3505200"/>
            <a:ext cx="13004800" cy="1524000"/>
          </a:xfrm>
          <a:prstGeom prst="rect">
            <a:avLst/>
          </a:pr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ctr"/>
            <a:r>
              <a:rPr lang="en-US" sz="4400" b="1" dirty="0">
                <a:solidFill>
                  <a:srgbClr val="010001"/>
                </a:solidFill>
                <a:latin typeface="Helvetica" charset="0"/>
              </a:rPr>
              <a:t>Chapter </a:t>
            </a:r>
            <a:r>
              <a:rPr lang="en-US" sz="4400" b="1" dirty="0" smtClean="0">
                <a:solidFill>
                  <a:srgbClr val="010001"/>
                </a:solidFill>
                <a:latin typeface="Helvetica" charset="0"/>
              </a:rPr>
              <a:t>5</a:t>
            </a:r>
            <a:endParaRPr lang="en-US" sz="4400" b="1" dirty="0">
              <a:solidFill>
                <a:srgbClr val="010001"/>
              </a:solidFill>
              <a:latin typeface="Helvetica" charset="0"/>
            </a:endParaRPr>
          </a:p>
          <a:p>
            <a:pPr algn="ctr"/>
            <a:r>
              <a:rPr lang="en-US" sz="4400" b="1" dirty="0" smtClean="0">
                <a:solidFill>
                  <a:srgbClr val="010001"/>
                </a:solidFill>
                <a:latin typeface="Helvetica" charset="0"/>
              </a:rPr>
              <a:t>Evolution of Biodiversity</a:t>
            </a:r>
            <a:endParaRPr lang="en-US" sz="4400" b="1" dirty="0">
              <a:solidFill>
                <a:srgbClr val="010001"/>
              </a:solidFill>
              <a:latin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00" y="8686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Friedland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Relyea</a:t>
            </a:r>
            <a:r>
              <a:rPr lang="en-US" dirty="0">
                <a:solidFill>
                  <a:schemeClr val="bg1"/>
                </a:solidFill>
              </a:rPr>
              <a:t> Environmental Science for AP</a:t>
            </a:r>
            <a:r>
              <a:rPr lang="en-US" baseline="30000" dirty="0">
                <a:solidFill>
                  <a:schemeClr val="bg1"/>
                </a:solidFill>
              </a:rPr>
              <a:t>®</a:t>
            </a:r>
            <a:r>
              <a:rPr lang="en-US" dirty="0">
                <a:solidFill>
                  <a:schemeClr val="bg1"/>
                </a:solidFill>
              </a:rPr>
              <a:t>, second </a:t>
            </a:r>
            <a:r>
              <a:rPr lang="en-US">
                <a:solidFill>
                  <a:schemeClr val="bg1"/>
                </a:solidFill>
              </a:rPr>
              <a:t>edition </a:t>
            </a:r>
            <a:r>
              <a:rPr lang="en-US">
                <a:solidFill>
                  <a:schemeClr val="bg1"/>
                </a:solidFill>
              </a:rPr>
              <a:t>©2015 </a:t>
            </a:r>
            <a:r>
              <a:rPr lang="en-US" dirty="0">
                <a:solidFill>
                  <a:schemeClr val="bg1"/>
                </a:solidFill>
              </a:rPr>
              <a:t>W.H. Freeman and Company/BFW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5200" y="9296400"/>
            <a:ext cx="9779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AP</a:t>
            </a:r>
            <a:r>
              <a:rPr lang="en-US" sz="900" baseline="30000" dirty="0">
                <a:solidFill>
                  <a:schemeClr val="bg1"/>
                </a:solidFill>
              </a:rPr>
              <a:t>® </a:t>
            </a:r>
            <a:r>
              <a:rPr lang="en-US" sz="900" dirty="0">
                <a:solidFill>
                  <a:schemeClr val="bg1"/>
                </a:solidFill>
              </a:rPr>
              <a:t>is a trademark registered and/or owned by the College </a:t>
            </a:r>
            <a:r>
              <a:rPr lang="en-US" sz="900" dirty="0" smtClean="0">
                <a:solidFill>
                  <a:schemeClr val="bg1"/>
                </a:solidFill>
              </a:rPr>
              <a:t>Board</a:t>
            </a:r>
            <a:r>
              <a:rPr lang="en-US" sz="900" baseline="30000" dirty="0">
                <a:solidFill>
                  <a:schemeClr val="bg1"/>
                </a:solidFill>
              </a:rPr>
              <a:t>®</a:t>
            </a:r>
            <a:r>
              <a:rPr lang="en-US" sz="900" dirty="0" smtClean="0">
                <a:solidFill>
                  <a:schemeClr val="bg1"/>
                </a:solidFill>
              </a:rPr>
              <a:t>, </a:t>
            </a:r>
            <a:r>
              <a:rPr lang="en-US" sz="900" dirty="0">
                <a:solidFill>
                  <a:schemeClr val="bg1"/>
                </a:solidFill>
              </a:rPr>
              <a:t>which was not involved in the production of, and does not endorse, this product.</a:t>
            </a:r>
            <a:endParaRPr 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79846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Genotypes versus phenotypes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Genotype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complete set of genes in an individual.</a:t>
            </a:r>
          </a:p>
          <a:p>
            <a:r>
              <a:rPr lang="en-US" b="1" dirty="0"/>
              <a:t>Phenotype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set of traits expressed by an individual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Genotypes help determine the traits of individuals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93516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Mutation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Mutation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random change in the genetic </a:t>
            </a:r>
            <a:r>
              <a:rPr lang="en-US" dirty="0" smtClean="0"/>
              <a:t>code produced </a:t>
            </a:r>
            <a:r>
              <a:rPr lang="en-US" dirty="0"/>
              <a:t>by a mistake in the copying process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When mutations occur in cells responsible for reproduction those mutations can be passed on to the next generation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Sometimes a mutation improves an organism’s chances of survival or reproduction. If such a mutation is passed along to the next generation, it adds new genetic diversity to the population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885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144663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Recombination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b="1" dirty="0"/>
              <a:t>Recombination</a:t>
            </a:r>
            <a:r>
              <a:rPr lang="en-US" sz="3500" dirty="0"/>
              <a:t> </a:t>
            </a:r>
            <a:r>
              <a:rPr lang="en-US" sz="3500" dirty="0" smtClean="0"/>
              <a:t> The </a:t>
            </a:r>
            <a:r>
              <a:rPr lang="en-US" sz="3500" dirty="0"/>
              <a:t>genetic process by which </a:t>
            </a:r>
            <a:r>
              <a:rPr lang="en-US" sz="3500" dirty="0" smtClean="0"/>
              <a:t>one chromosome </a:t>
            </a:r>
            <a:r>
              <a:rPr lang="en-US" sz="3500" dirty="0"/>
              <a:t>breaks off and attaches to </a:t>
            </a:r>
            <a:r>
              <a:rPr lang="en-US" sz="3500" dirty="0" smtClean="0"/>
              <a:t>another chromosome </a:t>
            </a:r>
            <a:r>
              <a:rPr lang="en-US" sz="3500" dirty="0"/>
              <a:t>during reproductive cell division</a:t>
            </a:r>
            <a:r>
              <a:rPr lang="en-US" sz="3500" dirty="0" smtClean="0"/>
              <a:t>.</a:t>
            </a:r>
          </a:p>
          <a:p>
            <a:pPr lvl="0"/>
            <a:r>
              <a:rPr lang="en-US" sz="3500" dirty="0"/>
              <a:t>This process does not create new genes, but brings together new combinations of alleles on a chromosome, producing new traits</a:t>
            </a:r>
            <a:r>
              <a:rPr lang="en-US" sz="3500" dirty="0" smtClean="0"/>
              <a:t>.</a:t>
            </a:r>
            <a:endParaRPr lang="en-US" sz="3500" dirty="0"/>
          </a:p>
          <a:p>
            <a:pPr lvl="0"/>
            <a:r>
              <a:rPr lang="en-US" sz="3500" dirty="0"/>
              <a:t>For example, the human immune system must battle a large variety of viruses and bacteria that regularly attempt to invade the body. Recombination allows new allele combinations to come together, which provides new immune defenses</a:t>
            </a:r>
            <a:r>
              <a:rPr lang="en-US" sz="3500" dirty="0" smtClean="0"/>
              <a:t>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143646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Evolution can occur through artificial selection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423716"/>
            <a:ext cx="10464800" cy="5840413"/>
          </a:xfrm>
        </p:spPr>
        <p:txBody>
          <a:bodyPr/>
          <a:lstStyle/>
          <a:p>
            <a:r>
              <a:rPr lang="en-US" b="1" dirty="0"/>
              <a:t>Evolution by artificial selection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process </a:t>
            </a:r>
            <a:r>
              <a:rPr lang="en-US" dirty="0" smtClean="0"/>
              <a:t>in which </a:t>
            </a:r>
            <a:r>
              <a:rPr lang="en-US" dirty="0"/>
              <a:t>humans determine which individuals breed</a:t>
            </a:r>
            <a:r>
              <a:rPr lang="en-US" dirty="0" smtClean="0"/>
              <a:t>, typically </a:t>
            </a:r>
            <a:r>
              <a:rPr lang="en-US" dirty="0"/>
              <a:t>with a preconceived set of traits in mind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Artificial selection has produced numerous breeds of </a:t>
            </a:r>
            <a:r>
              <a:rPr lang="en-US" dirty="0" smtClean="0"/>
              <a:t>livestock </a:t>
            </a:r>
            <a:r>
              <a:rPr lang="en-US" dirty="0"/>
              <a:t>and pets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Most modern agricultural crops are the result of many years of careful breeding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Artificial selection can also produce a unintended results such as herbicide resistance.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74738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378634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Artificial Selection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066890"/>
            <a:ext cx="9775531" cy="7152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45" y="8255778"/>
            <a:ext cx="1261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Artificial selection on animals.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diversity of domesticated dog breeds is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result of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artificial selection on wolves. The wolf is the ancestor of the various breeds of dogs. It is illustrated at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same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level as the dogs in this phylogeny because it is a species that is still alive today.</a:t>
            </a:r>
          </a:p>
        </p:txBody>
      </p:sp>
    </p:spTree>
    <p:extLst>
      <p:ext uri="{BB962C8B-B14F-4D97-AF65-F5344CB8AC3E}">
        <p14:creationId xmlns:p14="http://schemas.microsoft.com/office/powerpoint/2010/main" val="1946592093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Evolution can occur through natural selection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323444"/>
            <a:ext cx="10464800" cy="5840413"/>
          </a:xfrm>
        </p:spPr>
        <p:txBody>
          <a:bodyPr/>
          <a:lstStyle/>
          <a:p>
            <a:r>
              <a:rPr lang="en-US" sz="3200" b="1" dirty="0"/>
              <a:t>Evolution by natural selection </a:t>
            </a:r>
            <a:r>
              <a:rPr lang="en-US" sz="3200" b="1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process in </a:t>
            </a:r>
            <a:r>
              <a:rPr lang="en-US" sz="3200" dirty="0" smtClean="0"/>
              <a:t>which the </a:t>
            </a:r>
            <a:r>
              <a:rPr lang="en-US" sz="3200" dirty="0"/>
              <a:t>environment determines which individuals </a:t>
            </a:r>
            <a:r>
              <a:rPr lang="en-US" sz="3200" dirty="0" smtClean="0"/>
              <a:t>survive and </a:t>
            </a:r>
            <a:r>
              <a:rPr lang="en-US" sz="3200" dirty="0"/>
              <a:t>reproduce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/>
              <a:t>Key ideas of the theory of evolution</a:t>
            </a:r>
            <a:r>
              <a:rPr lang="en-US" sz="3200" dirty="0" smtClean="0"/>
              <a:t>:</a:t>
            </a:r>
            <a:r>
              <a:rPr lang="en-US" sz="3200" dirty="0"/>
              <a:t> </a:t>
            </a:r>
          </a:p>
          <a:p>
            <a:pPr lvl="0">
              <a:lnSpc>
                <a:spcPct val="60000"/>
              </a:lnSpc>
            </a:pPr>
            <a:r>
              <a:rPr lang="en-US" sz="3200" dirty="0"/>
              <a:t>Individuals produce an excess of offspring.</a:t>
            </a:r>
          </a:p>
          <a:p>
            <a:pPr lvl="0">
              <a:lnSpc>
                <a:spcPct val="60000"/>
              </a:lnSpc>
            </a:pPr>
            <a:r>
              <a:rPr lang="en-US" sz="3200" dirty="0"/>
              <a:t>Not all offspring can survive.</a:t>
            </a:r>
          </a:p>
          <a:p>
            <a:pPr lvl="0">
              <a:lnSpc>
                <a:spcPct val="60000"/>
              </a:lnSpc>
            </a:pPr>
            <a:r>
              <a:rPr lang="en-US" sz="3200" dirty="0"/>
              <a:t>Individuals differ in their traits.</a:t>
            </a:r>
          </a:p>
          <a:p>
            <a:pPr lvl="0"/>
            <a:r>
              <a:rPr lang="en-US" sz="3200" dirty="0"/>
              <a:t>Differences in traits can be passed on from parents to offspring.</a:t>
            </a:r>
          </a:p>
          <a:p>
            <a:pPr lvl="0"/>
            <a:r>
              <a:rPr lang="en-US" sz="3200" dirty="0"/>
              <a:t>Differences in traits are associated with differences in the ability to survive and reproduce.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50364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395343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Natural Selection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019438"/>
            <a:ext cx="3891555" cy="8734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4564" y="2948974"/>
            <a:ext cx="74871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10001"/>
                </a:solidFill>
                <a:latin typeface="Arial"/>
                <a:cs typeface="Arial"/>
              </a:rPr>
              <a:t>Natural selection. 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All species produce an </a:t>
            </a:r>
            <a:r>
              <a:rPr lang="en-US" sz="3200" dirty="0" smtClean="0">
                <a:solidFill>
                  <a:srgbClr val="010001"/>
                </a:solidFill>
                <a:latin typeface="Arial"/>
                <a:cs typeface="Arial"/>
              </a:rPr>
              <a:t>excess number 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of offspring. Only those offspring with the fittest genotypes </a:t>
            </a:r>
            <a:r>
              <a:rPr lang="en-US" sz="3200" dirty="0" smtClean="0">
                <a:solidFill>
                  <a:srgbClr val="010001"/>
                </a:solidFill>
                <a:latin typeface="Arial"/>
                <a:cs typeface="Arial"/>
              </a:rPr>
              <a:t>will pass 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on their genes to the next generation.</a:t>
            </a:r>
          </a:p>
        </p:txBody>
      </p:sp>
    </p:spTree>
    <p:extLst>
      <p:ext uri="{BB962C8B-B14F-4D97-AF65-F5344CB8AC3E}">
        <p14:creationId xmlns:p14="http://schemas.microsoft.com/office/powerpoint/2010/main" val="40032381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Natural Selection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Natural selection favors any combination of traits that improves an individual’s fitness. </a:t>
            </a:r>
          </a:p>
          <a:p>
            <a:r>
              <a:rPr lang="en-US" b="1" dirty="0"/>
              <a:t>Fitness</a:t>
            </a:r>
            <a:r>
              <a:rPr lang="en-US" dirty="0"/>
              <a:t> </a:t>
            </a:r>
            <a:r>
              <a:rPr lang="en-US" dirty="0" smtClean="0"/>
              <a:t> An </a:t>
            </a:r>
            <a:r>
              <a:rPr lang="en-US" dirty="0"/>
              <a:t>individual’s ability to survive and reproduce.</a:t>
            </a:r>
          </a:p>
          <a:p>
            <a:r>
              <a:rPr lang="en-US" b="1" dirty="0"/>
              <a:t>Adaptation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trait that improves an individual’s fitness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93705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Evolution can also occur through random processes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five random processes through which evolution occurs: </a:t>
            </a:r>
          </a:p>
          <a:p>
            <a:pPr lvl="0"/>
            <a:r>
              <a:rPr lang="en-US" dirty="0"/>
              <a:t>M</a:t>
            </a:r>
            <a:r>
              <a:rPr lang="en-US" dirty="0" smtClean="0"/>
              <a:t>utation</a:t>
            </a:r>
            <a:endParaRPr lang="en-US" dirty="0"/>
          </a:p>
          <a:p>
            <a:pPr lvl="0"/>
            <a:r>
              <a:rPr lang="en-US" dirty="0"/>
              <a:t>G</a:t>
            </a:r>
            <a:r>
              <a:rPr lang="en-US" dirty="0" smtClean="0"/>
              <a:t>ene </a:t>
            </a:r>
            <a:r>
              <a:rPr lang="en-US" dirty="0"/>
              <a:t>flow</a:t>
            </a:r>
          </a:p>
          <a:p>
            <a:pPr lvl="0"/>
            <a:r>
              <a:rPr lang="en-US" dirty="0"/>
              <a:t>G</a:t>
            </a:r>
            <a:r>
              <a:rPr lang="en-US" dirty="0" smtClean="0"/>
              <a:t>enetic </a:t>
            </a:r>
            <a:r>
              <a:rPr lang="en-US" dirty="0"/>
              <a:t>drift</a:t>
            </a:r>
          </a:p>
          <a:p>
            <a:pPr lvl="0"/>
            <a:r>
              <a:rPr lang="en-US" dirty="0"/>
              <a:t>B</a:t>
            </a:r>
            <a:r>
              <a:rPr lang="en-US" dirty="0" smtClean="0"/>
              <a:t>ottleneck </a:t>
            </a:r>
            <a:r>
              <a:rPr lang="en-US" dirty="0"/>
              <a:t>effects</a:t>
            </a:r>
          </a:p>
          <a:p>
            <a:pPr lvl="0"/>
            <a:r>
              <a:rPr lang="en-US" dirty="0"/>
              <a:t>F</a:t>
            </a:r>
            <a:r>
              <a:rPr lang="en-US" dirty="0" smtClean="0"/>
              <a:t>ounder </a:t>
            </a:r>
            <a:r>
              <a:rPr lang="en-US" dirty="0"/>
              <a:t>effects</a:t>
            </a:r>
          </a:p>
        </p:txBody>
      </p:sp>
    </p:spTree>
    <p:extLst>
      <p:ext uri="{BB962C8B-B14F-4D97-AF65-F5344CB8AC3E}">
        <p14:creationId xmlns:p14="http://schemas.microsoft.com/office/powerpoint/2010/main" val="830629963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Mutation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As the number of mutations accumulates in a population over time, evolution occurs.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5190"/>
            <a:ext cx="13004800" cy="5223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523" y="8545513"/>
            <a:ext cx="11028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Evolution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by mutation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 mutation can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arise in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 population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if it is not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lost</a:t>
            </a:r>
            <a:endParaRPr lang="en-US" sz="2400" dirty="0">
              <a:solidFill>
                <a:srgbClr val="010001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it may increase in frequency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over time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6385369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14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Biodiversity of Earth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understand </a:t>
            </a:r>
            <a:r>
              <a:rPr lang="en-US" dirty="0"/>
              <a:t>how we estimate the number of species living on Earth.</a:t>
            </a:r>
          </a:p>
          <a:p>
            <a:r>
              <a:rPr lang="en-US" dirty="0" smtClean="0"/>
              <a:t>quantify </a:t>
            </a:r>
            <a:r>
              <a:rPr lang="en-US" dirty="0"/>
              <a:t>biodiversity.</a:t>
            </a:r>
          </a:p>
          <a:p>
            <a:r>
              <a:rPr lang="en-US" dirty="0" smtClean="0"/>
              <a:t>describe </a:t>
            </a:r>
            <a:r>
              <a:rPr lang="en-US" dirty="0"/>
              <a:t>patterns of relatedness among species using a </a:t>
            </a:r>
            <a:r>
              <a:rPr lang="en-US" dirty="0" smtClean="0"/>
              <a:t>phylogeny.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10869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Gene Flow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Gene flow </a:t>
            </a:r>
            <a:r>
              <a:rPr lang="en-US" sz="3200" dirty="0"/>
              <a:t>The process by which individuals </a:t>
            </a:r>
            <a:r>
              <a:rPr lang="en-US" sz="3200" dirty="0" smtClean="0"/>
              <a:t>move from </a:t>
            </a:r>
            <a:r>
              <a:rPr lang="en-US" sz="3200" dirty="0"/>
              <a:t>one population to another and thereby alter </a:t>
            </a:r>
            <a:r>
              <a:rPr lang="en-US" sz="3200" dirty="0" smtClean="0"/>
              <a:t>the genetic </a:t>
            </a:r>
            <a:r>
              <a:rPr lang="en-US" sz="3200" dirty="0"/>
              <a:t>composition of both populations</a:t>
            </a:r>
            <a:r>
              <a:rPr lang="en-US" sz="3200" dirty="0" smtClean="0"/>
              <a:t>.</a:t>
            </a:r>
          </a:p>
          <a:p>
            <a:pPr lvl="0"/>
            <a:r>
              <a:rPr lang="en-US" sz="3200" dirty="0"/>
              <a:t>The arrival of individuals from adjacent populations alters the frequency of alleles in the population</a:t>
            </a:r>
            <a:r>
              <a:rPr lang="en-US" sz="3200" dirty="0" smtClean="0"/>
              <a:t>.</a:t>
            </a:r>
            <a:endParaRPr lang="en-US" sz="3200" dirty="0"/>
          </a:p>
          <a:p>
            <a:pPr lvl="0"/>
            <a:r>
              <a:rPr lang="en-US" sz="3200" dirty="0"/>
              <a:t>In a population that is experiencing natural or artificial selection, high gene flow from outside can prevent the population from responding to selection</a:t>
            </a:r>
            <a:r>
              <a:rPr lang="en-US" sz="3200" dirty="0" smtClean="0"/>
              <a:t>.</a:t>
            </a:r>
            <a:endParaRPr lang="en-US" sz="3200" dirty="0"/>
          </a:p>
          <a:p>
            <a:pPr lvl="0"/>
            <a:r>
              <a:rPr lang="en-US" sz="3200" dirty="0"/>
              <a:t>Gene flow can be helpful in bringing in genetic variation to a population that lacks it.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1644590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027" y="-127951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Gene Flow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27" y="1520801"/>
            <a:ext cx="7815229" cy="80385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73960" y="1721346"/>
            <a:ext cx="3692979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Evolution by 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gene flow.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As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Florida panther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declined in population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size, the animals experienced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low genetic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variation and showed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signs of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inbreeding, which lead to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kinky tails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heart defects, and low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sperm counts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With the introduction of eight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panthers from Texas,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Florida population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experienced a decline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 the prevalence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of defects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and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 growth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 population from 30 to 160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individuals.</a:t>
            </a:r>
          </a:p>
        </p:txBody>
      </p:sp>
    </p:spTree>
    <p:extLst>
      <p:ext uri="{BB962C8B-B14F-4D97-AF65-F5344CB8AC3E}">
        <p14:creationId xmlns:p14="http://schemas.microsoft.com/office/powerpoint/2010/main" val="1429789956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Genetic 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Genetic drift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change in the genetic composition of </a:t>
            </a:r>
            <a:r>
              <a:rPr lang="en-US" dirty="0" smtClean="0"/>
              <a:t>a population </a:t>
            </a:r>
            <a:r>
              <a:rPr lang="en-US" dirty="0"/>
              <a:t>over time as a result of random mating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Like mutation and gene flow, genetic drift is a </a:t>
            </a:r>
            <a:r>
              <a:rPr lang="en-US" dirty="0" err="1"/>
              <a:t>nonadaptive</a:t>
            </a:r>
            <a:r>
              <a:rPr lang="en-US" dirty="0"/>
              <a:t>, random process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Can be particularly important role in altering the genetic composition of small populations.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91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278359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Genetic Drift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167163"/>
            <a:ext cx="8137905" cy="59545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7237756"/>
            <a:ext cx="1300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Evolution by genetic drift.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(a) In a small population, some less-common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genotypes can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be lost by chance as random mating among a small number of individuals can result in the less-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common genotype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not mating. As a result, the genetic composition can change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over time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(b) In a large population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, it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is more difficult for the less-common genotypes to be lost by chance because the absolute number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of these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individuals is large. As a result, the genetic composition tends to remain the same over time in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larger populations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52684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144665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Bottleneck Effect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905644"/>
            <a:ext cx="11479968" cy="5840413"/>
          </a:xfrm>
        </p:spPr>
        <p:txBody>
          <a:bodyPr/>
          <a:lstStyle/>
          <a:p>
            <a:r>
              <a:rPr lang="en-US" sz="3200" b="1" dirty="0"/>
              <a:t>Bottleneck effect </a:t>
            </a:r>
            <a:r>
              <a:rPr lang="en-US" sz="3200" dirty="0"/>
              <a:t>A reduction in the genetic </a:t>
            </a:r>
            <a:r>
              <a:rPr lang="en-US" sz="3200" dirty="0" smtClean="0"/>
              <a:t>diversity of </a:t>
            </a:r>
            <a:r>
              <a:rPr lang="en-US" sz="3200" dirty="0"/>
              <a:t>a population caused by a reduction in its size</a:t>
            </a:r>
            <a:r>
              <a:rPr lang="en-US" sz="3200" dirty="0" smtClean="0"/>
              <a:t>.</a:t>
            </a:r>
          </a:p>
          <a:p>
            <a:pPr lvl="0"/>
            <a:r>
              <a:rPr lang="en-US" sz="3200" dirty="0"/>
              <a:t>Reduced population numbers means reduced genetic variation. </a:t>
            </a:r>
          </a:p>
          <a:p>
            <a:pPr lvl="0"/>
            <a:r>
              <a:rPr lang="en-US" sz="3200" dirty="0"/>
              <a:t>Low genetic variation in a population can cause increased risk of disease and low fertility. </a:t>
            </a:r>
          </a:p>
          <a:p>
            <a:pPr lvl="0"/>
            <a:r>
              <a:rPr lang="en-US" sz="3200" dirty="0"/>
              <a:t>The bottleneck effect means species are less able to adapt to future environmental changes</a:t>
            </a:r>
            <a:r>
              <a:rPr lang="en-US" sz="3200" dirty="0" smtClean="0"/>
              <a:t>.</a:t>
            </a:r>
            <a:r>
              <a:rPr lang="en-US" sz="3200" dirty="0"/>
              <a:t> </a:t>
            </a:r>
          </a:p>
          <a:p>
            <a:pPr lvl="0"/>
            <a:r>
              <a:rPr lang="en-US" sz="3200" dirty="0"/>
              <a:t>Resulting low diversity  can lead to decline and </a:t>
            </a:r>
            <a:r>
              <a:rPr lang="en-US" sz="3200" dirty="0" smtClean="0"/>
              <a:t>extinction.</a:t>
            </a:r>
          </a:p>
          <a:p>
            <a:pPr lvl="0"/>
            <a:r>
              <a:rPr lang="en-US" sz="3200" b="1" dirty="0"/>
              <a:t>Extinction</a:t>
            </a:r>
            <a:r>
              <a:rPr lang="en-US" sz="3200" dirty="0"/>
              <a:t> </a:t>
            </a:r>
            <a:r>
              <a:rPr lang="en-US" sz="3200" dirty="0" smtClean="0"/>
              <a:t> The </a:t>
            </a:r>
            <a:r>
              <a:rPr lang="en-US" sz="3200" dirty="0"/>
              <a:t>death of the last member of a species.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0629926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Bottleneck Effect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865488"/>
            <a:ext cx="7296948" cy="71694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0629" y="1865487"/>
            <a:ext cx="42331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Evolution by the bottleneck effect.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If a population experiences a drastic decrease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in size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(goes through a “bottleneck”), some genotypes will be lost, and the genetic composition of the survivors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will differ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from the composition of the original group.</a:t>
            </a:r>
          </a:p>
        </p:txBody>
      </p:sp>
    </p:spTree>
    <p:extLst>
      <p:ext uri="{BB962C8B-B14F-4D97-AF65-F5344CB8AC3E}">
        <p14:creationId xmlns:p14="http://schemas.microsoft.com/office/powerpoint/2010/main" val="4237587101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434512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Founder Effect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706879"/>
            <a:ext cx="10464800" cy="2124697"/>
          </a:xfrm>
        </p:spPr>
        <p:txBody>
          <a:bodyPr/>
          <a:lstStyle/>
          <a:p>
            <a:r>
              <a:rPr lang="en-US" sz="2800" b="1" dirty="0"/>
              <a:t>Founder effect </a:t>
            </a:r>
            <a:r>
              <a:rPr lang="en-US" sz="2800" dirty="0"/>
              <a:t>A change in the genetic </a:t>
            </a:r>
            <a:r>
              <a:rPr lang="en-US" sz="2800" dirty="0" smtClean="0"/>
              <a:t>composition of </a:t>
            </a:r>
            <a:r>
              <a:rPr lang="en-US" sz="2800" dirty="0"/>
              <a:t>a population as a result of descending from a </a:t>
            </a:r>
            <a:r>
              <a:rPr lang="en-US" sz="2800" dirty="0" smtClean="0"/>
              <a:t>small number </a:t>
            </a:r>
            <a:r>
              <a:rPr lang="en-US" sz="2800" dirty="0"/>
              <a:t>of colonizing individuals.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517259"/>
            <a:ext cx="7371498" cy="66743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41498" y="2517259"/>
            <a:ext cx="42016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Evolution by the founder effect.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If a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few individuals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from a mainland population colonize an island,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genotypes on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island will represent only a subset of the genotypes present in the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mainland population. As with the bottleneck effect, some genotypes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will not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be present in the new population.</a:t>
            </a:r>
          </a:p>
        </p:txBody>
      </p:sp>
    </p:spTree>
    <p:extLst>
      <p:ext uri="{BB962C8B-B14F-4D97-AF65-F5344CB8AC3E}">
        <p14:creationId xmlns:p14="http://schemas.microsoft.com/office/powerpoint/2010/main" val="3883316455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16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Speciation </a:t>
            </a:r>
            <a:r>
              <a:rPr lang="en-US" dirty="0"/>
              <a:t>and the Pace of Evolution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explain </a:t>
            </a:r>
            <a:r>
              <a:rPr lang="en-US" dirty="0"/>
              <a:t>the processes of allopatric and sympatric speciation.</a:t>
            </a:r>
          </a:p>
          <a:p>
            <a:r>
              <a:rPr lang="en-US" dirty="0" smtClean="0"/>
              <a:t>understand </a:t>
            </a:r>
            <a:r>
              <a:rPr lang="en-US" dirty="0"/>
              <a:t>the factors that affect the pace of </a:t>
            </a:r>
            <a:r>
              <a:rPr lang="en-US" dirty="0" smtClean="0"/>
              <a:t>evolution.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34003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Speciation can be allopatric or sympatric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New </a:t>
            </a:r>
            <a:r>
              <a:rPr lang="en-US" dirty="0"/>
              <a:t>species commonly  evolve through two processes:</a:t>
            </a:r>
          </a:p>
          <a:p>
            <a:r>
              <a:rPr lang="en-US" b="1" dirty="0"/>
              <a:t>Allopatric speciation </a:t>
            </a:r>
            <a:r>
              <a:rPr lang="en-US" dirty="0"/>
              <a:t>The process of speciation </a:t>
            </a:r>
            <a:r>
              <a:rPr lang="en-US" dirty="0" smtClean="0"/>
              <a:t>that occurs </a:t>
            </a:r>
            <a:r>
              <a:rPr lang="en-US" dirty="0"/>
              <a:t>with geographic isolation</a:t>
            </a:r>
            <a:r>
              <a:rPr lang="en-US" dirty="0" smtClean="0"/>
              <a:t>.</a:t>
            </a:r>
          </a:p>
          <a:p>
            <a:r>
              <a:rPr lang="en-US" b="1" dirty="0"/>
              <a:t>Sympatric speciation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evolution of one </a:t>
            </a:r>
            <a:r>
              <a:rPr lang="en-US" dirty="0" smtClean="0"/>
              <a:t>species into </a:t>
            </a:r>
            <a:r>
              <a:rPr lang="en-US" dirty="0"/>
              <a:t>two, without geographic isolation.</a:t>
            </a:r>
          </a:p>
        </p:txBody>
      </p:sp>
    </p:spTree>
    <p:extLst>
      <p:ext uri="{BB962C8B-B14F-4D97-AF65-F5344CB8AC3E}">
        <p14:creationId xmlns:p14="http://schemas.microsoft.com/office/powerpoint/2010/main" val="847338955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Allopatric Speciation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003192"/>
            <a:ext cx="10464800" cy="5840413"/>
          </a:xfrm>
        </p:spPr>
        <p:txBody>
          <a:bodyPr/>
          <a:lstStyle/>
          <a:p>
            <a:r>
              <a:rPr lang="en-US" b="1" dirty="0"/>
              <a:t>Geographic isolation </a:t>
            </a:r>
            <a:r>
              <a:rPr lang="en-US" b="1" dirty="0" smtClean="0"/>
              <a:t> </a:t>
            </a:r>
            <a:r>
              <a:rPr lang="en-US" dirty="0" smtClean="0"/>
              <a:t>Physical </a:t>
            </a:r>
            <a:r>
              <a:rPr lang="en-US" dirty="0"/>
              <a:t>separation of a </a:t>
            </a:r>
            <a:r>
              <a:rPr lang="en-US" dirty="0" smtClean="0"/>
              <a:t>group of </a:t>
            </a:r>
            <a:r>
              <a:rPr lang="en-US" dirty="0"/>
              <a:t>individuals from others of the same species</a:t>
            </a:r>
            <a:r>
              <a:rPr lang="en-US" dirty="0" smtClean="0"/>
              <a:t>.</a:t>
            </a:r>
          </a:p>
          <a:p>
            <a:r>
              <a:rPr lang="en-US" b="1" dirty="0"/>
              <a:t>Reproductive isolation </a:t>
            </a:r>
            <a:r>
              <a:rPr lang="en-US" dirty="0"/>
              <a:t>The result of </a:t>
            </a:r>
            <a:r>
              <a:rPr lang="en-US" dirty="0" smtClean="0"/>
              <a:t>two populations </a:t>
            </a:r>
            <a:r>
              <a:rPr lang="en-US" dirty="0"/>
              <a:t>within a species evolving separately to </a:t>
            </a:r>
            <a:r>
              <a:rPr lang="en-US" dirty="0" smtClean="0"/>
              <a:t>the point </a:t>
            </a:r>
            <a:r>
              <a:rPr lang="en-US" dirty="0"/>
              <a:t>that they can no longer interbreed and </a:t>
            </a:r>
            <a:r>
              <a:rPr lang="en-US" dirty="0" smtClean="0"/>
              <a:t>produce viable </a:t>
            </a:r>
            <a:r>
              <a:rPr lang="en-US" dirty="0"/>
              <a:t>offspring.</a:t>
            </a:r>
          </a:p>
        </p:txBody>
      </p:sp>
    </p:spTree>
    <p:extLst>
      <p:ext uri="{BB962C8B-B14F-4D97-AF65-F5344CB8AC3E}">
        <p14:creationId xmlns:p14="http://schemas.microsoft.com/office/powerpoint/2010/main" val="341085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It is difficult to estimate the number of species on Earth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number of species in any given place is a common measure of biodiversity, but estimating the total number of species on Earth is a challenge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Scientists have named approximately 2 million species, which means </a:t>
            </a:r>
            <a:r>
              <a:rPr lang="en-US" dirty="0" smtClean="0"/>
              <a:t>the </a:t>
            </a:r>
            <a:r>
              <a:rPr lang="en-US" dirty="0"/>
              <a:t>total must be larger.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36102"/>
      </p:ext>
    </p:extLst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500776"/>
            <a:ext cx="10464800" cy="2465387"/>
          </a:xfrm>
        </p:spPr>
        <p:txBody>
          <a:bodyPr/>
          <a:lstStyle/>
          <a:p>
            <a:pPr algn="l"/>
            <a:r>
              <a:rPr lang="en-US" dirty="0" smtClean="0"/>
              <a:t>Allopatric Speciation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410633"/>
            <a:ext cx="3333645" cy="7916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8976" y="1413799"/>
            <a:ext cx="78213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10001"/>
                </a:solidFill>
                <a:latin typeface="Arial"/>
                <a:cs typeface="Arial"/>
              </a:rPr>
              <a:t>Allopatric speciation. 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Geographic </a:t>
            </a:r>
            <a:r>
              <a:rPr lang="en-US" sz="3200" dirty="0" smtClean="0">
                <a:solidFill>
                  <a:srgbClr val="010001"/>
                </a:solidFill>
                <a:latin typeface="Arial"/>
                <a:cs typeface="Arial"/>
              </a:rPr>
              <a:t>barriers can 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split populations. Natural selection may favor different traits in</a:t>
            </a:r>
          </a:p>
          <a:p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the environment of each isolated population, resulting in </a:t>
            </a:r>
            <a:r>
              <a:rPr lang="en-US" sz="3200" dirty="0" smtClean="0">
                <a:solidFill>
                  <a:srgbClr val="010001"/>
                </a:solidFill>
                <a:latin typeface="Arial"/>
                <a:cs typeface="Arial"/>
              </a:rPr>
              <a:t>different adaptations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. Over time, the two populations may become so genetically</a:t>
            </a:r>
          </a:p>
          <a:p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distinct that they are no longer capable of interbreeding.</a:t>
            </a:r>
          </a:p>
        </p:txBody>
      </p:sp>
    </p:spTree>
    <p:extLst>
      <p:ext uri="{BB962C8B-B14F-4D97-AF65-F5344CB8AC3E}">
        <p14:creationId xmlns:p14="http://schemas.microsoft.com/office/powerpoint/2010/main" val="5523771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256398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Sympatric Speciation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885638"/>
            <a:ext cx="10464800" cy="1045521"/>
          </a:xfrm>
        </p:spPr>
        <p:txBody>
          <a:bodyPr/>
          <a:lstStyle/>
          <a:p>
            <a:pPr lvl="0"/>
            <a:r>
              <a:rPr lang="en-US" sz="2800" dirty="0"/>
              <a:t>Usually happens through </a:t>
            </a:r>
            <a:r>
              <a:rPr lang="en-US" sz="2800" dirty="0" smtClean="0"/>
              <a:t>polyploidy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738953"/>
            <a:ext cx="7142867" cy="5226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005117"/>
            <a:ext cx="1300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Sympatric speciation.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Flowering plants such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as wheat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commonly form new species through the process of polyploidy,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 increase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 the number of sets of chromosomes beyond the normal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two sets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(a) The ancestral einkorn wheat (</a:t>
            </a:r>
            <a:r>
              <a:rPr lang="en-US" sz="2400" i="1" dirty="0" err="1">
                <a:solidFill>
                  <a:srgbClr val="010001"/>
                </a:solidFill>
                <a:latin typeface="Arial"/>
                <a:cs typeface="Arial"/>
              </a:rPr>
              <a:t>Triticum</a:t>
            </a:r>
            <a:r>
              <a:rPr lang="en-US" sz="2400" i="1" dirty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010001"/>
                </a:solidFill>
                <a:latin typeface="Arial"/>
                <a:cs typeface="Arial"/>
              </a:rPr>
              <a:t>boeoticum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) has two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sets of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chromosomes and produces small seeds. (b) Durum wheat (</a:t>
            </a:r>
            <a:r>
              <a:rPr lang="en-US" sz="2400" i="1" dirty="0" err="1" smtClean="0">
                <a:solidFill>
                  <a:srgbClr val="010001"/>
                </a:solidFill>
                <a:latin typeface="Arial"/>
                <a:cs typeface="Arial"/>
              </a:rPr>
              <a:t>Triticum</a:t>
            </a:r>
            <a:r>
              <a:rPr lang="en-US" sz="2400" i="1" dirty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400" i="1" dirty="0" smtClean="0">
                <a:solidFill>
                  <a:srgbClr val="010001"/>
                </a:solidFill>
                <a:latin typeface="Arial"/>
                <a:cs typeface="Arial"/>
              </a:rPr>
              <a:t>durum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), which is used to make pasta, was bred to have four sets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of chromosomes and produces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medium-sized seeds. (c) Common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wheat (</a:t>
            </a:r>
            <a:r>
              <a:rPr lang="en-US" sz="2400" i="1" dirty="0" err="1">
                <a:solidFill>
                  <a:srgbClr val="010001"/>
                </a:solidFill>
                <a:latin typeface="Arial"/>
                <a:cs typeface="Arial"/>
              </a:rPr>
              <a:t>Triticum</a:t>
            </a:r>
            <a:r>
              <a:rPr lang="en-US" sz="2400" i="1" dirty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400" i="1" dirty="0" err="1">
                <a:solidFill>
                  <a:srgbClr val="010001"/>
                </a:solidFill>
                <a:latin typeface="Arial"/>
                <a:cs typeface="Arial"/>
              </a:rPr>
              <a:t>aestivum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), which is used mostly for bread, was bred to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have six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sets of chromosomes and produces the largest seeds.</a:t>
            </a:r>
          </a:p>
        </p:txBody>
      </p:sp>
    </p:spTree>
    <p:extLst>
      <p:ext uri="{BB962C8B-B14F-4D97-AF65-F5344CB8AC3E}">
        <p14:creationId xmlns:p14="http://schemas.microsoft.com/office/powerpoint/2010/main" val="3156602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pace of evolution depends on several factors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A species can survive an environmental change if it can quickly evolve adaptations to new conditions</a:t>
            </a:r>
            <a:r>
              <a:rPr lang="en-US" sz="3200" dirty="0" smtClean="0"/>
              <a:t>.</a:t>
            </a:r>
            <a:r>
              <a:rPr lang="en-US" sz="3200" dirty="0"/>
              <a:t> </a:t>
            </a:r>
          </a:p>
          <a:p>
            <a:pPr lvl="0"/>
            <a:r>
              <a:rPr lang="en-US" sz="3200" dirty="0"/>
              <a:t>Slow rates of evolution occur when a population has long generation times or contains low genetic variation</a:t>
            </a:r>
            <a:r>
              <a:rPr lang="en-US" sz="3200" i="1" dirty="0" smtClean="0"/>
              <a:t>.</a:t>
            </a:r>
            <a:r>
              <a:rPr lang="en-US" sz="3200" dirty="0"/>
              <a:t> </a:t>
            </a:r>
          </a:p>
          <a:p>
            <a:pPr lvl="0"/>
            <a:r>
              <a:rPr lang="en-US" sz="3200" dirty="0"/>
              <a:t>Evolution by artificial selection can be very rapid</a:t>
            </a:r>
            <a:r>
              <a:rPr lang="en-US" sz="3200" dirty="0" smtClean="0"/>
              <a:t>.</a:t>
            </a:r>
          </a:p>
          <a:p>
            <a:r>
              <a:rPr lang="en-US" sz="3200" b="1" dirty="0"/>
              <a:t>Genetically modified organism (GMO) </a:t>
            </a:r>
            <a:r>
              <a:rPr lang="en-US" sz="3200" b="1" dirty="0" smtClean="0"/>
              <a:t> </a:t>
            </a:r>
            <a:r>
              <a:rPr lang="en-US" sz="3200" dirty="0" smtClean="0"/>
              <a:t>An organism produced </a:t>
            </a:r>
            <a:r>
              <a:rPr lang="en-US" sz="3200" dirty="0"/>
              <a:t>by copying genes from a species with </a:t>
            </a:r>
            <a:r>
              <a:rPr lang="en-US" sz="3200" dirty="0" smtClean="0"/>
              <a:t>a desirable trait and inserting them into another species.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4166905"/>
      </p:ext>
    </p:extLst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17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Evolution </a:t>
            </a:r>
            <a:r>
              <a:rPr lang="en-US" dirty="0"/>
              <a:t>of Niches and Species Distributions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explain </a:t>
            </a:r>
            <a:r>
              <a:rPr lang="en-US" dirty="0"/>
              <a:t>the difference between a fundamental and a realized niche.</a:t>
            </a:r>
          </a:p>
          <a:p>
            <a:r>
              <a:rPr lang="en-US" dirty="0" smtClean="0"/>
              <a:t>describe </a:t>
            </a:r>
            <a:r>
              <a:rPr lang="en-US" dirty="0"/>
              <a:t>how environmental change can alter species distributions.</a:t>
            </a:r>
          </a:p>
          <a:p>
            <a:r>
              <a:rPr lang="en-US" dirty="0" smtClean="0"/>
              <a:t>discuss </a:t>
            </a:r>
            <a:r>
              <a:rPr lang="en-US" dirty="0"/>
              <a:t>how environmental change can cause species extinctions.</a:t>
            </a:r>
          </a:p>
        </p:txBody>
      </p:sp>
    </p:spTree>
    <p:extLst>
      <p:ext uri="{BB962C8B-B14F-4D97-AF65-F5344CB8AC3E}">
        <p14:creationId xmlns:p14="http://schemas.microsoft.com/office/powerpoint/2010/main" val="2322030098"/>
      </p:ext>
    </p:extLst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Every species has a niche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Range of tolerance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limits to the </a:t>
            </a:r>
            <a:r>
              <a:rPr lang="en-US" dirty="0" smtClean="0"/>
              <a:t>abiotic conditions </a:t>
            </a:r>
            <a:r>
              <a:rPr lang="en-US" dirty="0"/>
              <a:t>that a species can tolerate.</a:t>
            </a:r>
          </a:p>
          <a:p>
            <a:r>
              <a:rPr lang="en-US" b="1" dirty="0"/>
              <a:t>Fundamental niche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suite of abiotic </a:t>
            </a:r>
            <a:r>
              <a:rPr lang="en-US" dirty="0" smtClean="0"/>
              <a:t>conditions under </a:t>
            </a:r>
            <a:r>
              <a:rPr lang="en-US" dirty="0"/>
              <a:t>which a species can survive, grow, </a:t>
            </a:r>
            <a:r>
              <a:rPr lang="en-US" dirty="0" smtClean="0"/>
              <a:t>and reproduce</a:t>
            </a:r>
            <a:r>
              <a:rPr lang="en-US" dirty="0"/>
              <a:t>.</a:t>
            </a:r>
          </a:p>
          <a:p>
            <a:r>
              <a:rPr lang="en-US" b="1" dirty="0"/>
              <a:t>Realized niche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range of abiotic and </a:t>
            </a:r>
            <a:r>
              <a:rPr lang="en-US" dirty="0" smtClean="0"/>
              <a:t>biotic conditions </a:t>
            </a:r>
            <a:r>
              <a:rPr lang="en-US" dirty="0"/>
              <a:t>under which a species actually lives.</a:t>
            </a:r>
          </a:p>
          <a:p>
            <a:r>
              <a:rPr lang="en-US" b="1" dirty="0"/>
              <a:t>Distribution</a:t>
            </a:r>
            <a:r>
              <a:rPr lang="en-US" dirty="0"/>
              <a:t> </a:t>
            </a:r>
            <a:r>
              <a:rPr lang="en-US" dirty="0" smtClean="0"/>
              <a:t> Areas </a:t>
            </a:r>
            <a:r>
              <a:rPr lang="en-US" dirty="0"/>
              <a:t>of the world in which a </a:t>
            </a:r>
            <a:r>
              <a:rPr lang="en-US" dirty="0" smtClean="0"/>
              <a:t>species lives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8328967"/>
      </p:ext>
    </p:extLst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278362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Species Niches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-666334"/>
            <a:ext cx="10464800" cy="5840413"/>
          </a:xfrm>
        </p:spPr>
        <p:txBody>
          <a:bodyPr/>
          <a:lstStyle/>
          <a:p>
            <a:pPr lvl="0"/>
            <a:r>
              <a:rPr lang="en-US" sz="3200" dirty="0"/>
              <a:t>Every species has an optimal environment in which it performs particularly well.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56" y="2581426"/>
            <a:ext cx="9002579" cy="6587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25401" y="2761204"/>
            <a:ext cx="32793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Range of tolerance.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All species have an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ideal range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of abiotic conditions, such as temperature, under which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their members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can survive, grow, and reproduce. Under more extreme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conditions, their ability to perform these essential functions declines.</a:t>
            </a:r>
          </a:p>
        </p:txBody>
      </p:sp>
    </p:spTree>
    <p:extLst>
      <p:ext uri="{BB962C8B-B14F-4D97-AF65-F5344CB8AC3E}">
        <p14:creationId xmlns:p14="http://schemas.microsoft.com/office/powerpoint/2010/main" val="4157465895"/>
      </p:ext>
    </p:extLst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56153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Species Niches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590842"/>
            <a:ext cx="10464800" cy="5840413"/>
          </a:xfrm>
        </p:spPr>
        <p:txBody>
          <a:bodyPr/>
          <a:lstStyle/>
          <a:p>
            <a:r>
              <a:rPr lang="en-US" sz="3200" b="1" dirty="0"/>
              <a:t>Niche generalist </a:t>
            </a:r>
            <a:r>
              <a:rPr lang="en-US" sz="3200" b="1" dirty="0" smtClean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species that can live under </a:t>
            </a:r>
            <a:r>
              <a:rPr lang="en-US" sz="3200" dirty="0" smtClean="0"/>
              <a:t>a wide </a:t>
            </a:r>
            <a:r>
              <a:rPr lang="en-US" sz="3200" dirty="0"/>
              <a:t>range of abiotic or biotic conditions.</a:t>
            </a:r>
          </a:p>
          <a:p>
            <a:r>
              <a:rPr lang="en-US" sz="3200" b="1" dirty="0"/>
              <a:t>Niche specialist </a:t>
            </a:r>
            <a:r>
              <a:rPr lang="en-US" sz="3200" b="1" dirty="0" smtClean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species that is specialized </a:t>
            </a:r>
            <a:r>
              <a:rPr lang="en-US" sz="3200" dirty="0" smtClean="0"/>
              <a:t>to live </a:t>
            </a:r>
            <a:r>
              <a:rPr lang="en-US" sz="3200" dirty="0"/>
              <a:t>in a specific habitat or to feed on a small </a:t>
            </a:r>
            <a:r>
              <a:rPr lang="en-US" sz="3200" dirty="0" smtClean="0"/>
              <a:t>group of </a:t>
            </a:r>
            <a:r>
              <a:rPr lang="en-US" sz="3200" dirty="0"/>
              <a:t>species</a:t>
            </a:r>
            <a:r>
              <a:rPr lang="en-US" sz="3200" dirty="0" smtClean="0"/>
              <a:t>.</a:t>
            </a:r>
          </a:p>
          <a:p>
            <a:pPr lvl="0"/>
            <a:r>
              <a:rPr lang="en-US" sz="3200" dirty="0"/>
              <a:t>Niche specialists do well when environmental conditions remain relatively constant; however loss of a favored habitat or food source leaves them with few alternatives for survival. </a:t>
            </a:r>
          </a:p>
          <a:p>
            <a:pPr lvl="0"/>
            <a:r>
              <a:rPr lang="en-US" sz="3200" dirty="0"/>
              <a:t>Niche generalists fare better under changing conditions because they have a number of alternative habitats and food sources available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758226"/>
      </p:ext>
    </p:extLst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Environmental change can alter the distribution of species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01" y="1988741"/>
            <a:ext cx="8021772" cy="69020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73172" y="2281236"/>
            <a:ext cx="4631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Changes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in tree 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species distributions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over time. Pollen recovered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from lake sediments indicates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that plant species moved north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as temperatures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warmed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following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retreat of the glaciers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, beginning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about 12,000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years ago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Areas shown in color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or white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were sampled for pollen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, whereas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areas shown in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gray were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not sampled.</a:t>
            </a:r>
          </a:p>
        </p:txBody>
      </p:sp>
    </p:spTree>
    <p:extLst>
      <p:ext uri="{BB962C8B-B14F-4D97-AF65-F5344CB8AC3E}">
        <p14:creationId xmlns:p14="http://schemas.microsoft.com/office/powerpoint/2010/main" val="3132368773"/>
      </p:ext>
    </p:extLst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72593"/>
            <a:ext cx="10464800" cy="2465387"/>
          </a:xfrm>
        </p:spPr>
        <p:txBody>
          <a:bodyPr/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Environmental change can cause species extinctions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If environmental conditions change, species that cannot adapt to the changes or move to more favorable environments will eventually go extinct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The average life span of a species appears to be only about 1 million to 10 million years; 99 percent of the species that have ever lived on Earth are now extinct</a:t>
            </a:r>
            <a:r>
              <a:rPr lang="en-US" dirty="0" smtClean="0"/>
              <a:t>.</a:t>
            </a:r>
          </a:p>
          <a:p>
            <a:r>
              <a:rPr lang="en-US" b="1" dirty="0"/>
              <a:t>Mass extinction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large extinction of species in </a:t>
            </a:r>
            <a:r>
              <a:rPr lang="en-US" dirty="0" smtClean="0"/>
              <a:t>a relatively </a:t>
            </a:r>
            <a:r>
              <a:rPr lang="en-US" dirty="0"/>
              <a:t>short period of </a:t>
            </a:r>
            <a:r>
              <a:rPr lang="en-US" dirty="0" smtClean="0"/>
              <a:t>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71536"/>
      </p:ext>
    </p:extLst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Five Global Mass Extinctions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790790"/>
            <a:ext cx="10003992" cy="61975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9546" y="8172217"/>
            <a:ext cx="10945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Mass extinctions.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Five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global mass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extinction events have occurred since the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evolution of complex life roughly 500 million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years ago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1402950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We can measure biodiversity in terms of species richness and evenness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Species richness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number of species in </a:t>
            </a:r>
            <a:r>
              <a:rPr lang="en-US" dirty="0" smtClean="0"/>
              <a:t>a given </a:t>
            </a:r>
            <a:r>
              <a:rPr lang="en-US" dirty="0"/>
              <a:t>area.</a:t>
            </a:r>
          </a:p>
          <a:p>
            <a:r>
              <a:rPr lang="en-US" b="1" dirty="0"/>
              <a:t>Species evenness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relative proportion </a:t>
            </a:r>
            <a:r>
              <a:rPr lang="en-US" dirty="0" smtClean="0"/>
              <a:t>of individuals </a:t>
            </a:r>
            <a:r>
              <a:rPr lang="en-US" dirty="0"/>
              <a:t>within the different species in a </a:t>
            </a:r>
            <a:r>
              <a:rPr lang="en-US" dirty="0" smtClean="0"/>
              <a:t>given area.</a:t>
            </a:r>
          </a:p>
          <a:p>
            <a:pPr lvl="0"/>
            <a:r>
              <a:rPr lang="en-US" dirty="0"/>
              <a:t>Knowing the species richness or evenness of an ecosystem gives environmental scientists a baseline they can use to determine how much an ecosystem has changed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33487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366812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Measuring Biodiversity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388506"/>
            <a:ext cx="10501632" cy="6488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992" y="8051909"/>
            <a:ext cx="12369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Measures of species diversity.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Species richness and species evenness are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two different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measures of species diversity. Although both communities contain the same number of species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, community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1 has a more even distribution of species and is therefore more diverse than community 2.</a:t>
            </a:r>
          </a:p>
        </p:txBody>
      </p:sp>
    </p:spTree>
    <p:extLst>
      <p:ext uri="{BB962C8B-B14F-4D97-AF65-F5344CB8AC3E}">
        <p14:creationId xmlns:p14="http://schemas.microsoft.com/office/powerpoint/2010/main" val="758281241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The evolutionary relationship among species can be illustrated using a phylogeny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Phylogeny</a:t>
            </a:r>
            <a:r>
              <a:rPr lang="en-US" dirty="0"/>
              <a:t> The branching pattern of </a:t>
            </a:r>
            <a:r>
              <a:rPr lang="en-US" dirty="0" smtClean="0"/>
              <a:t>evolutionary relationships.</a:t>
            </a:r>
          </a:p>
          <a:p>
            <a:pPr lvl="0"/>
            <a:r>
              <a:rPr lang="en-US" dirty="0"/>
              <a:t>The more similar the traits of two species, the more closely related the two species are assumed to be.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42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512329"/>
            <a:ext cx="10464800" cy="2465387"/>
          </a:xfrm>
        </p:spPr>
        <p:txBody>
          <a:bodyPr/>
          <a:lstStyle/>
          <a:p>
            <a:pPr algn="l"/>
            <a:r>
              <a:rPr lang="en-US" dirty="0" smtClean="0"/>
              <a:t>Phylogeny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353682"/>
            <a:ext cx="7760190" cy="6734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260" y="8088659"/>
            <a:ext cx="12866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A phylogenetic 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tree.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Phylogenies are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based on the similarity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traits among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species. Scientists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can assemble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phylogenetic trees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that indicate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how different groups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of organisms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are related and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show where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speciation events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have occurred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The brown boxes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indicate when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major morphological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changes evolved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over evolutionary time.</a:t>
            </a:r>
          </a:p>
        </p:txBody>
      </p:sp>
    </p:spTree>
    <p:extLst>
      <p:ext uri="{BB962C8B-B14F-4D97-AF65-F5344CB8AC3E}">
        <p14:creationId xmlns:p14="http://schemas.microsoft.com/office/powerpoint/2010/main" val="3512871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15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Evolution Creates Biodiversity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99" y="2705100"/>
            <a:ext cx="11413127" cy="58404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identify </a:t>
            </a:r>
            <a:r>
              <a:rPr lang="en-US" dirty="0"/>
              <a:t>the processes that cause genetic diversity.</a:t>
            </a:r>
          </a:p>
          <a:p>
            <a:r>
              <a:rPr lang="en-US" dirty="0" smtClean="0"/>
              <a:t>explain </a:t>
            </a:r>
            <a:r>
              <a:rPr lang="en-US" dirty="0"/>
              <a:t>how evolution can occur through artificial selection.</a:t>
            </a:r>
          </a:p>
          <a:p>
            <a:r>
              <a:rPr lang="en-US" dirty="0" smtClean="0"/>
              <a:t>explain </a:t>
            </a:r>
            <a:r>
              <a:rPr lang="en-US" dirty="0"/>
              <a:t>how evolution can occur through natural selection.</a:t>
            </a:r>
          </a:p>
          <a:p>
            <a:r>
              <a:rPr lang="en-US" dirty="0" smtClean="0"/>
              <a:t>explain </a:t>
            </a:r>
            <a:r>
              <a:rPr lang="en-US" dirty="0"/>
              <a:t>how evolution can occur through random processes.</a:t>
            </a:r>
          </a:p>
        </p:txBody>
      </p:sp>
    </p:spTree>
    <p:extLst>
      <p:ext uri="{BB962C8B-B14F-4D97-AF65-F5344CB8AC3E}">
        <p14:creationId xmlns:p14="http://schemas.microsoft.com/office/powerpoint/2010/main" val="1606867509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Genetic diversity is created through mutation and recombination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Evolution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change in the genetic composition of </a:t>
            </a:r>
            <a:r>
              <a:rPr lang="en-US" dirty="0" smtClean="0"/>
              <a:t>a population </a:t>
            </a:r>
            <a:r>
              <a:rPr lang="en-US" dirty="0"/>
              <a:t>over time.</a:t>
            </a:r>
          </a:p>
          <a:p>
            <a:r>
              <a:rPr lang="en-US" b="1" dirty="0"/>
              <a:t>Microevolution</a:t>
            </a:r>
            <a:r>
              <a:rPr lang="en-US" dirty="0"/>
              <a:t> </a:t>
            </a:r>
            <a:r>
              <a:rPr lang="en-US" dirty="0" smtClean="0"/>
              <a:t> Evolution </a:t>
            </a:r>
            <a:r>
              <a:rPr lang="en-US" dirty="0"/>
              <a:t>below the species level.</a:t>
            </a:r>
          </a:p>
          <a:p>
            <a:r>
              <a:rPr lang="en-US" b="1" dirty="0"/>
              <a:t>Macroevolution</a:t>
            </a:r>
            <a:r>
              <a:rPr lang="en-US" dirty="0"/>
              <a:t> </a:t>
            </a:r>
            <a:r>
              <a:rPr lang="en-US" dirty="0" smtClean="0"/>
              <a:t> Evolution </a:t>
            </a:r>
            <a:r>
              <a:rPr lang="en-US" dirty="0"/>
              <a:t>that gives rise to </a:t>
            </a:r>
            <a:r>
              <a:rPr lang="en-US" dirty="0" smtClean="0"/>
              <a:t>new species</a:t>
            </a:r>
            <a:r>
              <a:rPr lang="en-US" dirty="0"/>
              <a:t>, genera, families, classes, or phyla.</a:t>
            </a:r>
          </a:p>
          <a:p>
            <a:r>
              <a:rPr lang="en-US" b="1" dirty="0"/>
              <a:t>Gene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physical location on the chromosomes </a:t>
            </a:r>
            <a:r>
              <a:rPr lang="en-US" dirty="0" smtClean="0"/>
              <a:t>within each </a:t>
            </a:r>
            <a:r>
              <a:rPr lang="en-US" dirty="0"/>
              <a:t>cell of an organism.</a:t>
            </a:r>
          </a:p>
        </p:txBody>
      </p:sp>
    </p:spTree>
    <p:extLst>
      <p:ext uri="{BB962C8B-B14F-4D97-AF65-F5344CB8AC3E}">
        <p14:creationId xmlns:p14="http://schemas.microsoft.com/office/powerpoint/2010/main" val="1573736640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PPT_BASIC FORMAT_STYLE._Blue_BACKGROUNDppt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ver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Co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PPT_BASIC FORMAT_STYLE._Blue_BACKGROUNDppt.thmx</Template>
  <TotalTime>76</TotalTime>
  <Words>2095</Words>
  <Application>Microsoft Macintosh PowerPoint</Application>
  <PresentationFormat>Custom</PresentationFormat>
  <Paragraphs>169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PPT_BASIC FORMAT_STYLE._Blue_BACKGROUNDppt</vt:lpstr>
      <vt:lpstr>Title &amp; Bullets</vt:lpstr>
      <vt:lpstr>PowerPoint Presentation</vt:lpstr>
      <vt:lpstr>Module 14   The Biodiversity of Earth </vt:lpstr>
      <vt:lpstr>It is difficult to estimate the number of species on Earth </vt:lpstr>
      <vt:lpstr>We can measure biodiversity in terms of species richness and evenness </vt:lpstr>
      <vt:lpstr>  Measuring Biodiversity </vt:lpstr>
      <vt:lpstr>  The evolutionary relationship among species can be illustrated using a phylogeny </vt:lpstr>
      <vt:lpstr>Phylogeny</vt:lpstr>
      <vt:lpstr>Module 15   How Evolution Creates Biodiversity </vt:lpstr>
      <vt:lpstr>Genetic diversity is created through mutation and recombination </vt:lpstr>
      <vt:lpstr>Genotypes versus phenotypes  </vt:lpstr>
      <vt:lpstr>Mutation </vt:lpstr>
      <vt:lpstr>Recombination </vt:lpstr>
      <vt:lpstr>Evolution can occur through artificial selection </vt:lpstr>
      <vt:lpstr>Artificial Selection </vt:lpstr>
      <vt:lpstr>Evolution can occur through natural selection </vt:lpstr>
      <vt:lpstr>Natural Selection </vt:lpstr>
      <vt:lpstr>Natural Selection </vt:lpstr>
      <vt:lpstr>Evolution can also occur through random processes </vt:lpstr>
      <vt:lpstr>Mutation </vt:lpstr>
      <vt:lpstr>Gene Flow </vt:lpstr>
      <vt:lpstr>Gene Flow </vt:lpstr>
      <vt:lpstr>Genetic Drift</vt:lpstr>
      <vt:lpstr>Genetic Drift </vt:lpstr>
      <vt:lpstr>Bottleneck Effect </vt:lpstr>
      <vt:lpstr>Bottleneck Effect </vt:lpstr>
      <vt:lpstr>Founder Effect </vt:lpstr>
      <vt:lpstr>Module 16  Speciation and the Pace of Evolution </vt:lpstr>
      <vt:lpstr>Speciation can be allopatric or sympatric </vt:lpstr>
      <vt:lpstr>Allopatric Speciation </vt:lpstr>
      <vt:lpstr>Allopatric Speciation</vt:lpstr>
      <vt:lpstr>Sympatric Speciation </vt:lpstr>
      <vt:lpstr>The pace of evolution depends on several factors </vt:lpstr>
      <vt:lpstr>Module 17  Evolution of Niches and Species Distributions </vt:lpstr>
      <vt:lpstr>Every species has a niche </vt:lpstr>
      <vt:lpstr>Species Niches </vt:lpstr>
      <vt:lpstr>Species Niches </vt:lpstr>
      <vt:lpstr>Environmental change can alter the distribution of species </vt:lpstr>
      <vt:lpstr>  Environmental change can cause species extinctions </vt:lpstr>
      <vt:lpstr>Five Global Mass Extinctions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Kohn</dc:creator>
  <cp:lastModifiedBy>Leah Kohn</cp:lastModifiedBy>
  <cp:revision>14</cp:revision>
  <dcterms:created xsi:type="dcterms:W3CDTF">2015-05-10T20:09:25Z</dcterms:created>
  <dcterms:modified xsi:type="dcterms:W3CDTF">2015-06-02T19:57:05Z</dcterms:modified>
</cp:coreProperties>
</file>