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0" autoAdjust="0"/>
  </p:normalViewPr>
  <p:slideViewPr>
    <p:cSldViewPr snapToGrid="0" snapToObjects="1">
      <p:cViewPr>
        <p:scale>
          <a:sx n="100" d="100"/>
          <a:sy n="100" d="100"/>
        </p:scale>
        <p:origin x="24" y="20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1C6D9-7848-FF4D-96E6-1AD98C564AE7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B982F-2F47-BF43-BD43-01C9D055B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982F-2F47-BF43-BD43-01C9D055BA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827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556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9441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785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226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741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54439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2013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80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  <a:endParaRPr lang="en-US" dirty="0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6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Population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and Community </a:t>
            </a:r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Ecology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868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Friedland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Relyea</a:t>
            </a:r>
            <a:r>
              <a:rPr lang="en-US" dirty="0">
                <a:solidFill>
                  <a:schemeClr val="bg1"/>
                </a:solidFill>
              </a:rPr>
              <a:t> Environmental Science for 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, second edition </a:t>
            </a:r>
            <a:r>
              <a:rPr lang="en-US" dirty="0">
                <a:solidFill>
                  <a:schemeClr val="bg1"/>
                </a:solidFill>
              </a:rPr>
              <a:t>©2015 </a:t>
            </a:r>
            <a:r>
              <a:rPr lang="en-US" dirty="0">
                <a:solidFill>
                  <a:schemeClr val="bg1"/>
                </a:solidFill>
              </a:rPr>
              <a:t>W.H. Freeman and Company/BFW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9296400"/>
            <a:ext cx="977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</a:t>
            </a:r>
            <a:r>
              <a:rPr lang="en-US" sz="900" baseline="30000" dirty="0">
                <a:solidFill>
                  <a:schemeClr val="bg1"/>
                </a:solidFill>
              </a:rPr>
              <a:t>® </a:t>
            </a:r>
            <a:r>
              <a:rPr lang="en-US" sz="900" dirty="0">
                <a:solidFill>
                  <a:schemeClr val="bg1"/>
                </a:solidFill>
              </a:rPr>
              <a:t>is a trademark registered and/or owned by the College </a:t>
            </a:r>
            <a:r>
              <a:rPr lang="en-US" sz="900" dirty="0" smtClean="0">
                <a:solidFill>
                  <a:schemeClr val="bg1"/>
                </a:solidFill>
              </a:rPr>
              <a:t>Board</a:t>
            </a:r>
            <a:r>
              <a:rPr lang="en-US" sz="900" baseline="30000" dirty="0">
                <a:solidFill>
                  <a:schemeClr val="bg1"/>
                </a:solidFill>
              </a:rPr>
              <a:t>®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>
                <a:solidFill>
                  <a:schemeClr val="bg1"/>
                </a:solidFill>
              </a:rPr>
              <a:t>which was not involved in the production of, and does not endorse, this product.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60643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0967"/>
            <a:ext cx="10464800" cy="2465387"/>
          </a:xfrm>
        </p:spPr>
        <p:txBody>
          <a:bodyPr/>
          <a:lstStyle/>
          <a:p>
            <a:pPr algn="l"/>
            <a:r>
              <a:rPr lang="en-US" sz="3600" dirty="0"/>
              <a:t>The logistic growth model describes populations that experience a carrying capacity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9" y="3273312"/>
            <a:ext cx="11429837" cy="5840413"/>
          </a:xfrm>
        </p:spPr>
        <p:txBody>
          <a:bodyPr/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Populations </a:t>
            </a:r>
            <a:r>
              <a:rPr lang="en-US" sz="2600" dirty="0"/>
              <a:t>do not typically experience exponential growth indefinitely. They are limited by resources and carrying capacity.</a:t>
            </a:r>
          </a:p>
          <a:p>
            <a:r>
              <a:rPr lang="en-US" sz="2600" b="1" dirty="0"/>
              <a:t>Limiting resource </a:t>
            </a:r>
            <a:r>
              <a:rPr lang="en-US" sz="2600" b="1" dirty="0" smtClean="0"/>
              <a:t> </a:t>
            </a:r>
            <a:r>
              <a:rPr lang="en-US" sz="2600" dirty="0" smtClean="0"/>
              <a:t>A </a:t>
            </a:r>
            <a:r>
              <a:rPr lang="en-US" sz="2600" dirty="0"/>
              <a:t>resource that a </a:t>
            </a:r>
            <a:r>
              <a:rPr lang="en-US" sz="2600" dirty="0" smtClean="0"/>
              <a:t>population cannot </a:t>
            </a:r>
            <a:r>
              <a:rPr lang="en-US" sz="2600" dirty="0"/>
              <a:t>live without and that occurs in </a:t>
            </a:r>
            <a:r>
              <a:rPr lang="en-US" sz="2600" dirty="0" smtClean="0"/>
              <a:t>quantities lower </a:t>
            </a:r>
            <a:r>
              <a:rPr lang="en-US" sz="2600" dirty="0"/>
              <a:t>than the population would require to </a:t>
            </a:r>
            <a:r>
              <a:rPr lang="en-US" sz="2600" dirty="0" smtClean="0"/>
              <a:t>increase in </a:t>
            </a:r>
            <a:r>
              <a:rPr lang="en-US" sz="2600" dirty="0"/>
              <a:t>size</a:t>
            </a:r>
            <a:r>
              <a:rPr lang="en-US" sz="2600" dirty="0" smtClean="0"/>
              <a:t>.</a:t>
            </a:r>
          </a:p>
          <a:p>
            <a:r>
              <a:rPr lang="en-US" sz="2600" b="1" dirty="0"/>
              <a:t>Carrying capacity </a:t>
            </a:r>
            <a:r>
              <a:rPr lang="en-US" sz="2600" b="1" i="1" dirty="0"/>
              <a:t>(K) </a:t>
            </a:r>
            <a:r>
              <a:rPr lang="en-US" sz="2600" dirty="0"/>
              <a:t>The limit of how </a:t>
            </a:r>
            <a:r>
              <a:rPr lang="en-US" sz="2600" dirty="0" smtClean="0"/>
              <a:t>many individuals </a:t>
            </a:r>
            <a:r>
              <a:rPr lang="en-US" sz="2600" dirty="0"/>
              <a:t>in a population the environment </a:t>
            </a:r>
            <a:r>
              <a:rPr lang="en-US" sz="2600" dirty="0" smtClean="0"/>
              <a:t>can sustain.</a:t>
            </a:r>
          </a:p>
          <a:p>
            <a:pPr marL="0" indent="0">
              <a:buNone/>
            </a:pPr>
            <a:r>
              <a:rPr lang="en-US" sz="2600" dirty="0"/>
              <a:t>The logistic growth model is more realistic because it incorporates environmental limits</a:t>
            </a:r>
            <a:r>
              <a:rPr lang="en-US" sz="2600" dirty="0" smtClean="0"/>
              <a:t>.</a:t>
            </a:r>
          </a:p>
          <a:p>
            <a:r>
              <a:rPr lang="en-US" sz="2600" b="1" dirty="0"/>
              <a:t>Logistic growth model </a:t>
            </a:r>
            <a:r>
              <a:rPr lang="en-US" sz="2600" b="1" dirty="0" smtClean="0"/>
              <a:t> </a:t>
            </a:r>
            <a:r>
              <a:rPr lang="en-US" sz="2600" dirty="0" smtClean="0"/>
              <a:t>A </a:t>
            </a:r>
            <a:r>
              <a:rPr lang="en-US" sz="2600" dirty="0"/>
              <a:t>growth model </a:t>
            </a:r>
            <a:r>
              <a:rPr lang="en-US" sz="2600" dirty="0" smtClean="0"/>
              <a:t>that describes </a:t>
            </a:r>
            <a:r>
              <a:rPr lang="en-US" sz="2600" dirty="0"/>
              <a:t>a population whose growth is </a:t>
            </a:r>
            <a:r>
              <a:rPr lang="en-US" sz="2600" dirty="0" smtClean="0"/>
              <a:t>initially exponential</a:t>
            </a:r>
            <a:r>
              <a:rPr lang="en-US" sz="2600" dirty="0"/>
              <a:t>, but slows as the </a:t>
            </a:r>
            <a:r>
              <a:rPr lang="en-US" sz="2600" dirty="0" smtClean="0"/>
              <a:t>population approaches </a:t>
            </a:r>
            <a:r>
              <a:rPr lang="en-US" sz="2600" dirty="0"/>
              <a:t>the carrying capacity of </a:t>
            </a:r>
            <a:r>
              <a:rPr lang="en-US" sz="2600" dirty="0" smtClean="0"/>
              <a:t>the environment</a:t>
            </a:r>
            <a:r>
              <a:rPr lang="en-US" sz="2600" dirty="0"/>
              <a:t>.</a:t>
            </a:r>
          </a:p>
          <a:p>
            <a:r>
              <a:rPr lang="en-US" sz="2600" b="1" dirty="0"/>
              <a:t>S-shaped curve </a:t>
            </a:r>
            <a:r>
              <a:rPr lang="en-US" sz="2600" b="1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shape of the logistic </a:t>
            </a:r>
            <a:r>
              <a:rPr lang="en-US" sz="2600" dirty="0" smtClean="0"/>
              <a:t>growth model </a:t>
            </a:r>
            <a:r>
              <a:rPr lang="en-US" sz="2600" dirty="0"/>
              <a:t>when graphed.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475584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Logistic Growth Model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21345"/>
            <a:ext cx="6554264" cy="7720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8442" y="2020502"/>
            <a:ext cx="506635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logistic growth model. </a:t>
            </a:r>
            <a:endParaRPr lang="en-US" sz="24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small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population initially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experiences exponential growth. As the population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becomes larger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however, resources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become scarcer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and the growth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rate slows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When the population size reaches the carrying capacity of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environment, growth stops. As a result, the pattern of population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growth follows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 S-shaped curve.</a:t>
            </a:r>
          </a:p>
        </p:txBody>
      </p:sp>
    </p:spTree>
    <p:extLst>
      <p:ext uri="{BB962C8B-B14F-4D97-AF65-F5344CB8AC3E}">
        <p14:creationId xmlns:p14="http://schemas.microsoft.com/office/powerpoint/2010/main" val="495031136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Logistic Growth Model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food becomes scarce or other conditions change, a population can experience fluctuations.</a:t>
            </a:r>
          </a:p>
          <a:p>
            <a:r>
              <a:rPr lang="en-US" b="1" dirty="0"/>
              <a:t>Overshoot </a:t>
            </a:r>
            <a:r>
              <a:rPr lang="en-US" b="1" dirty="0" smtClean="0"/>
              <a:t> </a:t>
            </a:r>
            <a:r>
              <a:rPr lang="en-US" dirty="0" smtClean="0"/>
              <a:t>When </a:t>
            </a:r>
            <a:r>
              <a:rPr lang="en-US" dirty="0"/>
              <a:t>a population becomes </a:t>
            </a:r>
            <a:r>
              <a:rPr lang="en-US" dirty="0" smtClean="0"/>
              <a:t>larger than </a:t>
            </a:r>
            <a:r>
              <a:rPr lang="en-US" dirty="0"/>
              <a:t>the environment’s carrying capacity.</a:t>
            </a:r>
          </a:p>
          <a:p>
            <a:r>
              <a:rPr lang="en-US" b="1" dirty="0"/>
              <a:t>Die-off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rapid decline in a population due </a:t>
            </a:r>
            <a:r>
              <a:rPr lang="en-US" dirty="0" smtClean="0"/>
              <a:t>to death.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50412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Species have different reproductive strategies and distinct survivorship curves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K</a:t>
            </a:r>
            <a:r>
              <a:rPr lang="en-US" b="1" dirty="0"/>
              <a:t>-selected species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species with a </a:t>
            </a:r>
            <a:r>
              <a:rPr lang="en-US" dirty="0" smtClean="0"/>
              <a:t>low intrinsic </a:t>
            </a:r>
            <a:r>
              <a:rPr lang="en-US" dirty="0"/>
              <a:t>growth rate that causes the population </a:t>
            </a:r>
            <a:r>
              <a:rPr lang="en-US" dirty="0" smtClean="0"/>
              <a:t>to increase </a:t>
            </a:r>
            <a:r>
              <a:rPr lang="en-US" dirty="0"/>
              <a:t>slowly until it reaches carrying capacity</a:t>
            </a:r>
            <a:r>
              <a:rPr lang="en-US" dirty="0" smtClean="0"/>
              <a:t>.</a:t>
            </a:r>
          </a:p>
          <a:p>
            <a:r>
              <a:rPr lang="en-US" b="1" i="1" dirty="0"/>
              <a:t>r</a:t>
            </a:r>
            <a:r>
              <a:rPr lang="en-US" b="1" dirty="0"/>
              <a:t>-selected species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species that has a high </a:t>
            </a:r>
            <a:r>
              <a:rPr lang="en-US" dirty="0" smtClean="0"/>
              <a:t>intrinsic growth </a:t>
            </a:r>
            <a:r>
              <a:rPr lang="en-US" dirty="0"/>
              <a:t>rate, which often leads to population </a:t>
            </a:r>
            <a:r>
              <a:rPr lang="en-US" dirty="0" smtClean="0"/>
              <a:t>overshoots and </a:t>
            </a:r>
            <a:r>
              <a:rPr lang="en-US" dirty="0"/>
              <a:t>die-offs.</a:t>
            </a:r>
          </a:p>
        </p:txBody>
      </p:sp>
    </p:spTree>
    <p:extLst>
      <p:ext uri="{BB962C8B-B14F-4D97-AF65-F5344CB8AC3E}">
        <p14:creationId xmlns:p14="http://schemas.microsoft.com/office/powerpoint/2010/main" val="998261351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588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Reproductive Strategies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21742"/>
            <a:ext cx="8353132" cy="80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76279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8957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Survivorship Curves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Survivorship curve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graph that represents the </a:t>
            </a:r>
            <a:r>
              <a:rPr lang="en-US" sz="2800" dirty="0" smtClean="0"/>
              <a:t>distinct patterns </a:t>
            </a:r>
            <a:r>
              <a:rPr lang="en-US" sz="2800" dirty="0"/>
              <a:t>of species survival as a function of age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There are three types of survivorship </a:t>
            </a:r>
            <a:r>
              <a:rPr lang="en-US" sz="2800" dirty="0" smtClean="0"/>
              <a:t>curves: </a:t>
            </a:r>
          </a:p>
          <a:p>
            <a:r>
              <a:rPr lang="en-US" sz="2800" b="1" dirty="0"/>
              <a:t>Type I survivorship curve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pattern of survival </a:t>
            </a:r>
            <a:r>
              <a:rPr lang="en-US" sz="2800" dirty="0" smtClean="0"/>
              <a:t>over time </a:t>
            </a:r>
            <a:r>
              <a:rPr lang="en-US" sz="2800" dirty="0"/>
              <a:t>in which there is high survival throughout most </a:t>
            </a:r>
            <a:r>
              <a:rPr lang="en-US" sz="2800" dirty="0" smtClean="0"/>
              <a:t>of the </a:t>
            </a:r>
            <a:r>
              <a:rPr lang="en-US" sz="2800" dirty="0"/>
              <a:t>life span, but then individuals start to die in </a:t>
            </a:r>
            <a:r>
              <a:rPr lang="en-US" sz="2800" dirty="0" smtClean="0"/>
              <a:t>large numbers </a:t>
            </a:r>
            <a:r>
              <a:rPr lang="en-US" sz="2800" dirty="0"/>
              <a:t>as they approach old age.</a:t>
            </a:r>
          </a:p>
          <a:p>
            <a:r>
              <a:rPr lang="en-US" sz="2800" b="1" dirty="0"/>
              <a:t>Type II survivorship curve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pattern of survival </a:t>
            </a:r>
            <a:r>
              <a:rPr lang="en-US" sz="2800" dirty="0" smtClean="0"/>
              <a:t>over time </a:t>
            </a:r>
            <a:r>
              <a:rPr lang="en-US" sz="2800" dirty="0"/>
              <a:t>in which there is a relatively constant decline </a:t>
            </a:r>
            <a:r>
              <a:rPr lang="en-US" sz="2800" dirty="0" smtClean="0"/>
              <a:t>in survivorship </a:t>
            </a:r>
            <a:r>
              <a:rPr lang="en-US" sz="2800" dirty="0"/>
              <a:t>throughout most of the life span.</a:t>
            </a:r>
          </a:p>
          <a:p>
            <a:r>
              <a:rPr lang="en-US" sz="2800" b="1" dirty="0"/>
              <a:t>Type III survivorship curve 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pattern of survival </a:t>
            </a:r>
            <a:r>
              <a:rPr lang="en-US" sz="2800" dirty="0" smtClean="0"/>
              <a:t>over time </a:t>
            </a:r>
            <a:r>
              <a:rPr lang="en-US" sz="2800" dirty="0"/>
              <a:t>in which there is low survivorship early in life </a:t>
            </a:r>
            <a:r>
              <a:rPr lang="en-US" sz="2800" dirty="0" smtClean="0"/>
              <a:t>with few </a:t>
            </a:r>
            <a:r>
              <a:rPr lang="en-US" sz="2800" dirty="0"/>
              <a:t>individuals reaching adulthood.</a:t>
            </a:r>
          </a:p>
        </p:txBody>
      </p:sp>
    </p:spTree>
    <p:extLst>
      <p:ext uri="{BB962C8B-B14F-4D97-AF65-F5344CB8AC3E}">
        <p14:creationId xmlns:p14="http://schemas.microsoft.com/office/powerpoint/2010/main" val="22070169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7808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Survivorship Curves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1100318"/>
            <a:ext cx="8911220" cy="6520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7693844"/>
            <a:ext cx="12716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Survivorship curves.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Different species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have distinct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patterns of survivorship over the life span. Species range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from exhibiting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excellent survivorship until old age (type I curve)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exhibiting a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relatively constant decline in survivorship over time (type II curve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) to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having very low rates of survivorship early in life (type III curve)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i="1" dirty="0" smtClean="0">
                <a:solidFill>
                  <a:srgbClr val="010001"/>
                </a:solidFill>
                <a:latin typeface="Arial"/>
                <a:cs typeface="Arial"/>
              </a:rPr>
              <a:t>K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-selected species tend to exhibit type I curves, whereas </a:t>
            </a:r>
            <a:r>
              <a:rPr lang="en-US" sz="2400" i="1" dirty="0">
                <a:solidFill>
                  <a:srgbClr val="010001"/>
                </a:solidFill>
                <a:latin typeface="Arial"/>
                <a:cs typeface="Arial"/>
              </a:rPr>
              <a:t>r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-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selected species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tend to exhibit type III curves.</a:t>
            </a:r>
          </a:p>
        </p:txBody>
      </p:sp>
    </p:spTree>
    <p:extLst>
      <p:ext uri="{BB962C8B-B14F-4D97-AF65-F5344CB8AC3E}">
        <p14:creationId xmlns:p14="http://schemas.microsoft.com/office/powerpoint/2010/main" val="2395628968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Interconnected populations form </a:t>
            </a:r>
            <a:r>
              <a:rPr lang="en-US" dirty="0" err="1"/>
              <a:t>metapopulations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Corridor</a:t>
            </a:r>
            <a:r>
              <a:rPr lang="en-US" dirty="0"/>
              <a:t> </a:t>
            </a:r>
            <a:r>
              <a:rPr lang="en-US" dirty="0" smtClean="0"/>
              <a:t> Strips </a:t>
            </a:r>
            <a:r>
              <a:rPr lang="en-US" dirty="0"/>
              <a:t>of natural habitat that </a:t>
            </a:r>
            <a:r>
              <a:rPr lang="en-US" dirty="0" smtClean="0"/>
              <a:t>connect populations</a:t>
            </a:r>
            <a:r>
              <a:rPr lang="en-US" dirty="0"/>
              <a:t>.</a:t>
            </a:r>
          </a:p>
          <a:p>
            <a:r>
              <a:rPr lang="en-US" b="1" dirty="0" err="1" smtClean="0"/>
              <a:t>Metapopulation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/>
              <a:t>A group of spatially </a:t>
            </a:r>
            <a:r>
              <a:rPr lang="en-US" dirty="0" smtClean="0"/>
              <a:t>distinct populations </a:t>
            </a:r>
            <a:r>
              <a:rPr lang="en-US" dirty="0"/>
              <a:t>that are connected by </a:t>
            </a:r>
            <a:r>
              <a:rPr lang="en-US" dirty="0" smtClean="0"/>
              <a:t>occasional movements </a:t>
            </a:r>
            <a:r>
              <a:rPr lang="en-US" dirty="0"/>
              <a:t>of individuals between them.</a:t>
            </a:r>
          </a:p>
          <a:p>
            <a:r>
              <a:rPr lang="en-US" b="1" dirty="0"/>
              <a:t>Inbreeding depression </a:t>
            </a:r>
            <a:r>
              <a:rPr lang="en-US" b="1" dirty="0" smtClean="0"/>
              <a:t> </a:t>
            </a:r>
            <a:r>
              <a:rPr lang="en-US" dirty="0" smtClean="0"/>
              <a:t>When </a:t>
            </a:r>
            <a:r>
              <a:rPr lang="en-US" dirty="0"/>
              <a:t>individuals </a:t>
            </a:r>
            <a:r>
              <a:rPr lang="en-US" dirty="0" smtClean="0"/>
              <a:t>with similar </a:t>
            </a:r>
            <a:r>
              <a:rPr lang="en-US" dirty="0"/>
              <a:t>genotypes—typically relatives—breed </a:t>
            </a:r>
            <a:r>
              <a:rPr lang="en-US" dirty="0" smtClean="0"/>
              <a:t>with each </a:t>
            </a:r>
            <a:r>
              <a:rPr lang="en-US" dirty="0"/>
              <a:t>other and produce offspring that have </a:t>
            </a:r>
            <a:r>
              <a:rPr lang="en-US" dirty="0" smtClean="0"/>
              <a:t>an impaired </a:t>
            </a:r>
            <a:r>
              <a:rPr lang="en-US" dirty="0"/>
              <a:t>ability to survive and reproduce.</a:t>
            </a:r>
          </a:p>
        </p:txBody>
      </p:sp>
    </p:spTree>
    <p:extLst>
      <p:ext uri="{BB962C8B-B14F-4D97-AF65-F5344CB8AC3E}">
        <p14:creationId xmlns:p14="http://schemas.microsoft.com/office/powerpoint/2010/main" val="2503350320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32" y="-27680"/>
            <a:ext cx="10464800" cy="2465387"/>
          </a:xfrm>
        </p:spPr>
        <p:txBody>
          <a:bodyPr/>
          <a:lstStyle/>
          <a:p>
            <a:pPr algn="l"/>
            <a:r>
              <a:rPr lang="en-US" dirty="0" err="1" smtClean="0"/>
              <a:t>Metapopulations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52" y="1838332"/>
            <a:ext cx="7519107" cy="7620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9140" y="1838332"/>
            <a:ext cx="456109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A </a:t>
            </a:r>
            <a:r>
              <a:rPr lang="en-US" sz="2800" b="1" dirty="0" smtClean="0">
                <a:solidFill>
                  <a:srgbClr val="010001"/>
                </a:solidFill>
                <a:latin typeface="Arial"/>
                <a:cs typeface="Arial"/>
              </a:rPr>
              <a:t>cougar </a:t>
            </a:r>
            <a:r>
              <a:rPr lang="en-US" sz="2800" b="1" dirty="0" err="1" smtClean="0">
                <a:solidFill>
                  <a:srgbClr val="010001"/>
                </a:solidFill>
                <a:latin typeface="Arial"/>
                <a:cs typeface="Arial"/>
              </a:rPr>
              <a:t>metapopulation</a:t>
            </a:r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Populations of cougars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live in separate mountain ranges in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New Mexico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. Occasionally, however,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individuals move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between mountain ranges. These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movements can recolonize mountain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ranges with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extinct populations and add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individuals and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genetic diversity to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existing populations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933246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</a:t>
            </a:r>
            <a:r>
              <a:rPr lang="en-US" dirty="0"/>
              <a:t>Ecology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identify </a:t>
            </a:r>
            <a:r>
              <a:rPr lang="en-US" dirty="0"/>
              <a:t>species interactions that cause negative effects on one or both species.</a:t>
            </a:r>
          </a:p>
          <a:p>
            <a:r>
              <a:rPr lang="en-US" dirty="0" smtClean="0"/>
              <a:t>discuss </a:t>
            </a:r>
            <a:r>
              <a:rPr lang="en-US" dirty="0"/>
              <a:t>species interactions that </a:t>
            </a:r>
            <a:r>
              <a:rPr lang="en-US" dirty="0" smtClean="0"/>
              <a:t>cause neutral </a:t>
            </a:r>
            <a:r>
              <a:rPr lang="en-US" dirty="0"/>
              <a:t>or positive effects on both species.</a:t>
            </a:r>
          </a:p>
          <a:p>
            <a:r>
              <a:rPr lang="en-US" dirty="0" smtClean="0"/>
              <a:t>explain </a:t>
            </a:r>
            <a:r>
              <a:rPr lang="en-US" dirty="0"/>
              <a:t>the role of keystone species.</a:t>
            </a:r>
          </a:p>
        </p:txBody>
      </p:sp>
    </p:spTree>
    <p:extLst>
      <p:ext uri="{BB962C8B-B14F-4D97-AF65-F5344CB8AC3E}">
        <p14:creationId xmlns:p14="http://schemas.microsoft.com/office/powerpoint/2010/main" val="208750002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Module 18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Abundance and Distribution of Populations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how nature exists at several levels of complexity.</a:t>
            </a:r>
          </a:p>
          <a:p>
            <a:r>
              <a:rPr lang="en-US" dirty="0" smtClean="0"/>
              <a:t>discuss </a:t>
            </a:r>
            <a:r>
              <a:rPr lang="en-US" dirty="0"/>
              <a:t>the characteristics of populations.</a:t>
            </a:r>
          </a:p>
          <a:p>
            <a:r>
              <a:rPr lang="en-US" dirty="0" smtClean="0"/>
              <a:t>contrast </a:t>
            </a:r>
            <a:r>
              <a:rPr lang="en-US" dirty="0"/>
              <a:t>the effects of density-dependent and density-independent factors </a:t>
            </a:r>
            <a:r>
              <a:rPr lang="en-US" dirty="0" smtClean="0"/>
              <a:t>on population </a:t>
            </a:r>
            <a:r>
              <a:rPr lang="en-US" dirty="0"/>
              <a:t>growth.</a:t>
            </a:r>
          </a:p>
        </p:txBody>
      </p:sp>
    </p:spTree>
    <p:extLst>
      <p:ext uri="{BB962C8B-B14F-4D97-AF65-F5344CB8AC3E}">
        <p14:creationId xmlns:p14="http://schemas.microsoft.com/office/powerpoint/2010/main" val="440803202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Some species interactions cause negative effects on one or both of the species</a:t>
            </a:r>
            <a:br>
              <a:rPr lang="en-US" sz="4000" dirty="0"/>
            </a:br>
            <a:r>
              <a:rPr lang="en-US" sz="4000" dirty="0"/>
              <a:t> 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557412"/>
            <a:ext cx="10464800" cy="5840413"/>
          </a:xfrm>
        </p:spPr>
        <p:txBody>
          <a:bodyPr/>
          <a:lstStyle/>
          <a:p>
            <a:r>
              <a:rPr lang="en-US" sz="2800" b="1" dirty="0"/>
              <a:t>Community ecology </a:t>
            </a:r>
            <a:r>
              <a:rPr lang="en-US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study of </a:t>
            </a:r>
            <a:r>
              <a:rPr lang="en-US" sz="2800" dirty="0" smtClean="0"/>
              <a:t>interactions between species.</a:t>
            </a:r>
          </a:p>
          <a:p>
            <a:pPr marL="0" indent="0">
              <a:buNone/>
            </a:pPr>
            <a:r>
              <a:rPr lang="en-US" sz="2800" dirty="0" smtClean="0"/>
              <a:t>Throughout </a:t>
            </a:r>
            <a:r>
              <a:rPr lang="en-US" sz="2800" dirty="0"/>
              <a:t>the world, species have symbiotic relationships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b="1" dirty="0"/>
              <a:t>Symbiotic relationship </a:t>
            </a:r>
            <a:r>
              <a:rPr lang="en-US" sz="2800" b="1" dirty="0" smtClean="0"/>
              <a:t> </a:t>
            </a:r>
            <a:r>
              <a:rPr lang="en-US" sz="2800" dirty="0" smtClean="0"/>
              <a:t>The relationship between </a:t>
            </a:r>
            <a:r>
              <a:rPr lang="en-US" sz="2800" dirty="0"/>
              <a:t>two species that live in close </a:t>
            </a:r>
            <a:r>
              <a:rPr lang="en-US" sz="2800" dirty="0" smtClean="0"/>
              <a:t>association with </a:t>
            </a:r>
            <a:r>
              <a:rPr lang="en-US" sz="2800" dirty="0"/>
              <a:t>each other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Negative species interactions include</a:t>
            </a:r>
            <a:r>
              <a:rPr lang="en-US" sz="2800" dirty="0" smtClean="0"/>
              <a:t>:</a:t>
            </a:r>
            <a:endParaRPr lang="en-US" sz="2800" dirty="0"/>
          </a:p>
          <a:p>
            <a:pPr lvl="0">
              <a:lnSpc>
                <a:spcPct val="50000"/>
              </a:lnSpc>
            </a:pPr>
            <a:r>
              <a:rPr lang="en-US" sz="2800" dirty="0"/>
              <a:t>C</a:t>
            </a:r>
            <a:r>
              <a:rPr lang="en-US" sz="2800" dirty="0" smtClean="0"/>
              <a:t>ompetition</a:t>
            </a:r>
            <a:endParaRPr lang="en-US" sz="2800" dirty="0"/>
          </a:p>
          <a:p>
            <a:pPr lvl="0">
              <a:lnSpc>
                <a:spcPct val="5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redation</a:t>
            </a:r>
            <a:endParaRPr lang="en-US" sz="2800" dirty="0"/>
          </a:p>
          <a:p>
            <a:pPr lvl="0">
              <a:lnSpc>
                <a:spcPct val="5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arasitism</a:t>
            </a:r>
            <a:endParaRPr lang="en-US" sz="2800" dirty="0"/>
          </a:p>
          <a:p>
            <a:pPr lvl="0">
              <a:lnSpc>
                <a:spcPct val="50000"/>
              </a:lnSpc>
            </a:pPr>
            <a:r>
              <a:rPr lang="en-US" sz="2800" dirty="0"/>
              <a:t>H</a:t>
            </a:r>
            <a:r>
              <a:rPr lang="en-US" sz="2800" dirty="0" smtClean="0"/>
              <a:t>erbivory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518362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Competition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Competition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struggle of individuals to </a:t>
            </a:r>
            <a:r>
              <a:rPr lang="en-US" dirty="0" smtClean="0"/>
              <a:t>obtain a </a:t>
            </a:r>
            <a:r>
              <a:rPr lang="en-US" dirty="0"/>
              <a:t>shared limiting resource.</a:t>
            </a:r>
          </a:p>
          <a:p>
            <a:r>
              <a:rPr lang="en-US" b="1" dirty="0"/>
              <a:t>Competitive exclusion principle </a:t>
            </a:r>
            <a:r>
              <a:rPr lang="en-US" b="1" dirty="0" smtClean="0"/>
              <a:t> </a:t>
            </a:r>
            <a:r>
              <a:rPr lang="en-US" dirty="0" smtClean="0"/>
              <a:t>The principle stating </a:t>
            </a:r>
            <a:r>
              <a:rPr lang="en-US" dirty="0"/>
              <a:t>that two species competing for the </a:t>
            </a:r>
            <a:r>
              <a:rPr lang="en-US" dirty="0" smtClean="0"/>
              <a:t>same limiting </a:t>
            </a:r>
            <a:r>
              <a:rPr lang="en-US" dirty="0"/>
              <a:t>resource cannot coexist</a:t>
            </a:r>
            <a:r>
              <a:rPr lang="en-US" dirty="0" smtClean="0"/>
              <a:t>.</a:t>
            </a:r>
          </a:p>
          <a:p>
            <a:r>
              <a:rPr lang="en-US" dirty="0"/>
              <a:t>When two species have the same realized niche, one species will perform better and drive the other to extinction.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35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718620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91841"/>
            <a:ext cx="3659542" cy="8158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0983" y="1746767"/>
            <a:ext cx="625381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Competition for a limiting resource.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When </a:t>
            </a:r>
            <a:r>
              <a:rPr lang="en-US" sz="2800" dirty="0" err="1" smtClean="0">
                <a:solidFill>
                  <a:srgbClr val="010001"/>
                </a:solidFill>
                <a:latin typeface="Arial"/>
                <a:cs typeface="Arial"/>
              </a:rPr>
              <a:t>Gause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grew two species of Paramecium separately, both achieved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large population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sizes. However, when the two species were grown together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, </a:t>
            </a:r>
            <a:r>
              <a:rPr lang="en-US" sz="2800" i="1" dirty="0" smtClean="0">
                <a:solidFill>
                  <a:srgbClr val="010001"/>
                </a:solidFill>
                <a:latin typeface="Arial"/>
                <a:cs typeface="Arial"/>
              </a:rPr>
              <a:t>P</a:t>
            </a:r>
            <a:r>
              <a:rPr lang="en-US" sz="2800" i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800" i="1" dirty="0" err="1">
                <a:solidFill>
                  <a:srgbClr val="010001"/>
                </a:solidFill>
                <a:latin typeface="Arial"/>
                <a:cs typeface="Arial"/>
              </a:rPr>
              <a:t>aurelia</a:t>
            </a:r>
            <a:r>
              <a:rPr lang="en-US" sz="28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continued to grow well, while </a:t>
            </a:r>
            <a:r>
              <a:rPr lang="en-US" sz="2800" i="1" dirty="0">
                <a:solidFill>
                  <a:srgbClr val="010001"/>
                </a:solidFill>
                <a:latin typeface="Arial"/>
                <a:cs typeface="Arial"/>
              </a:rPr>
              <a:t>P. </a:t>
            </a:r>
            <a:r>
              <a:rPr lang="en-US" sz="2800" i="1" dirty="0" err="1">
                <a:solidFill>
                  <a:srgbClr val="010001"/>
                </a:solidFill>
                <a:latin typeface="Arial"/>
                <a:cs typeface="Arial"/>
              </a:rPr>
              <a:t>caudatum</a:t>
            </a:r>
            <a:r>
              <a:rPr lang="en-US" sz="28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declined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to extinction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. These experiments demonstrated that two species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competing for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same limiting resource cannot coexist.</a:t>
            </a:r>
          </a:p>
        </p:txBody>
      </p:sp>
    </p:spTree>
    <p:extLst>
      <p:ext uri="{BB962C8B-B14F-4D97-AF65-F5344CB8AC3E}">
        <p14:creationId xmlns:p14="http://schemas.microsoft.com/office/powerpoint/2010/main" val="1145369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767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Competition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112936"/>
            <a:ext cx="10464800" cy="1339228"/>
          </a:xfrm>
        </p:spPr>
        <p:txBody>
          <a:bodyPr/>
          <a:lstStyle/>
          <a:p>
            <a:r>
              <a:rPr lang="en-US" sz="2800" b="1" dirty="0"/>
              <a:t>Resource partitioning </a:t>
            </a:r>
            <a:r>
              <a:rPr lang="en-US" sz="2800" b="1" dirty="0" smtClean="0"/>
              <a:t> </a:t>
            </a:r>
            <a:r>
              <a:rPr lang="en-US" sz="2800" dirty="0" smtClean="0"/>
              <a:t>When </a:t>
            </a:r>
            <a:r>
              <a:rPr lang="en-US" sz="2800" dirty="0"/>
              <a:t>two species </a:t>
            </a:r>
            <a:r>
              <a:rPr lang="en-US" sz="2800" dirty="0" smtClean="0"/>
              <a:t>divide a </a:t>
            </a:r>
            <a:r>
              <a:rPr lang="en-US" sz="2800" dirty="0"/>
              <a:t>resource based on differences in their </a:t>
            </a:r>
            <a:r>
              <a:rPr lang="en-US" sz="2800" dirty="0" smtClean="0"/>
              <a:t>behavior or </a:t>
            </a:r>
            <a:r>
              <a:rPr lang="en-US" sz="2800" dirty="0"/>
              <a:t>morphology.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437708"/>
            <a:ext cx="4137748" cy="6567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3933" y="2973092"/>
            <a:ext cx="6502400" cy="4832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The evolution of resource partitioning. </a:t>
            </a:r>
            <a:endParaRPr lang="en-US" sz="28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) When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two species overlap in their use of a limiting resource, selection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favors those individuals of each species whose use of the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resource overlaps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least with that of the other species. (b) Over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many generations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, the two species can evolve to reduce their overlap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and thereby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partition their use of the limiting resource.</a:t>
            </a:r>
          </a:p>
        </p:txBody>
      </p:sp>
    </p:spTree>
    <p:extLst>
      <p:ext uri="{BB962C8B-B14F-4D97-AF65-F5344CB8AC3E}">
        <p14:creationId xmlns:p14="http://schemas.microsoft.com/office/powerpoint/2010/main" val="206397352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Predation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Predation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interaction in which one </a:t>
            </a:r>
            <a:r>
              <a:rPr lang="en-US" dirty="0" smtClean="0"/>
              <a:t>animal typically </a:t>
            </a:r>
            <a:r>
              <a:rPr lang="en-US" dirty="0"/>
              <a:t>kills and consumes another animal</a:t>
            </a:r>
            <a:r>
              <a:rPr lang="en-US" dirty="0" smtClean="0"/>
              <a:t>.</a:t>
            </a:r>
          </a:p>
          <a:p>
            <a:r>
              <a:rPr lang="en-US" b="1" dirty="0"/>
              <a:t>Parasitoid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specialized type of predator that </a:t>
            </a:r>
            <a:r>
              <a:rPr lang="en-US" dirty="0" smtClean="0"/>
              <a:t>lays eggs </a:t>
            </a:r>
            <a:r>
              <a:rPr lang="en-US" dirty="0"/>
              <a:t>inside other organisms—referred to as its host</a:t>
            </a:r>
            <a:r>
              <a:rPr lang="en-US" dirty="0" smtClean="0"/>
              <a:t>.</a:t>
            </a:r>
          </a:p>
          <a:p>
            <a:r>
              <a:rPr lang="en-US" dirty="0"/>
              <a:t>To avoid being eaten or harmed by predators, many prey species have evolved defenses.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76415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Parasitism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Parasitism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interaction in which one organism </a:t>
            </a:r>
            <a:r>
              <a:rPr lang="en-US" dirty="0" smtClean="0"/>
              <a:t>lives on </a:t>
            </a:r>
            <a:r>
              <a:rPr lang="en-US" dirty="0"/>
              <a:t>or in another organism.</a:t>
            </a:r>
          </a:p>
          <a:p>
            <a:r>
              <a:rPr lang="en-US" b="1" dirty="0"/>
              <a:t>Pathogen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parasite that causes disease in its host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 single parasite rarely causes the death of its host.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62934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Herbivory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Herbivory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interaction in which an </a:t>
            </a:r>
            <a:r>
              <a:rPr lang="en-US" dirty="0" smtClean="0"/>
              <a:t>animal consumes </a:t>
            </a:r>
            <a:r>
              <a:rPr lang="en-US" dirty="0"/>
              <a:t>a producer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When herbivores become abundant they can have dramatic effects on producers. </a:t>
            </a:r>
          </a:p>
          <a:p>
            <a:pPr lvl="0"/>
            <a:r>
              <a:rPr lang="en-US" dirty="0"/>
              <a:t>Many species of  producers have evolved defenses against herbivores.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93783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Other species interactions can cause neutral or positive effects on one or both species.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Mutualism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interaction between two </a:t>
            </a:r>
            <a:r>
              <a:rPr lang="en-US" dirty="0" smtClean="0"/>
              <a:t>species that </a:t>
            </a:r>
            <a:r>
              <a:rPr lang="en-US" dirty="0"/>
              <a:t>increases the chances of survival </a:t>
            </a:r>
            <a:r>
              <a:rPr lang="en-US" dirty="0" smtClean="0"/>
              <a:t>or reproduction </a:t>
            </a:r>
            <a:r>
              <a:rPr lang="en-US" dirty="0"/>
              <a:t>for both species</a:t>
            </a:r>
            <a:r>
              <a:rPr lang="en-US" dirty="0" smtClean="0"/>
              <a:t>.</a:t>
            </a:r>
          </a:p>
          <a:p>
            <a:r>
              <a:rPr lang="en-US" b="1" dirty="0"/>
              <a:t>Commensalism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relationship between </a:t>
            </a:r>
            <a:r>
              <a:rPr lang="en-US" dirty="0" smtClean="0"/>
              <a:t>species in </a:t>
            </a:r>
            <a:r>
              <a:rPr lang="en-US" dirty="0"/>
              <a:t>which one species benefits and the </a:t>
            </a:r>
            <a:r>
              <a:rPr lang="en-US" dirty="0" smtClean="0"/>
              <a:t>other species </a:t>
            </a:r>
            <a:r>
              <a:rPr lang="en-US" dirty="0"/>
              <a:t>is neither harmed nor helped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4697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Species Interactions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30123"/>
            <a:ext cx="10794861" cy="73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5273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Keystone species have large effects on communities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species that are not abundant can still have very large effects on a community.</a:t>
            </a:r>
          </a:p>
          <a:p>
            <a:r>
              <a:rPr lang="en-US" b="1" dirty="0"/>
              <a:t>Keystone species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species that plays a </a:t>
            </a:r>
            <a:r>
              <a:rPr lang="en-US" dirty="0" smtClean="0"/>
              <a:t>far more </a:t>
            </a:r>
            <a:r>
              <a:rPr lang="en-US" dirty="0"/>
              <a:t>important in its community than its </a:t>
            </a:r>
            <a:r>
              <a:rPr lang="en-US" dirty="0" smtClean="0"/>
              <a:t>relative abundance </a:t>
            </a:r>
            <a:r>
              <a:rPr lang="en-US" dirty="0"/>
              <a:t>might suggest</a:t>
            </a:r>
            <a:r>
              <a:rPr lang="en-US" dirty="0" smtClean="0"/>
              <a:t>.</a:t>
            </a:r>
          </a:p>
          <a:p>
            <a:r>
              <a:rPr lang="en-US" b="1" dirty="0"/>
              <a:t>Ecosystem engineer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keystone species </a:t>
            </a:r>
            <a:r>
              <a:rPr lang="en-US" dirty="0" smtClean="0"/>
              <a:t>that creates </a:t>
            </a:r>
            <a:r>
              <a:rPr lang="en-US" dirty="0"/>
              <a:t>or maintains habitat for other species.</a:t>
            </a:r>
          </a:p>
        </p:txBody>
      </p:sp>
    </p:spTree>
    <p:extLst>
      <p:ext uri="{BB962C8B-B14F-4D97-AF65-F5344CB8AC3E}">
        <p14:creationId xmlns:p14="http://schemas.microsoft.com/office/powerpoint/2010/main" val="3942438565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Nature exists at several levels of complexity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Population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individuals that belong to the </a:t>
            </a:r>
            <a:r>
              <a:rPr lang="en-US" dirty="0" smtClean="0"/>
              <a:t>same species </a:t>
            </a:r>
            <a:r>
              <a:rPr lang="en-US" dirty="0"/>
              <a:t>and live in a given area at a particular time.</a:t>
            </a:r>
          </a:p>
          <a:p>
            <a:r>
              <a:rPr lang="en-US" b="1" dirty="0"/>
              <a:t>Community</a:t>
            </a:r>
            <a:r>
              <a:rPr lang="en-US" dirty="0"/>
              <a:t> </a:t>
            </a:r>
            <a:r>
              <a:rPr lang="en-US" dirty="0" smtClean="0"/>
              <a:t> All </a:t>
            </a:r>
            <a:r>
              <a:rPr lang="en-US" dirty="0"/>
              <a:t>of the populations of </a:t>
            </a:r>
            <a:r>
              <a:rPr lang="en-US" dirty="0" smtClean="0"/>
              <a:t>organisms within </a:t>
            </a:r>
            <a:r>
              <a:rPr lang="en-US" dirty="0"/>
              <a:t>a given area</a:t>
            </a:r>
            <a:r>
              <a:rPr lang="en-US" dirty="0" smtClean="0"/>
              <a:t>.</a:t>
            </a:r>
          </a:p>
          <a:p>
            <a:r>
              <a:rPr lang="en-US" b="1" dirty="0"/>
              <a:t>Population ecology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study of factors </a:t>
            </a:r>
            <a:r>
              <a:rPr lang="en-US" dirty="0" smtClean="0"/>
              <a:t>that cause </a:t>
            </a:r>
            <a:r>
              <a:rPr lang="en-US" dirty="0"/>
              <a:t>populations to increase or decrease.</a:t>
            </a:r>
          </a:p>
        </p:txBody>
      </p:sp>
    </p:spTree>
    <p:extLst>
      <p:ext uri="{BB962C8B-B14F-4D97-AF65-F5344CB8AC3E}">
        <p14:creationId xmlns:p14="http://schemas.microsoft.com/office/powerpoint/2010/main" val="1742243381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Community Succession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process of primary succession.</a:t>
            </a:r>
          </a:p>
          <a:p>
            <a:r>
              <a:rPr lang="en-US" dirty="0" smtClean="0"/>
              <a:t>explain </a:t>
            </a:r>
            <a:r>
              <a:rPr lang="en-US" dirty="0"/>
              <a:t>the process of secondary succession.</a:t>
            </a:r>
          </a:p>
          <a:p>
            <a:r>
              <a:rPr lang="en-US" dirty="0" smtClean="0"/>
              <a:t>explain </a:t>
            </a:r>
            <a:r>
              <a:rPr lang="en-US" dirty="0"/>
              <a:t>the process of aquatic succession.</a:t>
            </a:r>
          </a:p>
          <a:p>
            <a:r>
              <a:rPr lang="en-US" dirty="0" smtClean="0"/>
              <a:t>describe </a:t>
            </a:r>
            <a:r>
              <a:rPr lang="en-US" dirty="0"/>
              <a:t>the factors that determine the species richness of a community.</a:t>
            </a:r>
          </a:p>
        </p:txBody>
      </p:sp>
    </p:spTree>
    <p:extLst>
      <p:ext uri="{BB962C8B-B14F-4D97-AF65-F5344CB8AC3E}">
        <p14:creationId xmlns:p14="http://schemas.microsoft.com/office/powerpoint/2010/main" val="1600300320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succession starts with no soil.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Virtually every community experiences ecological </a:t>
            </a:r>
            <a:r>
              <a:rPr lang="en-US" dirty="0" smtClean="0"/>
              <a:t>succession. </a:t>
            </a:r>
          </a:p>
          <a:p>
            <a:r>
              <a:rPr lang="en-US" b="1" dirty="0"/>
              <a:t>Ecological succession </a:t>
            </a:r>
            <a:r>
              <a:rPr lang="en-US" b="1" dirty="0" smtClean="0"/>
              <a:t> </a:t>
            </a:r>
            <a:r>
              <a:rPr lang="en-US" dirty="0" smtClean="0"/>
              <a:t>The predictable replacement </a:t>
            </a:r>
            <a:r>
              <a:rPr lang="en-US" dirty="0"/>
              <a:t>of one group of species by </a:t>
            </a:r>
            <a:r>
              <a:rPr lang="en-US" dirty="0" smtClean="0"/>
              <a:t>another group </a:t>
            </a:r>
            <a:r>
              <a:rPr lang="en-US" dirty="0"/>
              <a:t>of species over time.</a:t>
            </a:r>
          </a:p>
        </p:txBody>
      </p:sp>
    </p:spTree>
    <p:extLst>
      <p:ext uri="{BB962C8B-B14F-4D97-AF65-F5344CB8AC3E}">
        <p14:creationId xmlns:p14="http://schemas.microsoft.com/office/powerpoint/2010/main" val="1124839956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9507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Primary Succession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418267"/>
            <a:ext cx="10464800" cy="821153"/>
          </a:xfrm>
        </p:spPr>
        <p:txBody>
          <a:bodyPr/>
          <a:lstStyle/>
          <a:p>
            <a:r>
              <a:rPr lang="en-US" sz="2800" b="1" dirty="0"/>
              <a:t>Primary succession </a:t>
            </a:r>
            <a:r>
              <a:rPr lang="en-US" sz="2800" b="1" dirty="0" smtClean="0"/>
              <a:t> </a:t>
            </a:r>
            <a:r>
              <a:rPr lang="en-US" sz="2800" dirty="0" smtClean="0"/>
              <a:t>Ecological succession occurring </a:t>
            </a:r>
            <a:r>
              <a:rPr lang="en-US" sz="2800" dirty="0"/>
              <a:t>on surfaces that are initially devoid of soil.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9" y="2604827"/>
            <a:ext cx="8750757" cy="6402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8164" y="2537980"/>
            <a:ext cx="3896636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Primary succession.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Primary succession occurs in areas devoid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soil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Early-arriving plants and algae can colonize bare rock and begin to form soil,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making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site more hospitable for other species to colonize later. Over time, a series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distinct communities develops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In this illustration, representing an area in New England, bare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rock 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initially colonized by lichens and mosses and later by grasses, shrubs, and trees.</a:t>
            </a:r>
          </a:p>
        </p:txBody>
      </p:sp>
    </p:spTree>
    <p:extLst>
      <p:ext uri="{BB962C8B-B14F-4D97-AF65-F5344CB8AC3E}">
        <p14:creationId xmlns:p14="http://schemas.microsoft.com/office/powerpoint/2010/main" val="232967256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Secondary succession starts with soil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752510"/>
            <a:ext cx="10464800" cy="1138683"/>
          </a:xfrm>
        </p:spPr>
        <p:txBody>
          <a:bodyPr/>
          <a:lstStyle/>
          <a:p>
            <a:r>
              <a:rPr lang="en-US" sz="2800" b="1" dirty="0"/>
              <a:t>Secondary succession </a:t>
            </a:r>
            <a:r>
              <a:rPr lang="en-US" sz="2800" dirty="0"/>
              <a:t>The succession of </a:t>
            </a:r>
            <a:r>
              <a:rPr lang="en-US" sz="2800" dirty="0" smtClean="0"/>
              <a:t>plant life </a:t>
            </a:r>
            <a:r>
              <a:rPr lang="en-US" sz="2800" dirty="0"/>
              <a:t>that occurs in areas that have been </a:t>
            </a:r>
            <a:r>
              <a:rPr lang="en-US" sz="2800" dirty="0" smtClean="0"/>
              <a:t>disturbed but </a:t>
            </a:r>
            <a:r>
              <a:rPr lang="en-US" sz="2800" dirty="0"/>
              <a:t>have not lost their soil.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0" y="3175154"/>
            <a:ext cx="8405270" cy="6150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8893" y="3158297"/>
            <a:ext cx="40679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Secondary succession.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Secondary succession occurs where soil is present, but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all plants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have been removed. Early-arriving plants set these areas on a path of secondary succession. Secondary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succession in a New England forest begins with grasses and wildflowers, which are later replaced by trees.</a:t>
            </a:r>
          </a:p>
        </p:txBody>
      </p:sp>
    </p:spTree>
    <p:extLst>
      <p:ext uri="{BB962C8B-B14F-4D97-AF65-F5344CB8AC3E}">
        <p14:creationId xmlns:p14="http://schemas.microsoft.com/office/powerpoint/2010/main" val="1290793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Succession occurs in a variety of aquatic ecosystems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070039"/>
            <a:ext cx="4553261" cy="7631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9318" y="4386514"/>
            <a:ext cx="65024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Succession in lakes. </a:t>
            </a:r>
            <a:endParaRPr lang="en-US" sz="32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Over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a time span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of hundreds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to thousands of years, lakes are filled with sediments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and slowly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become terrestrial habitats.</a:t>
            </a:r>
          </a:p>
        </p:txBody>
      </p:sp>
    </p:spTree>
    <p:extLst>
      <p:ext uri="{BB962C8B-B14F-4D97-AF65-F5344CB8AC3E}">
        <p14:creationId xmlns:p14="http://schemas.microsoft.com/office/powerpoint/2010/main" val="3415975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species richness of a community is influenced by many factors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206460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Species richness is influenced by</a:t>
            </a:r>
            <a:r>
              <a:rPr lang="en-US" dirty="0" smtClean="0"/>
              <a:t>:</a:t>
            </a:r>
            <a:endParaRPr lang="en-US" dirty="0"/>
          </a:p>
          <a:p>
            <a:pPr lvl="0">
              <a:lnSpc>
                <a:spcPct val="50000"/>
              </a:lnSpc>
            </a:pPr>
            <a:r>
              <a:rPr lang="en-US" dirty="0"/>
              <a:t>latitude</a:t>
            </a:r>
          </a:p>
          <a:p>
            <a:pPr lvl="0">
              <a:lnSpc>
                <a:spcPct val="50000"/>
              </a:lnSpc>
            </a:pPr>
            <a:r>
              <a:rPr lang="en-US" dirty="0"/>
              <a:t>time</a:t>
            </a:r>
          </a:p>
          <a:p>
            <a:pPr lvl="0">
              <a:lnSpc>
                <a:spcPct val="50000"/>
              </a:lnSpc>
            </a:pPr>
            <a:r>
              <a:rPr lang="en-US" dirty="0"/>
              <a:t>habitat size</a:t>
            </a:r>
          </a:p>
          <a:p>
            <a:pPr lvl="0">
              <a:lnSpc>
                <a:spcPct val="50000"/>
              </a:lnSpc>
            </a:pPr>
            <a:r>
              <a:rPr lang="en-US" dirty="0"/>
              <a:t>distance from other </a:t>
            </a:r>
            <a:r>
              <a:rPr lang="en-US" dirty="0" smtClean="0"/>
              <a:t>communities</a:t>
            </a:r>
          </a:p>
          <a:p>
            <a:r>
              <a:rPr lang="en-US" b="1" dirty="0"/>
              <a:t>Theory of island biogeography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theory </a:t>
            </a:r>
            <a:r>
              <a:rPr lang="en-US" dirty="0" smtClean="0"/>
              <a:t>that demonstrates </a:t>
            </a:r>
            <a:r>
              <a:rPr lang="en-US" dirty="0"/>
              <a:t>the dual importance of habitat </a:t>
            </a:r>
            <a:r>
              <a:rPr lang="en-US" dirty="0" smtClean="0"/>
              <a:t>size and </a:t>
            </a:r>
            <a:r>
              <a:rPr lang="en-US" dirty="0"/>
              <a:t>distance in determining species richness.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5892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744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The Theory of Island Biogeography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383713"/>
            <a:ext cx="10464800" cy="1506349"/>
          </a:xfrm>
        </p:spPr>
        <p:txBody>
          <a:bodyPr/>
          <a:lstStyle/>
          <a:p>
            <a:r>
              <a:rPr lang="en-US" sz="2800" dirty="0"/>
              <a:t>Species richness increases as the size of the habitat increases.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0" y="2890063"/>
            <a:ext cx="7835623" cy="5733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6099" y="2630911"/>
            <a:ext cx="4368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Habitat size and species richness.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Species richness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increases as the size of the habitat increases. In this example, researchers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counted the number of bird species that inhabited reed islands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Lake </a:t>
            </a:r>
            <a:r>
              <a:rPr lang="en-US" sz="2400" dirty="0" err="1" smtClean="0">
                <a:solidFill>
                  <a:srgbClr val="010001"/>
                </a:solidFill>
                <a:latin typeface="Arial"/>
                <a:cs typeface="Arial"/>
              </a:rPr>
              <a:t>Velence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Hungary. As island area increased, the number of bird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species initially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rose quickly and then began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slow.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177458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Levels of Complexity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18662"/>
            <a:ext cx="8924459" cy="6530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1" y="8372763"/>
            <a:ext cx="114473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Levels of complexity.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Environmental scientists study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nature 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several different levels of complexity, ranging from the individual organism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biosphere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At each level, scientists focus on different processes.</a:t>
            </a:r>
          </a:p>
        </p:txBody>
      </p:sp>
    </p:spTree>
    <p:extLst>
      <p:ext uri="{BB962C8B-B14F-4D97-AF65-F5344CB8AC3E}">
        <p14:creationId xmlns:p14="http://schemas.microsoft.com/office/powerpoint/2010/main" val="2160887979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Populations have distinctive characteristics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373584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There are 5 basic characteristics of a </a:t>
            </a:r>
            <a:r>
              <a:rPr lang="en-US" sz="3000" dirty="0" smtClean="0"/>
              <a:t>population: </a:t>
            </a:r>
            <a:endParaRPr lang="en-US" sz="3000" dirty="0"/>
          </a:p>
          <a:p>
            <a:r>
              <a:rPr lang="en-US" sz="3000" b="1" dirty="0"/>
              <a:t>Population size (N) </a:t>
            </a:r>
            <a:r>
              <a:rPr lang="en-US" sz="3000" b="1" dirty="0" smtClean="0"/>
              <a:t> </a:t>
            </a:r>
            <a:r>
              <a:rPr lang="en-US" sz="3000" dirty="0" smtClean="0"/>
              <a:t>The </a:t>
            </a:r>
            <a:r>
              <a:rPr lang="en-US" sz="3000" dirty="0"/>
              <a:t>total number </a:t>
            </a:r>
            <a:r>
              <a:rPr lang="en-US" sz="3000" dirty="0" smtClean="0"/>
              <a:t>of individuals </a:t>
            </a:r>
            <a:r>
              <a:rPr lang="en-US" sz="3000" dirty="0"/>
              <a:t>within a defined area at a given time</a:t>
            </a:r>
            <a:r>
              <a:rPr lang="en-US" sz="3000" dirty="0" smtClean="0"/>
              <a:t>.</a:t>
            </a:r>
          </a:p>
          <a:p>
            <a:r>
              <a:rPr lang="en-US" sz="3000" b="1" dirty="0"/>
              <a:t>Population density </a:t>
            </a:r>
            <a:r>
              <a:rPr lang="en-US" sz="3000" b="1" dirty="0" smtClean="0"/>
              <a:t> </a:t>
            </a:r>
            <a:r>
              <a:rPr lang="en-US" sz="3000" dirty="0" smtClean="0"/>
              <a:t>The </a:t>
            </a:r>
            <a:r>
              <a:rPr lang="en-US" sz="3000" dirty="0"/>
              <a:t>number of individuals </a:t>
            </a:r>
            <a:r>
              <a:rPr lang="en-US" sz="3000" dirty="0" smtClean="0"/>
              <a:t>per unit </a:t>
            </a:r>
            <a:r>
              <a:rPr lang="en-US" sz="3000" dirty="0"/>
              <a:t>area at a given time.</a:t>
            </a:r>
          </a:p>
          <a:p>
            <a:r>
              <a:rPr lang="en-US" sz="3000" b="1" dirty="0"/>
              <a:t>Population distribution </a:t>
            </a:r>
            <a:r>
              <a:rPr lang="en-US" sz="3000" b="1" dirty="0" smtClean="0"/>
              <a:t> </a:t>
            </a:r>
            <a:r>
              <a:rPr lang="en-US" sz="3000" dirty="0" smtClean="0"/>
              <a:t>A </a:t>
            </a:r>
            <a:r>
              <a:rPr lang="en-US" sz="3000" dirty="0"/>
              <a:t>description of </a:t>
            </a:r>
            <a:r>
              <a:rPr lang="en-US" sz="3000" dirty="0" smtClean="0"/>
              <a:t>how individuals </a:t>
            </a:r>
            <a:r>
              <a:rPr lang="en-US" sz="3000" dirty="0"/>
              <a:t>are distributed with respect to one another.</a:t>
            </a:r>
          </a:p>
          <a:p>
            <a:r>
              <a:rPr lang="en-US" sz="3000" b="1" dirty="0"/>
              <a:t>Sex ratio </a:t>
            </a:r>
            <a:r>
              <a:rPr lang="en-US" sz="3000" dirty="0"/>
              <a:t>The ratio of males to females in </a:t>
            </a:r>
            <a:r>
              <a:rPr lang="en-US" sz="3000" dirty="0" smtClean="0"/>
              <a:t>a population.</a:t>
            </a:r>
          </a:p>
          <a:p>
            <a:r>
              <a:rPr lang="en-US" sz="3000" b="1" dirty="0"/>
              <a:t>Age structure </a:t>
            </a:r>
            <a:r>
              <a:rPr lang="en-US" sz="3000" dirty="0"/>
              <a:t>A description of how many </a:t>
            </a:r>
            <a:r>
              <a:rPr lang="en-US" sz="3000" dirty="0" smtClean="0"/>
              <a:t>individuals fit </a:t>
            </a:r>
            <a:r>
              <a:rPr lang="en-US" sz="3000" dirty="0"/>
              <a:t>into particular age categories in a population.</a:t>
            </a: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08676934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Population size is affected by density-dependent and density-independent factors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Factors that influence population size are either density-dependent or density-independent</a:t>
            </a:r>
            <a:r>
              <a:rPr lang="en-US" dirty="0" smtClean="0"/>
              <a:t>.</a:t>
            </a:r>
          </a:p>
          <a:p>
            <a:r>
              <a:rPr lang="en-US" b="1" dirty="0"/>
              <a:t>Density-dependent factor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factor that </a:t>
            </a:r>
            <a:r>
              <a:rPr lang="en-US" dirty="0" smtClean="0"/>
              <a:t>influences an </a:t>
            </a:r>
            <a:r>
              <a:rPr lang="en-US" dirty="0"/>
              <a:t>individual’s probability of survival </a:t>
            </a:r>
            <a:r>
              <a:rPr lang="en-US" dirty="0" smtClean="0"/>
              <a:t>and reproduction </a:t>
            </a:r>
            <a:r>
              <a:rPr lang="en-US" dirty="0"/>
              <a:t>in a manner that depends on the size </a:t>
            </a:r>
            <a:r>
              <a:rPr lang="en-US" dirty="0" smtClean="0"/>
              <a:t>of the </a:t>
            </a:r>
            <a:r>
              <a:rPr lang="en-US" dirty="0"/>
              <a:t>population.</a:t>
            </a:r>
          </a:p>
          <a:p>
            <a:r>
              <a:rPr lang="en-US" b="1" dirty="0"/>
              <a:t>Density-independent factor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factor that has </a:t>
            </a:r>
            <a:r>
              <a:rPr lang="en-US" dirty="0" smtClean="0"/>
              <a:t>the same </a:t>
            </a:r>
            <a:r>
              <a:rPr lang="en-US" dirty="0"/>
              <a:t>effect on an individual’s probability of survival </a:t>
            </a:r>
            <a:r>
              <a:rPr lang="en-US" dirty="0" smtClean="0"/>
              <a:t>and the </a:t>
            </a:r>
            <a:r>
              <a:rPr lang="en-US" dirty="0"/>
              <a:t>amount of reproduction at any population size.</a:t>
            </a:r>
          </a:p>
        </p:txBody>
      </p:sp>
    </p:spTree>
    <p:extLst>
      <p:ext uri="{BB962C8B-B14F-4D97-AF65-F5344CB8AC3E}">
        <p14:creationId xmlns:p14="http://schemas.microsoft.com/office/powerpoint/2010/main" val="3350728877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Module 19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Population </a:t>
            </a:r>
            <a:r>
              <a:rPr lang="en-US" dirty="0"/>
              <a:t>Growth Models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After reading this module you should be able to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the exponential growth model of populations, which produces </a:t>
            </a:r>
            <a:r>
              <a:rPr lang="en-US" sz="3200" dirty="0" smtClean="0"/>
              <a:t>a J</a:t>
            </a:r>
            <a:r>
              <a:rPr lang="en-US" sz="3200" dirty="0"/>
              <a:t>-shaped curve.</a:t>
            </a:r>
          </a:p>
          <a:p>
            <a:r>
              <a:rPr lang="en-US" sz="3200" dirty="0" smtClean="0"/>
              <a:t>describe </a:t>
            </a:r>
            <a:r>
              <a:rPr lang="en-US" sz="3200" dirty="0"/>
              <a:t>how the logistic growth model incorporates a carrying capacity </a:t>
            </a:r>
            <a:r>
              <a:rPr lang="en-US" sz="3200" dirty="0" smtClean="0"/>
              <a:t>and produces </a:t>
            </a:r>
            <a:r>
              <a:rPr lang="en-US" sz="3200" dirty="0"/>
              <a:t>an S-shaped curve.</a:t>
            </a:r>
          </a:p>
          <a:p>
            <a:r>
              <a:rPr lang="en-US" sz="3200" dirty="0" smtClean="0"/>
              <a:t>compare </a:t>
            </a:r>
            <a:r>
              <a:rPr lang="en-US" sz="3200" dirty="0"/>
              <a:t>the reproductive strategies and survivorship curves of different species.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the dynamics that occur in </a:t>
            </a:r>
            <a:r>
              <a:rPr lang="en-US" sz="3200" dirty="0" err="1"/>
              <a:t>metapopulations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004203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745"/>
            <a:ext cx="11379706" cy="2465387"/>
          </a:xfrm>
        </p:spPr>
        <p:txBody>
          <a:bodyPr/>
          <a:lstStyle/>
          <a:p>
            <a:pPr algn="l"/>
            <a:r>
              <a:rPr lang="en-US" dirty="0"/>
              <a:t>The exponential growth model describes populations that continuously increase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05100"/>
            <a:ext cx="11734800" cy="5840413"/>
          </a:xfrm>
        </p:spPr>
        <p:txBody>
          <a:bodyPr/>
          <a:lstStyle/>
          <a:p>
            <a:r>
              <a:rPr lang="en-US" sz="2800" b="1" dirty="0"/>
              <a:t>Population growth models </a:t>
            </a:r>
            <a:r>
              <a:rPr lang="en-US" sz="2800" b="1" dirty="0" smtClean="0"/>
              <a:t> </a:t>
            </a:r>
            <a:r>
              <a:rPr lang="en-US" sz="2800" dirty="0" smtClean="0"/>
              <a:t>Mathematical equations </a:t>
            </a:r>
            <a:r>
              <a:rPr lang="en-US" sz="2800" dirty="0"/>
              <a:t>that can be used to predict </a:t>
            </a:r>
            <a:r>
              <a:rPr lang="en-US" sz="2800" dirty="0" smtClean="0"/>
              <a:t>population size </a:t>
            </a:r>
            <a:r>
              <a:rPr lang="en-US" sz="2800" dirty="0"/>
              <a:t>at any moment in time.</a:t>
            </a:r>
          </a:p>
          <a:p>
            <a:r>
              <a:rPr lang="en-US" sz="2800" b="1" dirty="0"/>
              <a:t>Population growth rate </a:t>
            </a:r>
            <a:r>
              <a:rPr lang="en-US" sz="2800" dirty="0"/>
              <a:t>The number </a:t>
            </a:r>
            <a:r>
              <a:rPr lang="en-US" sz="2800" dirty="0" smtClean="0"/>
              <a:t>of offspring </a:t>
            </a:r>
            <a:r>
              <a:rPr lang="en-US" sz="2800" dirty="0"/>
              <a:t>an individual can produce in a </a:t>
            </a:r>
            <a:r>
              <a:rPr lang="en-US" sz="2800" dirty="0" smtClean="0"/>
              <a:t>given time </a:t>
            </a:r>
            <a:r>
              <a:rPr lang="en-US" sz="2800" dirty="0"/>
              <a:t>period, minus the deaths of the individual </a:t>
            </a:r>
            <a:r>
              <a:rPr lang="en-US" sz="2800" dirty="0" smtClean="0"/>
              <a:t>or its </a:t>
            </a:r>
            <a:r>
              <a:rPr lang="en-US" sz="2800" dirty="0"/>
              <a:t>offspring during the same period.</a:t>
            </a:r>
          </a:p>
          <a:p>
            <a:r>
              <a:rPr lang="en-US" sz="2800" b="1" dirty="0"/>
              <a:t>Intrinsic growth rate (</a:t>
            </a:r>
            <a:r>
              <a:rPr lang="en-US" sz="2800" b="1" i="1" dirty="0"/>
              <a:t>r</a:t>
            </a:r>
            <a:r>
              <a:rPr lang="en-US" sz="2800" b="1" dirty="0"/>
              <a:t>) </a:t>
            </a:r>
            <a:r>
              <a:rPr lang="en-US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maximum </a:t>
            </a:r>
            <a:r>
              <a:rPr lang="en-US" sz="2800" dirty="0" smtClean="0"/>
              <a:t>potential for </a:t>
            </a:r>
            <a:r>
              <a:rPr lang="en-US" sz="2800" dirty="0"/>
              <a:t>growth of a population under ideal </a:t>
            </a:r>
            <a:r>
              <a:rPr lang="en-US" sz="2800" dirty="0" smtClean="0"/>
              <a:t>conditions with </a:t>
            </a:r>
            <a:r>
              <a:rPr lang="en-US" sz="2800" dirty="0"/>
              <a:t>unlimited resources.</a:t>
            </a:r>
          </a:p>
          <a:p>
            <a:r>
              <a:rPr lang="en-US" sz="2800" b="1" dirty="0"/>
              <a:t>Exponential growth model </a:t>
            </a:r>
            <a:r>
              <a:rPr lang="en-US" sz="2800" b="1" dirty="0" smtClean="0"/>
              <a:t>(</a:t>
            </a:r>
            <a:r>
              <a:rPr lang="en-US" sz="2800" b="1" i="1" dirty="0" err="1"/>
              <a:t>N</a:t>
            </a:r>
            <a:r>
              <a:rPr lang="en-US" sz="2800" b="1" i="1" baseline="-25000" dirty="0" err="1"/>
              <a:t>t</a:t>
            </a:r>
            <a:r>
              <a:rPr lang="en-US" sz="2800" b="1" i="1" dirty="0"/>
              <a:t> = N</a:t>
            </a:r>
            <a:r>
              <a:rPr lang="en-US" sz="2800" b="1" i="1" baseline="-25000" dirty="0"/>
              <a:t>0</a:t>
            </a:r>
            <a:r>
              <a:rPr lang="en-US" sz="2800" b="1" i="1" dirty="0"/>
              <a:t>e</a:t>
            </a:r>
            <a:r>
              <a:rPr lang="en-US" sz="2800" b="1" i="1" baseline="30000" dirty="0"/>
              <a:t>rt</a:t>
            </a:r>
            <a:r>
              <a:rPr lang="en-US" sz="2800" b="1" i="1" dirty="0"/>
              <a:t> </a:t>
            </a:r>
            <a:r>
              <a:rPr lang="en-US" sz="2800" b="1" dirty="0"/>
              <a:t>) </a:t>
            </a:r>
            <a:r>
              <a:rPr lang="en-US" sz="2800" b="1" dirty="0" smtClean="0"/>
              <a:t> </a:t>
            </a:r>
            <a:r>
              <a:rPr lang="en-US" sz="2800" dirty="0" smtClean="0"/>
              <a:t>A growth </a:t>
            </a:r>
            <a:r>
              <a:rPr lang="en-US" sz="2800" dirty="0"/>
              <a:t>model that estimates a population’s </a:t>
            </a:r>
            <a:r>
              <a:rPr lang="en-US" sz="2800" dirty="0" smtClean="0"/>
              <a:t>future size </a:t>
            </a:r>
            <a:r>
              <a:rPr lang="en-US" sz="2800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t</a:t>
            </a:r>
            <a:r>
              <a:rPr lang="en-US" sz="2800" i="1" baseline="-25000" dirty="0"/>
              <a:t> </a:t>
            </a:r>
            <a:r>
              <a:rPr lang="en-US" sz="2800" dirty="0"/>
              <a:t>) after a period of time (</a:t>
            </a:r>
            <a:r>
              <a:rPr lang="en-US" sz="2800" i="1" dirty="0"/>
              <a:t>t</a:t>
            </a:r>
            <a:r>
              <a:rPr lang="en-US" sz="2800" dirty="0"/>
              <a:t>), based on </a:t>
            </a:r>
            <a:r>
              <a:rPr lang="en-US" sz="2800" dirty="0" smtClean="0"/>
              <a:t>the intrinsic </a:t>
            </a:r>
            <a:r>
              <a:rPr lang="en-US" sz="2800" dirty="0"/>
              <a:t>growth rate (</a:t>
            </a:r>
            <a:r>
              <a:rPr lang="en-US" sz="2800" i="1" dirty="0"/>
              <a:t>r</a:t>
            </a:r>
            <a:r>
              <a:rPr lang="en-US" sz="2800" dirty="0"/>
              <a:t>) and the number </a:t>
            </a:r>
            <a:r>
              <a:rPr lang="en-US" sz="2800" dirty="0" smtClean="0"/>
              <a:t>of reproducing </a:t>
            </a:r>
            <a:r>
              <a:rPr lang="en-US" sz="2800" dirty="0"/>
              <a:t>individuals currently in the </a:t>
            </a:r>
            <a:r>
              <a:rPr lang="en-US" sz="2800" dirty="0" smtClean="0"/>
              <a:t>population (</a:t>
            </a:r>
            <a:r>
              <a:rPr lang="en-US" sz="2800" i="1" dirty="0"/>
              <a:t>N</a:t>
            </a:r>
            <a:r>
              <a:rPr lang="en-US" sz="2800" i="1" baseline="-25000" dirty="0"/>
              <a:t>0</a:t>
            </a:r>
            <a:r>
              <a:rPr lang="en-US" sz="2800" dirty="0"/>
              <a:t>).</a:t>
            </a:r>
          </a:p>
          <a:p>
            <a:r>
              <a:rPr lang="en-US" sz="2800" b="1" dirty="0"/>
              <a:t>J-shaped curve</a:t>
            </a:r>
            <a:r>
              <a:rPr lang="en-US" sz="2800" dirty="0"/>
              <a:t> </a:t>
            </a:r>
            <a:r>
              <a:rPr lang="en-US" sz="2800" dirty="0" smtClean="0"/>
              <a:t> The </a:t>
            </a:r>
            <a:r>
              <a:rPr lang="en-US" sz="2800" dirty="0"/>
              <a:t>curve of the </a:t>
            </a:r>
            <a:r>
              <a:rPr lang="en-US" sz="2800" dirty="0" smtClean="0"/>
              <a:t>exponential growth </a:t>
            </a:r>
            <a:r>
              <a:rPr lang="en-US" sz="2800" dirty="0"/>
              <a:t>model when graphed.</a:t>
            </a:r>
          </a:p>
        </p:txBody>
      </p:sp>
    </p:spTree>
    <p:extLst>
      <p:ext uri="{BB962C8B-B14F-4D97-AF65-F5344CB8AC3E}">
        <p14:creationId xmlns:p14="http://schemas.microsoft.com/office/powerpoint/2010/main" val="1866852653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Exponential Growth Model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21346"/>
            <a:ext cx="6241858" cy="7470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7421" y="1921062"/>
            <a:ext cx="4999518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The exponential growth model.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When populations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are not limited by resources, their growth can be very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rapid. More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births occur with each step in time, creating a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J-shaped growth curve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374979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_Light_Orange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FORMAT_STYLE_Light_Orange.thmx</Template>
  <TotalTime>67</TotalTime>
  <Words>2159</Words>
  <Application>Microsoft Macintosh PowerPoint</Application>
  <PresentationFormat>Custom</PresentationFormat>
  <Paragraphs>154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PPT_BASIC FORMAT_STYLE_Light_Orange</vt:lpstr>
      <vt:lpstr>PowerPoint Presentation</vt:lpstr>
      <vt:lpstr>  Module 18   The Abundance and Distribution of Populations </vt:lpstr>
      <vt:lpstr>Nature exists at several levels of complexity </vt:lpstr>
      <vt:lpstr>Levels of Complexity </vt:lpstr>
      <vt:lpstr>Populations have distinctive characteristics </vt:lpstr>
      <vt:lpstr>Population size is affected by density-dependent and density-independent factors </vt:lpstr>
      <vt:lpstr>  Module 19   Population Growth Models </vt:lpstr>
      <vt:lpstr>The exponential growth model describes populations that continuously increase </vt:lpstr>
      <vt:lpstr>The Exponential Growth Model </vt:lpstr>
      <vt:lpstr>The logistic growth model describes populations that experience a carrying capacity </vt:lpstr>
      <vt:lpstr>The Logistic Growth Model </vt:lpstr>
      <vt:lpstr>The Logistic Growth Model </vt:lpstr>
      <vt:lpstr>Species have different reproductive strategies and distinct survivorship curves </vt:lpstr>
      <vt:lpstr>Reproductive Strategies </vt:lpstr>
      <vt:lpstr>Survivorship Curves </vt:lpstr>
      <vt:lpstr>Survivorship Curves </vt:lpstr>
      <vt:lpstr>Interconnected populations form metapopulations </vt:lpstr>
      <vt:lpstr>Metapopulations</vt:lpstr>
      <vt:lpstr>Module 20  Community Ecology </vt:lpstr>
      <vt:lpstr>Some species interactions cause negative effects on one or both of the species   </vt:lpstr>
      <vt:lpstr>Competition  </vt:lpstr>
      <vt:lpstr>Competition</vt:lpstr>
      <vt:lpstr>Competition </vt:lpstr>
      <vt:lpstr>Predation </vt:lpstr>
      <vt:lpstr>Parasitism </vt:lpstr>
      <vt:lpstr>Herbivory </vt:lpstr>
      <vt:lpstr>Other species interactions can cause neutral or positive effects on one or both species. </vt:lpstr>
      <vt:lpstr>Species Interactions </vt:lpstr>
      <vt:lpstr>Keystone species have large effects on communities </vt:lpstr>
      <vt:lpstr>Module 21   Community Succession </vt:lpstr>
      <vt:lpstr>Primary succession starts with no soil. </vt:lpstr>
      <vt:lpstr>Primary Succession </vt:lpstr>
      <vt:lpstr>Secondary succession starts with soil </vt:lpstr>
      <vt:lpstr>Succession occurs in a variety of aquatic ecosystems </vt:lpstr>
      <vt:lpstr>The species richness of a community is influenced by many factors </vt:lpstr>
      <vt:lpstr>The Theory of Island Biogeography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Leah Kohn</cp:lastModifiedBy>
  <cp:revision>12</cp:revision>
  <dcterms:created xsi:type="dcterms:W3CDTF">2015-05-10T21:15:31Z</dcterms:created>
  <dcterms:modified xsi:type="dcterms:W3CDTF">2015-06-02T20:04:03Z</dcterms:modified>
</cp:coreProperties>
</file>