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6" autoAdjust="0"/>
  </p:normalViewPr>
  <p:slideViewPr>
    <p:cSldViewPr snapToGrid="0" snapToObjects="1">
      <p:cViewPr>
        <p:scale>
          <a:sx n="100" d="100"/>
          <a:sy n="100" d="100"/>
        </p:scale>
        <p:origin x="168" y="163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E58C7-F1AB-4D46-8988-48B4F87346BF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E78CD-AF07-7A4A-B08C-13185138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E78CD-AF07-7A4A-B08C-1318513870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ok?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E78CD-AF07-7A4A-B08C-1318513870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8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953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376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873500"/>
            <a:ext cx="26162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873500"/>
            <a:ext cx="76962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944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974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solidFill>
                  <a:srgbClr val="01000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15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1pPr>
            <a:lvl2pPr marL="850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2pPr>
            <a:lvl3pPr marL="1231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3pPr>
            <a:lvl4pPr marL="1612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4pPr>
            <a:lvl5pPr marL="1993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2143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71024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4474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1410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396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98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88922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31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27495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418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755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680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0305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1949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Lucida Grande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9860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4B09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873500"/>
            <a:ext cx="1046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  <a:endParaRPr lang="en-US" dirty="0">
              <a:sym typeface="Lucida Grande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9248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  <a:endParaRPr lang="en-US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MS PGothic" pitchFamily="34" charset="-128"/>
          <a:cs typeface="MS PGothic" charset="0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1pPr>
      <a:lvl2pPr marL="241300" indent="215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2pPr>
      <a:lvl3pPr marL="584200" indent="330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3pPr>
      <a:lvl4pPr marL="927100" indent="4445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4pPr>
      <a:lvl5pPr marL="1270000" indent="55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5pPr>
      <a:lvl6pPr marL="172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218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264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309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4B09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MS PGothic" pitchFamily="34" charset="-128"/>
          <a:cs typeface="MS PGothic" charset="0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3810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1pPr>
      <a:lvl2pPr marL="6604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2pPr>
      <a:lvl3pPr marL="10414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3pPr>
      <a:lvl4pPr marL="14224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4pPr>
      <a:lvl5pPr marL="18034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5pPr>
      <a:lvl6pPr marL="2260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FF4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Chapter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7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The Human Population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800" y="868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Friedland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Relyea</a:t>
            </a:r>
            <a:r>
              <a:rPr lang="en-US" dirty="0">
                <a:solidFill>
                  <a:schemeClr val="bg1"/>
                </a:solidFill>
              </a:rPr>
              <a:t> Environmental Science for AP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  <a:r>
              <a:rPr lang="en-US" dirty="0">
                <a:solidFill>
                  <a:schemeClr val="bg1"/>
                </a:solidFill>
              </a:rPr>
              <a:t>, second edition </a:t>
            </a:r>
            <a:r>
              <a:rPr lang="en-US" dirty="0">
                <a:solidFill>
                  <a:schemeClr val="bg1"/>
                </a:solidFill>
              </a:rPr>
              <a:t>©2015 </a:t>
            </a:r>
            <a:r>
              <a:rPr lang="en-US" dirty="0">
                <a:solidFill>
                  <a:schemeClr val="bg1"/>
                </a:solidFill>
              </a:rPr>
              <a:t>W.H. Freeman and Company/BFW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5200" y="9296400"/>
            <a:ext cx="977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AP</a:t>
            </a:r>
            <a:r>
              <a:rPr lang="en-US" sz="900" baseline="30000" dirty="0">
                <a:solidFill>
                  <a:schemeClr val="bg1"/>
                </a:solidFill>
              </a:rPr>
              <a:t>® </a:t>
            </a:r>
            <a:r>
              <a:rPr lang="en-US" sz="900" dirty="0">
                <a:solidFill>
                  <a:schemeClr val="bg1"/>
                </a:solidFill>
              </a:rPr>
              <a:t>is a trademark registered and/or owned by the College </a:t>
            </a:r>
            <a:r>
              <a:rPr lang="en-US" sz="900" dirty="0" smtClean="0">
                <a:solidFill>
                  <a:schemeClr val="bg1"/>
                </a:solidFill>
              </a:rPr>
              <a:t>Board</a:t>
            </a:r>
            <a:r>
              <a:rPr lang="en-US" sz="900" baseline="30000" dirty="0">
                <a:solidFill>
                  <a:schemeClr val="bg1"/>
                </a:solidFill>
              </a:rPr>
              <a:t>®</a:t>
            </a:r>
            <a:r>
              <a:rPr lang="en-US" sz="900" dirty="0" smtClean="0">
                <a:solidFill>
                  <a:schemeClr val="bg1"/>
                </a:solidFill>
              </a:rPr>
              <a:t>, </a:t>
            </a:r>
            <a:r>
              <a:rPr lang="en-US" sz="900" dirty="0">
                <a:solidFill>
                  <a:schemeClr val="bg1"/>
                </a:solidFill>
              </a:rPr>
              <a:t>which was not involved in the production of, and does not endorse, this product.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91932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Fertility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156324"/>
            <a:ext cx="10464800" cy="5840413"/>
          </a:xfrm>
        </p:spPr>
        <p:txBody>
          <a:bodyPr/>
          <a:lstStyle/>
          <a:p>
            <a:r>
              <a:rPr lang="en-US" b="1" dirty="0"/>
              <a:t>Total fertility rate (TFR) </a:t>
            </a:r>
            <a:r>
              <a:rPr lang="en-US" dirty="0"/>
              <a:t>An estimate of the </a:t>
            </a:r>
            <a:r>
              <a:rPr lang="en-US" dirty="0" smtClean="0"/>
              <a:t>average number </a:t>
            </a:r>
            <a:r>
              <a:rPr lang="en-US" dirty="0"/>
              <a:t>of children that each woman in a </a:t>
            </a:r>
            <a:r>
              <a:rPr lang="en-US" dirty="0" smtClean="0"/>
              <a:t>population will </a:t>
            </a:r>
            <a:r>
              <a:rPr lang="en-US" dirty="0"/>
              <a:t>bear throughout her childbearing years.</a:t>
            </a:r>
          </a:p>
          <a:p>
            <a:r>
              <a:rPr lang="en-US" b="1" dirty="0"/>
              <a:t>Replacement-level fertility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total fertility </a:t>
            </a:r>
            <a:r>
              <a:rPr lang="en-US" dirty="0" smtClean="0"/>
              <a:t>rate required </a:t>
            </a:r>
            <a:r>
              <a:rPr lang="en-US" dirty="0"/>
              <a:t>to offset the average number of deaths in </a:t>
            </a:r>
            <a:r>
              <a:rPr lang="en-US" dirty="0" smtClean="0"/>
              <a:t>a population </a:t>
            </a:r>
            <a:r>
              <a:rPr lang="en-US" dirty="0"/>
              <a:t>in order to maintain the current </a:t>
            </a:r>
            <a:r>
              <a:rPr lang="en-US" dirty="0" smtClean="0"/>
              <a:t>population size.</a:t>
            </a:r>
          </a:p>
          <a:p>
            <a:pPr lvl="0"/>
            <a:r>
              <a:rPr lang="en-US" dirty="0"/>
              <a:t>Replacement level fertility tends to be higher in developing countries because mortality among young people tends to be higher.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55828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Population Growth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551964"/>
            <a:ext cx="8956711" cy="6553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682" y="8286493"/>
            <a:ext cx="1206484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Projected world population growth.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Demographers project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that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global human population will be between 8.1 billion and 9.6 billion by 2050. By 2100,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it is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projected to be between 6.8 billion and 10.5 billion. The dashed lines represent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estimated values.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250869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Life Expectancy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173039"/>
            <a:ext cx="10464800" cy="5840413"/>
          </a:xfrm>
        </p:spPr>
        <p:txBody>
          <a:bodyPr/>
          <a:lstStyle/>
          <a:p>
            <a:r>
              <a:rPr lang="en-US" b="1" dirty="0"/>
              <a:t>Life expectancy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average number of years </a:t>
            </a:r>
            <a:r>
              <a:rPr lang="en-US" dirty="0" smtClean="0"/>
              <a:t>that an </a:t>
            </a:r>
            <a:r>
              <a:rPr lang="en-US" dirty="0"/>
              <a:t>infant born in a particular year in a </a:t>
            </a:r>
            <a:r>
              <a:rPr lang="en-US" dirty="0" smtClean="0"/>
              <a:t>particular country </a:t>
            </a:r>
            <a:r>
              <a:rPr lang="en-US" dirty="0"/>
              <a:t>can be expected to live, given the </a:t>
            </a:r>
            <a:r>
              <a:rPr lang="en-US" dirty="0" smtClean="0"/>
              <a:t>current average </a:t>
            </a:r>
            <a:r>
              <a:rPr lang="en-US" dirty="0"/>
              <a:t>life span and death rate in that country</a:t>
            </a:r>
            <a:r>
              <a:rPr lang="en-US" dirty="0" smtClean="0"/>
              <a:t>.</a:t>
            </a:r>
          </a:p>
          <a:p>
            <a:r>
              <a:rPr lang="en-US" b="1" dirty="0"/>
              <a:t>Infant mortality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number of deaths of </a:t>
            </a:r>
            <a:r>
              <a:rPr lang="en-US" dirty="0" smtClean="0"/>
              <a:t>children under </a:t>
            </a:r>
            <a:r>
              <a:rPr lang="en-US" dirty="0"/>
              <a:t>1 year of age per 1,000 live births.</a:t>
            </a:r>
          </a:p>
          <a:p>
            <a:r>
              <a:rPr lang="en-US" b="1" dirty="0"/>
              <a:t>Child mortality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number of deaths of </a:t>
            </a:r>
            <a:r>
              <a:rPr lang="en-US" dirty="0" smtClean="0"/>
              <a:t>children under </a:t>
            </a:r>
            <a:r>
              <a:rPr lang="en-US" dirty="0"/>
              <a:t>age 5 per 1,000 live births.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29551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28499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Life Expectancy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1869494"/>
            <a:ext cx="10464801" cy="683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9999" y="8734818"/>
            <a:ext cx="11822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Average life expectancies around the world.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Life expectancy varies significantly by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continent and in some cases by country</a:t>
            </a:r>
          </a:p>
        </p:txBody>
      </p:sp>
    </p:spTree>
    <p:extLst>
      <p:ext uri="{BB962C8B-B14F-4D97-AF65-F5344CB8AC3E}">
        <p14:creationId xmlns:p14="http://schemas.microsoft.com/office/powerpoint/2010/main" val="806630716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Migration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Regardless of birth and death rates, a country may experience population growth, stability, or decline as a result of net migration.</a:t>
            </a:r>
          </a:p>
          <a:p>
            <a:r>
              <a:rPr lang="en-US" b="1" dirty="0"/>
              <a:t>Net migration rate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difference </a:t>
            </a:r>
            <a:r>
              <a:rPr lang="en-US" dirty="0" smtClean="0"/>
              <a:t>between immigration </a:t>
            </a:r>
            <a:r>
              <a:rPr lang="en-US" dirty="0"/>
              <a:t>and emigration in a given year </a:t>
            </a:r>
            <a:r>
              <a:rPr lang="en-US" dirty="0" smtClean="0"/>
              <a:t>per 1,000 </a:t>
            </a:r>
            <a:r>
              <a:rPr lang="en-US" dirty="0"/>
              <a:t>people in a country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71348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Age structure diagrams describe how populations are distributes across age ranges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922358"/>
            <a:ext cx="10464800" cy="5840413"/>
          </a:xfrm>
        </p:spPr>
        <p:txBody>
          <a:bodyPr/>
          <a:lstStyle/>
          <a:p>
            <a:r>
              <a:rPr lang="en-US" b="1" dirty="0"/>
              <a:t>Age structure diagram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visual </a:t>
            </a:r>
            <a:r>
              <a:rPr lang="en-US" dirty="0" smtClean="0"/>
              <a:t>representation of </a:t>
            </a:r>
            <a:r>
              <a:rPr lang="en-US" dirty="0"/>
              <a:t>the number of individuals within specific </a:t>
            </a:r>
            <a:r>
              <a:rPr lang="en-US" dirty="0" smtClean="0"/>
              <a:t>age groups </a:t>
            </a:r>
            <a:r>
              <a:rPr lang="en-US" dirty="0"/>
              <a:t>for a country, typically expressed </a:t>
            </a:r>
            <a:r>
              <a:rPr lang="en-US" dirty="0" smtClean="0"/>
              <a:t>for males </a:t>
            </a:r>
            <a:r>
              <a:rPr lang="en-US" dirty="0"/>
              <a:t>and females.</a:t>
            </a:r>
          </a:p>
          <a:p>
            <a:r>
              <a:rPr lang="en-US" b="1" dirty="0"/>
              <a:t>Population pyramid 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age structure </a:t>
            </a:r>
            <a:r>
              <a:rPr lang="en-US" dirty="0" smtClean="0"/>
              <a:t>diagram that </a:t>
            </a:r>
            <a:r>
              <a:rPr lang="en-US" dirty="0"/>
              <a:t>is widest at the bottom and smallest at </a:t>
            </a:r>
            <a:r>
              <a:rPr lang="en-US" dirty="0" smtClean="0"/>
              <a:t>the top</a:t>
            </a:r>
            <a:r>
              <a:rPr lang="en-US" dirty="0"/>
              <a:t>, typical of developing countries.</a:t>
            </a:r>
          </a:p>
          <a:p>
            <a:r>
              <a:rPr lang="en-US" b="1" dirty="0"/>
              <a:t>Population momentum </a:t>
            </a:r>
            <a:r>
              <a:rPr lang="en-US" b="1" dirty="0" smtClean="0"/>
              <a:t> </a:t>
            </a:r>
            <a:r>
              <a:rPr lang="en-US" dirty="0" smtClean="0"/>
              <a:t>Continued population growth </a:t>
            </a:r>
            <a:r>
              <a:rPr lang="en-US" dirty="0"/>
              <a:t>after growth reduction measures </a:t>
            </a:r>
            <a:r>
              <a:rPr lang="en-US" dirty="0" smtClean="0"/>
              <a:t>have been </a:t>
            </a:r>
            <a:r>
              <a:rPr lang="en-US" dirty="0"/>
              <a:t>implemented.</a:t>
            </a:r>
          </a:p>
        </p:txBody>
      </p:sp>
    </p:spTree>
    <p:extLst>
      <p:ext uri="{BB962C8B-B14F-4D97-AF65-F5344CB8AC3E}">
        <p14:creationId xmlns:p14="http://schemas.microsoft.com/office/powerpoint/2010/main" val="650843474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11786"/>
            <a:ext cx="10464800" cy="2465387"/>
          </a:xfrm>
        </p:spPr>
        <p:txBody>
          <a:bodyPr/>
          <a:lstStyle/>
          <a:p>
            <a:pPr algn="l"/>
            <a:r>
              <a:rPr lang="en-US" smtClean="0"/>
              <a:t>Age Structure Diagrams</a:t>
            </a:r>
            <a:br>
              <a:rPr lang="en-US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1" y="1253408"/>
            <a:ext cx="7433176" cy="8099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02059" y="980573"/>
            <a:ext cx="3780946" cy="784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Age structure diagrams in 2010.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The horizontal axis of the age structure diagram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shows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population size in millions for males and females in each 5-year age group shown on the vertical axis. (a)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 population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pyramid illustrates a rapidly growing population. </a:t>
            </a:r>
            <a:endParaRPr lang="en-US" sz="2400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b) A column-shaped age structure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diagram indicates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population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stability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. (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c) In some developed countries, the population is declining. </a:t>
            </a:r>
            <a:endParaRPr lang="en-US" sz="2400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d) China’s population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control measures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will eventually lead to a population decline.</a:t>
            </a:r>
          </a:p>
        </p:txBody>
      </p:sp>
    </p:spTree>
    <p:extLst>
      <p:ext uri="{BB962C8B-B14F-4D97-AF65-F5344CB8AC3E}">
        <p14:creationId xmlns:p14="http://schemas.microsoft.com/office/powerpoint/2010/main" val="596097146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Economic Development, Consumption, and Sustainability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describe </a:t>
            </a:r>
            <a:r>
              <a:rPr lang="en-US" dirty="0"/>
              <a:t>how demographic transition follows economic development.</a:t>
            </a:r>
          </a:p>
          <a:p>
            <a:r>
              <a:rPr lang="en-US" dirty="0" smtClean="0"/>
              <a:t>explain </a:t>
            </a:r>
            <a:r>
              <a:rPr lang="en-US" dirty="0"/>
              <a:t>how relationships among population size, economic development, </a:t>
            </a:r>
            <a:r>
              <a:rPr lang="en-US" dirty="0" smtClean="0"/>
              <a:t>and resource </a:t>
            </a:r>
            <a:r>
              <a:rPr lang="en-US" dirty="0"/>
              <a:t>consumption influence the environment.</a:t>
            </a:r>
          </a:p>
          <a:p>
            <a:r>
              <a:rPr lang="en-US" dirty="0" smtClean="0"/>
              <a:t>describe </a:t>
            </a:r>
            <a:r>
              <a:rPr lang="en-US" dirty="0"/>
              <a:t>why sustainable development is a common but elusive goal.</a:t>
            </a:r>
          </a:p>
        </p:txBody>
      </p:sp>
    </p:spTree>
    <p:extLst>
      <p:ext uri="{BB962C8B-B14F-4D97-AF65-F5344CB8AC3E}">
        <p14:creationId xmlns:p14="http://schemas.microsoft.com/office/powerpoint/2010/main" val="123251403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Demographic transition follows economic development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Theory of demographic transition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theory </a:t>
            </a:r>
            <a:r>
              <a:rPr lang="en-US" sz="3200" dirty="0" smtClean="0"/>
              <a:t>that as </a:t>
            </a:r>
            <a:r>
              <a:rPr lang="en-US" sz="3200" dirty="0"/>
              <a:t>a country moves from a subsistence economy </a:t>
            </a:r>
            <a:r>
              <a:rPr lang="en-US" sz="3200" dirty="0" smtClean="0"/>
              <a:t>to industrialization </a:t>
            </a:r>
            <a:r>
              <a:rPr lang="en-US" sz="3200" dirty="0"/>
              <a:t>and increased affluence it </a:t>
            </a:r>
            <a:r>
              <a:rPr lang="en-US" sz="3200" dirty="0" smtClean="0"/>
              <a:t>undergoes a </a:t>
            </a:r>
            <a:r>
              <a:rPr lang="en-US" sz="3200" dirty="0"/>
              <a:t>predictable shift in population growth.</a:t>
            </a:r>
            <a:endParaRPr lang="en-US" sz="3200" b="1" dirty="0" smtClean="0"/>
          </a:p>
          <a:p>
            <a:r>
              <a:rPr lang="en-US" sz="3200" b="1" dirty="0" smtClean="0"/>
              <a:t>Developed </a:t>
            </a:r>
            <a:r>
              <a:rPr lang="en-US" sz="3200" b="1" dirty="0"/>
              <a:t>country</a:t>
            </a:r>
            <a:r>
              <a:rPr lang="en-US" sz="3200" dirty="0"/>
              <a:t> </a:t>
            </a:r>
            <a:r>
              <a:rPr lang="en-US" sz="3200" dirty="0" smtClean="0"/>
              <a:t> A </a:t>
            </a:r>
            <a:r>
              <a:rPr lang="en-US" sz="3200" dirty="0"/>
              <a:t>country with relatively </a:t>
            </a:r>
            <a:r>
              <a:rPr lang="en-US" sz="3200" dirty="0" smtClean="0"/>
              <a:t>high levels </a:t>
            </a:r>
            <a:r>
              <a:rPr lang="en-US" sz="3200" dirty="0"/>
              <a:t>of industrialization and income.</a:t>
            </a:r>
          </a:p>
          <a:p>
            <a:r>
              <a:rPr lang="en-US" sz="3200" b="1" dirty="0"/>
              <a:t>Developing country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country with relatively </a:t>
            </a:r>
            <a:r>
              <a:rPr lang="en-US" sz="3200" dirty="0" smtClean="0"/>
              <a:t>low levels </a:t>
            </a:r>
            <a:r>
              <a:rPr lang="en-US" sz="3200" dirty="0"/>
              <a:t>of industrialization and income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Affluence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state of having plentiful </a:t>
            </a:r>
            <a:r>
              <a:rPr lang="en-US" sz="3200" dirty="0" smtClean="0"/>
              <a:t>wealth including </a:t>
            </a:r>
            <a:r>
              <a:rPr lang="en-US" sz="3200" dirty="0"/>
              <a:t>the possession of money, goods, </a:t>
            </a:r>
            <a:r>
              <a:rPr lang="en-US" sz="3200" dirty="0" smtClean="0"/>
              <a:t>or property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242120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The Theory of Demographic Transition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27" y="1927336"/>
            <a:ext cx="7658970" cy="68519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80497" y="1827064"/>
            <a:ext cx="4924303" cy="71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Demographic transition. </a:t>
            </a:r>
            <a:endParaRPr lang="en-US" sz="2400" b="1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theory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demographic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transition models the way that birth, death, and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growth rates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for a nation change with economic development. Phase 1 is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 preindustrial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period characterized by high birth rates and high death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rates. In phase 2, as the society begins to industrialize, death rates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drop rapidly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but birth rates do not change. Population growth is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greatest at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this point. In phase 3, birth rates decline for a variety of reasons.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 phase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4,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population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stops growing and sometimes begins to decline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as birth rates drop below death rates.</a:t>
            </a:r>
          </a:p>
        </p:txBody>
      </p:sp>
    </p:spTree>
    <p:extLst>
      <p:ext uri="{BB962C8B-B14F-4D97-AF65-F5344CB8AC3E}">
        <p14:creationId xmlns:p14="http://schemas.microsoft.com/office/powerpoint/2010/main" val="4079552201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22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Human </a:t>
            </a:r>
            <a:r>
              <a:rPr lang="en-US" dirty="0"/>
              <a:t>Population Numbers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537015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factors that may potentially limit the carrying capacity of humans on Earth.</a:t>
            </a:r>
          </a:p>
          <a:p>
            <a:r>
              <a:rPr lang="en-US" dirty="0" smtClean="0"/>
              <a:t>describe </a:t>
            </a:r>
            <a:r>
              <a:rPr lang="en-US" dirty="0"/>
              <a:t>the drivers of human population growth.</a:t>
            </a:r>
          </a:p>
          <a:p>
            <a:r>
              <a:rPr lang="en-US" dirty="0" smtClean="0"/>
              <a:t>read </a:t>
            </a:r>
            <a:r>
              <a:rPr lang="en-US" dirty="0"/>
              <a:t>and interpret an age structure diagram.</a:t>
            </a:r>
          </a:p>
        </p:txBody>
      </p:sp>
    </p:spTree>
    <p:extLst>
      <p:ext uri="{BB962C8B-B14F-4D97-AF65-F5344CB8AC3E}">
        <p14:creationId xmlns:p14="http://schemas.microsoft.com/office/powerpoint/2010/main" val="734636231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Theory of Demographic Transition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173036"/>
            <a:ext cx="10464800" cy="5840413"/>
          </a:xfrm>
        </p:spPr>
        <p:txBody>
          <a:bodyPr/>
          <a:lstStyle/>
          <a:p>
            <a:pPr lvl="0"/>
            <a:r>
              <a:rPr lang="en-US" sz="3200" dirty="0"/>
              <a:t>Phase 1:  Slow population growth because high birth rates and high death rates which offset each other. </a:t>
            </a:r>
          </a:p>
          <a:p>
            <a:pPr lvl="0"/>
            <a:r>
              <a:rPr lang="en-US" sz="3200" dirty="0"/>
              <a:t>Phase 2:  Rapid population growth  because birth rates remain high but death rates decline because of better sanitation, clean drinking water, availability of food and health care.</a:t>
            </a:r>
          </a:p>
          <a:p>
            <a:pPr lvl="0"/>
            <a:r>
              <a:rPr lang="en-US" sz="3200" dirty="0"/>
              <a:t>Phase 3:  Stable population growth as the economy and educational system improves and people have fewer children.</a:t>
            </a:r>
          </a:p>
          <a:p>
            <a:pPr lvl="0"/>
            <a:r>
              <a:rPr lang="en-US" sz="3200" dirty="0"/>
              <a:t>Phase 4:  Declining population growth because the relatively high level of affluence and economic develop encourage women to delay having children.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1971658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Family Planning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098478"/>
            <a:ext cx="10464800" cy="1606622"/>
          </a:xfrm>
        </p:spPr>
        <p:txBody>
          <a:bodyPr/>
          <a:lstStyle/>
          <a:p>
            <a:r>
              <a:rPr lang="en-US" sz="2800" b="1" dirty="0"/>
              <a:t>Family planning </a:t>
            </a:r>
            <a:r>
              <a:rPr lang="en-US" sz="2800" b="1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practice of regulating </a:t>
            </a:r>
            <a:r>
              <a:rPr lang="en-US" sz="2800" dirty="0" smtClean="0"/>
              <a:t>the number </a:t>
            </a:r>
            <a:r>
              <a:rPr lang="en-US" sz="2800" dirty="0"/>
              <a:t>or spacing of offspring through the use </a:t>
            </a:r>
            <a:r>
              <a:rPr lang="en-US" sz="2800" dirty="0" smtClean="0"/>
              <a:t>of birth </a:t>
            </a:r>
            <a:r>
              <a:rPr lang="en-US" sz="2800" dirty="0"/>
              <a:t>control.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619279"/>
            <a:ext cx="7649518" cy="6501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40279" y="4398704"/>
            <a:ext cx="3843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Total fertility rates for educated and</a:t>
            </a:r>
          </a:p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uneducated women in six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countries.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Fertility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is strongly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related to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female education in many developing countries.</a:t>
            </a:r>
          </a:p>
        </p:txBody>
      </p:sp>
    </p:spTree>
    <p:extLst>
      <p:ext uri="{BB962C8B-B14F-4D97-AF65-F5344CB8AC3E}">
        <p14:creationId xmlns:p14="http://schemas.microsoft.com/office/powerpoint/2010/main" val="1153170454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Population size, economic development, and consumption interact to influence the environment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population and economic development contribute to the consumption of resources and to human impact on the </a:t>
            </a:r>
            <a:r>
              <a:rPr lang="en-US" dirty="0" smtClean="0"/>
              <a:t>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26549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3944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Resource Use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54498"/>
            <a:ext cx="8936146" cy="7085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103" y="8757141"/>
            <a:ext cx="12582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12 most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populous countries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in the world.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China and India are by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far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largest nations in the world. Only 3 of the 12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most populous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countries are developed nations.</a:t>
            </a:r>
          </a:p>
        </p:txBody>
      </p:sp>
    </p:spTree>
    <p:extLst>
      <p:ext uri="{BB962C8B-B14F-4D97-AF65-F5344CB8AC3E}">
        <p14:creationId xmlns:p14="http://schemas.microsoft.com/office/powerpoint/2010/main" val="1746007703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451269"/>
            <a:ext cx="9482215" cy="693820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0000" y="239713"/>
            <a:ext cx="10464800" cy="1395389"/>
          </a:xfrm>
        </p:spPr>
        <p:txBody>
          <a:bodyPr/>
          <a:lstStyle/>
          <a:p>
            <a:pPr algn="l"/>
            <a:r>
              <a:rPr lang="en-US" sz="4400" b="1" dirty="0" smtClean="0">
                <a:solidFill>
                  <a:srgbClr val="010001"/>
                </a:solidFill>
                <a:latin typeface="Helvetica"/>
                <a:cs typeface="Helvetica"/>
              </a:rPr>
              <a:t>Resource Use</a:t>
            </a:r>
            <a:endParaRPr lang="en-US" sz="4400" b="1" dirty="0">
              <a:solidFill>
                <a:srgbClr val="010001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337" y="8430843"/>
            <a:ext cx="12754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Per capita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ecological footprints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Many countries exceed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global average </a:t>
            </a: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footprint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2.7 ha per capita.</a:t>
            </a:r>
          </a:p>
        </p:txBody>
      </p:sp>
    </p:spTree>
    <p:extLst>
      <p:ext uri="{BB962C8B-B14F-4D97-AF65-F5344CB8AC3E}">
        <p14:creationId xmlns:p14="http://schemas.microsoft.com/office/powerpoint/2010/main" val="3259201142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Resource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estimate the </a:t>
            </a:r>
            <a:r>
              <a:rPr lang="en-US" dirty="0" smtClean="0"/>
              <a:t>impact of </a:t>
            </a:r>
            <a:r>
              <a:rPr lang="en-US" dirty="0"/>
              <a:t>human lifestyles on Earth, environmental scientists developed the IPAT equation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IPAT equation 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equation used to estimate </a:t>
            </a:r>
            <a:r>
              <a:rPr lang="en-US" dirty="0" smtClean="0"/>
              <a:t>the impact </a:t>
            </a:r>
            <a:r>
              <a:rPr lang="en-US" dirty="0"/>
              <a:t>of the human lifestyle on the </a:t>
            </a:r>
            <a:r>
              <a:rPr lang="en-US" dirty="0" smtClean="0"/>
              <a:t>environment: Impact </a:t>
            </a:r>
            <a:r>
              <a:rPr lang="en-US" dirty="0"/>
              <a:t>= population </a:t>
            </a:r>
            <a:r>
              <a:rPr lang="en-US" dirty="0" smtClean="0"/>
              <a:t>× </a:t>
            </a:r>
            <a:r>
              <a:rPr lang="en-US" dirty="0"/>
              <a:t>affluence </a:t>
            </a:r>
            <a:r>
              <a:rPr lang="en-US" dirty="0" smtClean="0"/>
              <a:t>× technology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693853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Resource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country's affluence often corresponds with its resource use and level of impact.</a:t>
            </a:r>
          </a:p>
          <a:p>
            <a:r>
              <a:rPr lang="en-US" b="1" dirty="0"/>
              <a:t>Gross domestic product (GDP)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measure </a:t>
            </a:r>
            <a:r>
              <a:rPr lang="en-US" dirty="0" smtClean="0"/>
              <a:t>of the </a:t>
            </a:r>
            <a:r>
              <a:rPr lang="en-US" dirty="0"/>
              <a:t>value of all products and services produced </a:t>
            </a:r>
            <a:r>
              <a:rPr lang="en-US" dirty="0" smtClean="0"/>
              <a:t>in one </a:t>
            </a:r>
            <a:r>
              <a:rPr lang="en-US" dirty="0"/>
              <a:t>year in one country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4746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Local versus Global Impacts, and Urban Impacts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72220"/>
            <a:ext cx="10464800" cy="5840413"/>
          </a:xfrm>
        </p:spPr>
        <p:txBody>
          <a:bodyPr/>
          <a:lstStyle/>
          <a:p>
            <a:r>
              <a:rPr lang="en-US" dirty="0"/>
              <a:t>The scale of an impact depends on the nature of the economy and the degree to which society has developed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Highly localized impacts are typical of  rural, agriculturally-based societies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Global impacts are more common in affluent or urban societies.</a:t>
            </a:r>
          </a:p>
          <a:p>
            <a:r>
              <a:rPr lang="en-US" b="1" dirty="0"/>
              <a:t>Urban area 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area that contains more than </a:t>
            </a:r>
            <a:r>
              <a:rPr lang="en-US" dirty="0" smtClean="0"/>
              <a:t>385 people </a:t>
            </a:r>
            <a:r>
              <a:rPr lang="en-US" dirty="0"/>
              <a:t>per square kilometer (1,000 people per </a:t>
            </a:r>
            <a:r>
              <a:rPr lang="en-US" dirty="0" smtClean="0"/>
              <a:t>square mile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77991058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Urban Impacts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20531"/>
            <a:ext cx="7035126" cy="72196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0" y="8673585"/>
            <a:ext cx="11107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Urban growth.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More than one-half of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world’s population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will live in urban settings by 2030.</a:t>
            </a:r>
          </a:p>
        </p:txBody>
      </p:sp>
    </p:spTree>
    <p:extLst>
      <p:ext uri="{BB962C8B-B14F-4D97-AF65-F5344CB8AC3E}">
        <p14:creationId xmlns:p14="http://schemas.microsoft.com/office/powerpoint/2010/main" val="3196871389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588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Urban Impacts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18773"/>
            <a:ext cx="7854494" cy="771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83037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Scientists disagree on Earth's carrying capacity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Under ideal conditions, all populations grow exponentially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In most cases exponential growth stops or </a:t>
            </a:r>
            <a:r>
              <a:rPr lang="en-US" dirty="0" smtClean="0"/>
              <a:t>slows </a:t>
            </a:r>
            <a:r>
              <a:rPr lang="en-US" dirty="0"/>
              <a:t>when an environmental limit is reached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09179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Sustainable development is a common, if elusive, goal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According to The Millennium Ecosystem Assessment</a:t>
            </a:r>
            <a:r>
              <a:rPr lang="en-US" sz="3200" dirty="0" smtClean="0"/>
              <a:t>:</a:t>
            </a:r>
            <a:endParaRPr lang="en-US" sz="3200" dirty="0"/>
          </a:p>
          <a:p>
            <a:pPr lvl="0"/>
            <a:r>
              <a:rPr lang="en-US" sz="3200" dirty="0"/>
              <a:t>Ecosystem sustainability will be threatened if the human population continues along its current path of resource consumption around the globe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The continued alterations to ecosystems that have improved human well-being (greater access to food, clean water, suitable housing) will also exacerbate poverty for some populations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If we establish sustainable practices, we may be able to improve the standard of living for a large number of people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3187965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Scientists disagree on Earth's carrying capacity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262054"/>
            <a:ext cx="8368814" cy="61235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0000" y="8662381"/>
            <a:ext cx="975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Human population growth.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global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human population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has grown more rapidly in the last 400 years than at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any other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time in history.</a:t>
            </a:r>
          </a:p>
        </p:txBody>
      </p:sp>
    </p:spTree>
    <p:extLst>
      <p:ext uri="{BB962C8B-B14F-4D97-AF65-F5344CB8AC3E}">
        <p14:creationId xmlns:p14="http://schemas.microsoft.com/office/powerpoint/2010/main" val="2603375565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Many factors drive human population growth.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306736"/>
            <a:ext cx="10464800" cy="5840413"/>
          </a:xfrm>
        </p:spPr>
        <p:txBody>
          <a:bodyPr/>
          <a:lstStyle/>
          <a:p>
            <a:pPr lvl="0"/>
            <a:r>
              <a:rPr lang="en-US" sz="3200" dirty="0"/>
              <a:t>In order to understand the impact of the human population on the environment, we must first understand what drives human population growth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Factors that drive population growth include</a:t>
            </a:r>
            <a:r>
              <a:rPr lang="en-US" sz="3200" dirty="0" smtClean="0"/>
              <a:t>:</a:t>
            </a:r>
            <a:endParaRPr lang="en-US" sz="3200" dirty="0"/>
          </a:p>
          <a:p>
            <a:pPr lvl="0">
              <a:lnSpc>
                <a:spcPct val="50000"/>
              </a:lnSpc>
            </a:pPr>
            <a:r>
              <a:rPr lang="en-US" sz="3200" dirty="0"/>
              <a:t>P</a:t>
            </a:r>
            <a:r>
              <a:rPr lang="en-US" sz="3200" dirty="0" smtClean="0"/>
              <a:t>opulation </a:t>
            </a:r>
            <a:r>
              <a:rPr lang="en-US" sz="3200" dirty="0"/>
              <a:t>size</a:t>
            </a:r>
          </a:p>
          <a:p>
            <a:pPr lvl="0">
              <a:lnSpc>
                <a:spcPct val="50000"/>
              </a:lnSpc>
            </a:pPr>
            <a:r>
              <a:rPr lang="en-US" sz="3200" dirty="0"/>
              <a:t>B</a:t>
            </a:r>
            <a:r>
              <a:rPr lang="en-US" sz="3200" dirty="0" smtClean="0"/>
              <a:t>irth </a:t>
            </a:r>
            <a:r>
              <a:rPr lang="en-US" sz="3200" dirty="0"/>
              <a:t>and death rates</a:t>
            </a:r>
          </a:p>
          <a:p>
            <a:pPr lvl="0">
              <a:lnSpc>
                <a:spcPct val="50000"/>
              </a:lnSpc>
            </a:pPr>
            <a:r>
              <a:rPr lang="en-US" sz="3200" dirty="0"/>
              <a:t>F</a:t>
            </a:r>
            <a:r>
              <a:rPr lang="en-US" sz="3200" dirty="0" smtClean="0"/>
              <a:t>ertility</a:t>
            </a:r>
            <a:endParaRPr lang="en-US" sz="3200" dirty="0"/>
          </a:p>
          <a:p>
            <a:pPr lvl="0">
              <a:lnSpc>
                <a:spcPct val="50000"/>
              </a:lnSpc>
            </a:pPr>
            <a:r>
              <a:rPr lang="en-US" sz="3200" dirty="0"/>
              <a:t>L</a:t>
            </a:r>
            <a:r>
              <a:rPr lang="en-US" sz="3200" dirty="0" smtClean="0"/>
              <a:t>ife </a:t>
            </a:r>
            <a:r>
              <a:rPr lang="en-US" sz="3200" dirty="0"/>
              <a:t>expectancy</a:t>
            </a:r>
          </a:p>
          <a:p>
            <a:pPr lvl="0">
              <a:lnSpc>
                <a:spcPct val="50000"/>
              </a:lnSpc>
            </a:pPr>
            <a:r>
              <a:rPr lang="en-US" sz="3200" dirty="0"/>
              <a:t>M</a:t>
            </a:r>
            <a:r>
              <a:rPr lang="en-US" sz="3200" dirty="0" smtClean="0"/>
              <a:t>igration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7164543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Factors that Drive Human Population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869495"/>
            <a:ext cx="10464800" cy="5840413"/>
          </a:xfrm>
        </p:spPr>
        <p:txBody>
          <a:bodyPr/>
          <a:lstStyle/>
          <a:p>
            <a:r>
              <a:rPr lang="en-US" b="1" dirty="0"/>
              <a:t>Demography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study of human populations </a:t>
            </a:r>
            <a:r>
              <a:rPr lang="en-US" dirty="0" smtClean="0"/>
              <a:t>and population </a:t>
            </a:r>
            <a:r>
              <a:rPr lang="en-US" dirty="0"/>
              <a:t>trends.</a:t>
            </a:r>
          </a:p>
          <a:p>
            <a:r>
              <a:rPr lang="en-US" b="1" dirty="0"/>
              <a:t>Demographer </a:t>
            </a:r>
            <a:r>
              <a:rPr lang="en-US" dirty="0" smtClean="0"/>
              <a:t> A </a:t>
            </a:r>
            <a:r>
              <a:rPr lang="en-US" dirty="0"/>
              <a:t>scientist in the field of demography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60999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Changes in Population Size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Immigration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movement of people into a </a:t>
            </a:r>
            <a:r>
              <a:rPr lang="en-US" dirty="0" smtClean="0"/>
              <a:t>country or </a:t>
            </a:r>
            <a:r>
              <a:rPr lang="en-US" dirty="0"/>
              <a:t>region, from another country or region.</a:t>
            </a:r>
          </a:p>
          <a:p>
            <a:r>
              <a:rPr lang="en-US" b="1" dirty="0"/>
              <a:t>Emigration</a:t>
            </a:r>
            <a:r>
              <a:rPr lang="en-US" dirty="0"/>
              <a:t> The movement of people out of </a:t>
            </a:r>
            <a:r>
              <a:rPr lang="en-US" dirty="0" smtClean="0"/>
              <a:t>a country </a:t>
            </a:r>
            <a:r>
              <a:rPr lang="en-US" dirty="0"/>
              <a:t>or region.</a:t>
            </a:r>
          </a:p>
          <a:p>
            <a:r>
              <a:rPr lang="en-US" b="1" dirty="0"/>
              <a:t>Crude birth rate (CBR)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number of births </a:t>
            </a:r>
            <a:r>
              <a:rPr lang="en-US" dirty="0" smtClean="0"/>
              <a:t>per 1,000 </a:t>
            </a:r>
            <a:r>
              <a:rPr lang="en-US" dirty="0"/>
              <a:t>individuals per year.</a:t>
            </a:r>
          </a:p>
          <a:p>
            <a:r>
              <a:rPr lang="en-US" b="1" dirty="0"/>
              <a:t>Crude death rate (CDR)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number of deaths </a:t>
            </a:r>
            <a:r>
              <a:rPr lang="en-US" dirty="0" smtClean="0"/>
              <a:t>per 1,000 </a:t>
            </a:r>
            <a:r>
              <a:rPr lang="en-US" dirty="0"/>
              <a:t>individuals per year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20906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Population Size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8143"/>
            <a:ext cx="13004800" cy="34679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758" y="6149224"/>
            <a:ext cx="120481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0001"/>
                </a:solidFill>
                <a:latin typeface="Arial"/>
                <a:cs typeface="Arial"/>
              </a:rPr>
              <a:t>The human population </a:t>
            </a:r>
            <a:r>
              <a:rPr lang="en-US" sz="3600" b="1" dirty="0" smtClean="0">
                <a:solidFill>
                  <a:srgbClr val="010001"/>
                </a:solidFill>
                <a:latin typeface="Arial"/>
                <a:cs typeface="Arial"/>
              </a:rPr>
              <a:t>as a </a:t>
            </a:r>
            <a:r>
              <a:rPr lang="en-US" sz="3600" b="1" dirty="0">
                <a:solidFill>
                  <a:srgbClr val="010001"/>
                </a:solidFill>
                <a:latin typeface="Arial"/>
                <a:cs typeface="Arial"/>
              </a:rPr>
              <a:t>system. </a:t>
            </a:r>
            <a:endParaRPr lang="en-US" sz="3600" b="1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We 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can think of the human </a:t>
            </a: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population as 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a system, with births and immigration as </a:t>
            </a: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inputs and 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deaths and emigration as outputs.</a:t>
            </a:r>
          </a:p>
        </p:txBody>
      </p:sp>
    </p:spTree>
    <p:extLst>
      <p:ext uri="{BB962C8B-B14F-4D97-AF65-F5344CB8AC3E}">
        <p14:creationId xmlns:p14="http://schemas.microsoft.com/office/powerpoint/2010/main" val="3267333880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Changes in Population Size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9" y="2705100"/>
            <a:ext cx="10878397" cy="5840413"/>
          </a:xfrm>
        </p:spPr>
        <p:txBody>
          <a:bodyPr/>
          <a:lstStyle/>
          <a:p>
            <a:r>
              <a:rPr lang="en-US" dirty="0"/>
              <a:t>Global population growth rate = (CBR-CDR) ÷ </a:t>
            </a:r>
            <a:r>
              <a:rPr lang="en-US" dirty="0" smtClean="0"/>
              <a:t>10</a:t>
            </a:r>
            <a:endParaRPr lang="en-US" dirty="0"/>
          </a:p>
          <a:p>
            <a:r>
              <a:rPr lang="en-US" dirty="0"/>
              <a:t>National population growth rate =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(</a:t>
            </a:r>
            <a:r>
              <a:rPr lang="en-US" dirty="0"/>
              <a:t>CBR + immigration) - (CDR + emigration) ÷ </a:t>
            </a:r>
            <a:r>
              <a:rPr lang="en-US" dirty="0" smtClean="0"/>
              <a:t>10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Doubling </a:t>
            </a:r>
            <a:r>
              <a:rPr lang="en-US" b="1" dirty="0" smtClean="0"/>
              <a:t>time</a:t>
            </a:r>
            <a:r>
              <a:rPr lang="en-US" dirty="0"/>
              <a:t> </a:t>
            </a:r>
            <a:r>
              <a:rPr lang="en-US" dirty="0" smtClean="0"/>
              <a:t> The </a:t>
            </a:r>
            <a:r>
              <a:rPr lang="en-US" dirty="0"/>
              <a:t>number of years it takes </a:t>
            </a:r>
            <a:r>
              <a:rPr lang="en-US" dirty="0" smtClean="0"/>
              <a:t>a population </a:t>
            </a:r>
            <a:r>
              <a:rPr lang="en-US" dirty="0"/>
              <a:t>to double.</a:t>
            </a:r>
          </a:p>
          <a:p>
            <a:r>
              <a:rPr lang="en-US" dirty="0"/>
              <a:t>Doubling time (years) = 70 </a:t>
            </a:r>
            <a:r>
              <a:rPr lang="en-US" dirty="0" smtClean="0"/>
              <a:t>÷ growth </a:t>
            </a:r>
            <a:r>
              <a:rPr lang="en-US" dirty="0"/>
              <a:t>rate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935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PPT_BASIC FORMAT_STYLE._DARK_ORANGE_BACKGROUNDppt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FORMAT_STYLE._DARK_ORANGE_BACKGROUNDppt.thmx</Template>
  <TotalTime>62</TotalTime>
  <Words>1490</Words>
  <Application>Microsoft Macintosh PowerPoint</Application>
  <PresentationFormat>Custom</PresentationFormat>
  <Paragraphs>117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PPT_BASIC FORMAT_STYLE._DARK_ORANGE_BACKGROUNDppt</vt:lpstr>
      <vt:lpstr>Title &amp; Bullets</vt:lpstr>
      <vt:lpstr>PowerPoint Presentation</vt:lpstr>
      <vt:lpstr>Module 22  Human Population Numbers </vt:lpstr>
      <vt:lpstr>Scientists disagree on Earth's carrying capacity </vt:lpstr>
      <vt:lpstr>Scientists disagree on Earth's carrying capacity </vt:lpstr>
      <vt:lpstr>Many factors drive human population growth. </vt:lpstr>
      <vt:lpstr>Factors that Drive Human Population </vt:lpstr>
      <vt:lpstr>Changes in Population Size </vt:lpstr>
      <vt:lpstr>Changes in Population Size </vt:lpstr>
      <vt:lpstr>Changes in Population Size </vt:lpstr>
      <vt:lpstr>Fertility </vt:lpstr>
      <vt:lpstr>Population Growth  </vt:lpstr>
      <vt:lpstr>Life Expectancy </vt:lpstr>
      <vt:lpstr>Life Expectancy</vt:lpstr>
      <vt:lpstr>Migration </vt:lpstr>
      <vt:lpstr>Age structure diagrams describe how populations are distributes across age ranges </vt:lpstr>
      <vt:lpstr>Age Structure Diagrams </vt:lpstr>
      <vt:lpstr>Module 23   Economic Development, Consumption, and Sustainability </vt:lpstr>
      <vt:lpstr>Demographic transition follows economic development </vt:lpstr>
      <vt:lpstr>The Theory of Demographic Transition </vt:lpstr>
      <vt:lpstr>The Theory of Demographic Transition </vt:lpstr>
      <vt:lpstr>Family Planning </vt:lpstr>
      <vt:lpstr>Population size, economic development, and consumption interact to influence the environment </vt:lpstr>
      <vt:lpstr>Resource Use </vt:lpstr>
      <vt:lpstr>Resource Use</vt:lpstr>
      <vt:lpstr>Resource Use</vt:lpstr>
      <vt:lpstr>Resource Use</vt:lpstr>
      <vt:lpstr>Local versus Global Impacts, and Urban Impacts </vt:lpstr>
      <vt:lpstr>Urban Impacts </vt:lpstr>
      <vt:lpstr>Urban Impacts </vt:lpstr>
      <vt:lpstr>Sustainable development is a common, if elusive, goal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Leah Kohn</cp:lastModifiedBy>
  <cp:revision>12</cp:revision>
  <dcterms:created xsi:type="dcterms:W3CDTF">2015-05-10T22:12:51Z</dcterms:created>
  <dcterms:modified xsi:type="dcterms:W3CDTF">2015-06-02T20:14:31Z</dcterms:modified>
</cp:coreProperties>
</file>