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3004800" cy="9753600"/>
  <p:notesSz cx="6858000" cy="9144000"/>
  <p:defaultTextStyle>
    <a:defPPr>
      <a:defRPr lang="en-US"/>
    </a:defPPr>
    <a:lvl1pPr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1pPr>
    <a:lvl2pPr marL="4572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2pPr>
    <a:lvl3pPr marL="9144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3pPr>
    <a:lvl4pPr marL="13716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4pPr>
    <a:lvl5pPr marL="18288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5pPr>
    <a:lvl6pPr marL="2286000" algn="l" defTabSz="457200" rtl="0" eaLnBrk="1" latinLnBrk="0" hangingPunct="1">
      <a:defRPr sz="1200" kern="1200">
        <a:solidFill>
          <a:srgbClr val="FEFFFE"/>
        </a:solidFill>
        <a:latin typeface="Lucida Grande" charset="0"/>
        <a:ea typeface="MS PGothic" charset="0"/>
        <a:cs typeface="MS PGothic" charset="0"/>
        <a:sym typeface="Lucida Grande" charset="0"/>
      </a:defRPr>
    </a:lvl6pPr>
    <a:lvl7pPr marL="2743200" algn="l" defTabSz="457200" rtl="0" eaLnBrk="1" latinLnBrk="0" hangingPunct="1">
      <a:defRPr sz="1200" kern="1200">
        <a:solidFill>
          <a:srgbClr val="FEFFFE"/>
        </a:solidFill>
        <a:latin typeface="Lucida Grande" charset="0"/>
        <a:ea typeface="MS PGothic" charset="0"/>
        <a:cs typeface="MS PGothic" charset="0"/>
        <a:sym typeface="Lucida Grande" charset="0"/>
      </a:defRPr>
    </a:lvl7pPr>
    <a:lvl8pPr marL="3200400" algn="l" defTabSz="457200" rtl="0" eaLnBrk="1" latinLnBrk="0" hangingPunct="1">
      <a:defRPr sz="1200" kern="1200">
        <a:solidFill>
          <a:srgbClr val="FEFFFE"/>
        </a:solidFill>
        <a:latin typeface="Lucida Grande" charset="0"/>
        <a:ea typeface="MS PGothic" charset="0"/>
        <a:cs typeface="MS PGothic" charset="0"/>
        <a:sym typeface="Lucida Grande" charset="0"/>
      </a:defRPr>
    </a:lvl8pPr>
    <a:lvl9pPr marL="3657600" algn="l" defTabSz="457200" rtl="0" eaLnBrk="1" latinLnBrk="0" hangingPunct="1">
      <a:defRPr sz="1200" kern="1200">
        <a:solidFill>
          <a:srgbClr val="FEFFFE"/>
        </a:solidFill>
        <a:latin typeface="Lucida Grande" charset="0"/>
        <a:ea typeface="MS PGothic" charset="0"/>
        <a:cs typeface="MS PGothic" charset="0"/>
        <a:sym typeface="Lucida Gran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9" autoAdjust="0"/>
  </p:normalViewPr>
  <p:slideViewPr>
    <p:cSldViewPr snapToGrid="0" snapToObjects="1">
      <p:cViewPr varScale="1">
        <p:scale>
          <a:sx n="72" d="100"/>
          <a:sy n="72" d="100"/>
        </p:scale>
        <p:origin x="-984"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92358578"/>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895802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3873500"/>
            <a:ext cx="2616200"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3873500"/>
            <a:ext cx="76962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897650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7500171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403717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843719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084490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689531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732864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3183467" y="2269067"/>
            <a:ext cx="2844800" cy="461665"/>
          </a:xfrm>
          <a:prstGeom prst="rect">
            <a:avLst/>
          </a:prstGeom>
          <a:noFill/>
        </p:spPr>
        <p:txBody>
          <a:bodyPr wrap="square" rtlCol="0">
            <a:spAutoFit/>
          </a:bodyPr>
          <a:lstStyle/>
          <a:p>
            <a:r>
              <a:rPr lang="en-US" sz="2400" dirty="0" err="1" smtClean="0">
                <a:solidFill>
                  <a:srgbClr val="010001"/>
                </a:solidFill>
                <a:latin typeface="Arial"/>
                <a:cs typeface="Arial"/>
              </a:rPr>
              <a:t>ddddd</a:t>
            </a:r>
            <a:endParaRPr lang="en-US" sz="2400" dirty="0">
              <a:solidFill>
                <a:srgbClr val="010001"/>
              </a:solidFill>
              <a:latin typeface="Arial"/>
              <a:cs typeface="Arial"/>
            </a:endParaRPr>
          </a:p>
        </p:txBody>
      </p:sp>
    </p:spTree>
    <p:extLst>
      <p:ext uri="{BB962C8B-B14F-4D97-AF65-F5344CB8AC3E}">
        <p14:creationId xmlns:p14="http://schemas.microsoft.com/office/powerpoint/2010/main" val="83009129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89781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074923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72927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112143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454289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400">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48862566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970831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383354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841470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25631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037583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Lucida Grande" charset="0"/>
              </a:rPr>
              <a:t>Drag picture to placeholder or click icon to add</a:t>
            </a: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098995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80FF"/>
            </a:gs>
            <a:gs pos="100000">
              <a:srgbClr val="FFFFFF"/>
            </a:gs>
          </a:gsLst>
          <a:lin ang="5400000"/>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3873500"/>
            <a:ext cx="10464800"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dirty="0" smtClean="0">
                <a:sym typeface="Lucida Grande" charset="0"/>
              </a:rPr>
              <a:t>Click to edit Master title style</a:t>
            </a:r>
            <a:endParaRPr lang="en-US" dirty="0">
              <a:sym typeface="Lucida Grande" charset="0"/>
            </a:endParaRPr>
          </a:p>
        </p:txBody>
      </p:sp>
      <p:sp>
        <p:nvSpPr>
          <p:cNvPr id="1026" name="Rectangle 2"/>
          <p:cNvSpPr>
            <a:spLocks noGrp="1" noChangeArrowheads="1"/>
          </p:cNvSpPr>
          <p:nvPr>
            <p:ph type="body" idx="1"/>
          </p:nvPr>
        </p:nvSpPr>
        <p:spPr bwMode="auto">
          <a:xfrm>
            <a:off x="1270000" y="7924800"/>
            <a:ext cx="104648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Lucida Grande" charset="0"/>
              </a:rPr>
              <a:t>Click to edit Master text styles</a:t>
            </a:r>
          </a:p>
          <a:p>
            <a:pPr lvl="1"/>
            <a:r>
              <a:rPr lang="en-US" dirty="0" smtClean="0">
                <a:sym typeface="Lucida Grande" charset="0"/>
              </a:rPr>
              <a:t>Second level</a:t>
            </a:r>
          </a:p>
          <a:p>
            <a:pPr lvl="2"/>
            <a:r>
              <a:rPr lang="en-US" dirty="0" smtClean="0">
                <a:sym typeface="Lucida Grande" charset="0"/>
              </a:rPr>
              <a:t>Third level</a:t>
            </a:r>
          </a:p>
          <a:p>
            <a:pPr lvl="3"/>
            <a:r>
              <a:rPr lang="en-US" dirty="0" smtClean="0">
                <a:sym typeface="Lucida Grande" charset="0"/>
              </a:rPr>
              <a:t>Fourth level</a:t>
            </a:r>
          </a:p>
          <a:p>
            <a:pPr lvl="4"/>
            <a:r>
              <a:rPr lang="en-US" dirty="0" smtClean="0">
                <a:sym typeface="Lucida Grande" charset="0"/>
              </a:rPr>
              <a:t>Fifth level</a:t>
            </a:r>
            <a:endParaRPr lang="en-US" dirty="0">
              <a:sym typeface="Lucida Grande" charset="0"/>
            </a:endParaRP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p:txStyles>
    <p:titleStyle>
      <a:lvl1pPr algn="ctr" rtl="0" eaLnBrk="1" fontAlgn="base" hangingPunct="1">
        <a:spcBef>
          <a:spcPct val="0"/>
        </a:spcBef>
        <a:spcAft>
          <a:spcPct val="0"/>
        </a:spcAft>
        <a:defRPr sz="8000">
          <a:solidFill>
            <a:srgbClr val="010001"/>
          </a:solidFill>
          <a:latin typeface="+mj-lt"/>
          <a:ea typeface="MS PGothic" pitchFamily="34" charset="-128"/>
          <a:cs typeface="MS PGothic" charset="0"/>
          <a:sym typeface="Lucida Grande" charset="0"/>
        </a:defRPr>
      </a:lvl1pPr>
      <a:lvl2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42900" indent="-342900" algn="ctr" rtl="0" eaLnBrk="1" fontAlgn="base" hangingPunct="1">
        <a:spcBef>
          <a:spcPct val="0"/>
        </a:spcBef>
        <a:spcAft>
          <a:spcPct val="0"/>
        </a:spcAft>
        <a:defRPr sz="3200">
          <a:solidFill>
            <a:srgbClr val="010001"/>
          </a:solidFill>
          <a:latin typeface="+mn-lt"/>
          <a:ea typeface="MS PGothic" pitchFamily="34" charset="-128"/>
          <a:cs typeface="MS PGothic" charset="0"/>
          <a:sym typeface="Lucida Grande" charset="0"/>
        </a:defRPr>
      </a:lvl1pPr>
      <a:lvl2pPr marL="241300" indent="215900" algn="ctr" rtl="0" eaLnBrk="1" fontAlgn="base" hangingPunct="1">
        <a:spcBef>
          <a:spcPct val="0"/>
        </a:spcBef>
        <a:spcAft>
          <a:spcPct val="0"/>
        </a:spcAft>
        <a:defRPr sz="3200">
          <a:solidFill>
            <a:srgbClr val="010001"/>
          </a:solidFill>
          <a:latin typeface="+mn-lt"/>
          <a:ea typeface="MS PGothic" pitchFamily="34" charset="-128"/>
          <a:cs typeface="MS PGothic" charset="0"/>
          <a:sym typeface="Lucida Grande" charset="0"/>
        </a:defRPr>
      </a:lvl2pPr>
      <a:lvl3pPr marL="584200" indent="330200" algn="ctr" rtl="0" eaLnBrk="1" fontAlgn="base" hangingPunct="1">
        <a:spcBef>
          <a:spcPct val="0"/>
        </a:spcBef>
        <a:spcAft>
          <a:spcPct val="0"/>
        </a:spcAft>
        <a:defRPr sz="3200">
          <a:solidFill>
            <a:srgbClr val="010001"/>
          </a:solidFill>
          <a:latin typeface="+mn-lt"/>
          <a:ea typeface="MS PGothic" pitchFamily="34" charset="-128"/>
          <a:cs typeface="MS PGothic" charset="0"/>
          <a:sym typeface="Lucida Grande" charset="0"/>
        </a:defRPr>
      </a:lvl3pPr>
      <a:lvl4pPr marL="927100" indent="444500" algn="ctr" rtl="0" eaLnBrk="1" fontAlgn="base" hangingPunct="1">
        <a:spcBef>
          <a:spcPct val="0"/>
        </a:spcBef>
        <a:spcAft>
          <a:spcPct val="0"/>
        </a:spcAft>
        <a:defRPr sz="3200">
          <a:solidFill>
            <a:srgbClr val="010001"/>
          </a:solidFill>
          <a:latin typeface="+mn-lt"/>
          <a:ea typeface="MS PGothic" pitchFamily="34" charset="-128"/>
          <a:cs typeface="MS PGothic" charset="0"/>
          <a:sym typeface="Lucida Grande" charset="0"/>
        </a:defRPr>
      </a:lvl4pPr>
      <a:lvl5pPr marL="1270000" indent="558800" algn="ctr" rtl="0" eaLnBrk="1" fontAlgn="base" hangingPunct="1">
        <a:spcBef>
          <a:spcPct val="0"/>
        </a:spcBef>
        <a:spcAft>
          <a:spcPct val="0"/>
        </a:spcAft>
        <a:defRPr sz="3200">
          <a:solidFill>
            <a:srgbClr val="010001"/>
          </a:solidFill>
          <a:latin typeface="+mn-lt"/>
          <a:ea typeface="MS PGothic" pitchFamily="34" charset="-128"/>
          <a:cs typeface="MS PGothic" charset="0"/>
          <a:sym typeface="Lucida Grande" charset="0"/>
        </a:defRPr>
      </a:lvl5pPr>
      <a:lvl6pPr marL="1727200" algn="ctr" rtl="0" eaLnBrk="1" fontAlgn="base" hangingPunct="1">
        <a:spcBef>
          <a:spcPct val="0"/>
        </a:spcBef>
        <a:spcAft>
          <a:spcPct val="0"/>
        </a:spcAft>
        <a:defRPr sz="3200">
          <a:solidFill>
            <a:srgbClr val="FFFFFF"/>
          </a:solidFill>
          <a:latin typeface="+mn-lt"/>
          <a:ea typeface="+mn-ea"/>
          <a:sym typeface="Lucida Grande" charset="0"/>
        </a:defRPr>
      </a:lvl6pPr>
      <a:lvl7pPr marL="2184400" algn="ctr" rtl="0" eaLnBrk="1" fontAlgn="base" hangingPunct="1">
        <a:spcBef>
          <a:spcPct val="0"/>
        </a:spcBef>
        <a:spcAft>
          <a:spcPct val="0"/>
        </a:spcAft>
        <a:defRPr sz="3200">
          <a:solidFill>
            <a:srgbClr val="FFFFFF"/>
          </a:solidFill>
          <a:latin typeface="+mn-lt"/>
          <a:ea typeface="+mn-ea"/>
          <a:sym typeface="Lucida Grande" charset="0"/>
        </a:defRPr>
      </a:lvl7pPr>
      <a:lvl8pPr marL="2641600" algn="ctr" rtl="0" eaLnBrk="1" fontAlgn="base" hangingPunct="1">
        <a:spcBef>
          <a:spcPct val="0"/>
        </a:spcBef>
        <a:spcAft>
          <a:spcPct val="0"/>
        </a:spcAft>
        <a:defRPr sz="3200">
          <a:solidFill>
            <a:srgbClr val="FFFFFF"/>
          </a:solidFill>
          <a:latin typeface="+mn-lt"/>
          <a:ea typeface="+mn-ea"/>
          <a:sym typeface="Lucida Grande" charset="0"/>
        </a:defRPr>
      </a:lvl8pPr>
      <a:lvl9pPr marL="3098800" algn="ctr" rtl="0" eaLnBrk="1" fontAlgn="base" hangingPunct="1">
        <a:spcBef>
          <a:spcPct val="0"/>
        </a:spcBef>
        <a:spcAft>
          <a:spcPct val="0"/>
        </a:spcAft>
        <a:defRPr sz="3200">
          <a:solidFill>
            <a:srgbClr val="FFFFFF"/>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80FF"/>
            </a:gs>
            <a:gs pos="100000">
              <a:srgbClr val="FFFFFF"/>
            </a:gs>
          </a:gsLst>
          <a:lin ang="5400000"/>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title style</a:t>
            </a:r>
          </a:p>
        </p:txBody>
      </p:sp>
      <p:sp>
        <p:nvSpPr>
          <p:cNvPr id="2050"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text styles</a:t>
            </a:r>
          </a:p>
          <a:p>
            <a:pPr lvl="1"/>
            <a:r>
              <a:rPr lang="en-US" dirty="0">
                <a:sym typeface="Lucida Grande" charset="0"/>
              </a:rPr>
              <a:t>Second level</a:t>
            </a:r>
          </a:p>
          <a:p>
            <a:pPr lvl="2"/>
            <a:r>
              <a:rPr lang="en-US" dirty="0">
                <a:sym typeface="Lucida Grande" charset="0"/>
              </a:rPr>
              <a:t>Third level</a:t>
            </a:r>
          </a:p>
          <a:p>
            <a:pPr lvl="3"/>
            <a:r>
              <a:rPr lang="en-US" dirty="0">
                <a:sym typeface="Lucida Grande" charset="0"/>
              </a:rPr>
              <a:t>Fourth level</a:t>
            </a:r>
          </a:p>
          <a:p>
            <a:pPr lvl="4"/>
            <a:r>
              <a:rPr lang="en-US" dirty="0">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xStyles>
    <p:titleStyle>
      <a:lvl1pPr algn="ctr" rtl="0" eaLnBrk="0" fontAlgn="base" hangingPunct="0">
        <a:spcBef>
          <a:spcPct val="0"/>
        </a:spcBef>
        <a:spcAft>
          <a:spcPct val="0"/>
        </a:spcAft>
        <a:defRPr sz="4400" b="1">
          <a:solidFill>
            <a:srgbClr val="010001"/>
          </a:solidFill>
          <a:latin typeface="Helvetica"/>
          <a:ea typeface="MS PGothic" pitchFamily="34" charset="-128"/>
          <a:cs typeface="Helvetica"/>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5715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1pPr>
      <a:lvl2pPr marL="850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2pPr>
      <a:lvl3pPr marL="1231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3pPr>
      <a:lvl4pPr marL="1612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4pPr>
      <a:lvl5pPr marL="1993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5pPr>
      <a:lvl6pPr marL="22606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6pPr>
      <a:lvl7pPr marL="27178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7pPr>
      <a:lvl8pPr marL="31750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8pPr>
      <a:lvl9pPr marL="36322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505200"/>
            <a:ext cx="13004800" cy="152400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p>
            <a:pPr algn="ctr"/>
            <a:r>
              <a:rPr lang="en-US" sz="4400" b="1" dirty="0">
                <a:solidFill>
                  <a:srgbClr val="010001"/>
                </a:solidFill>
                <a:latin typeface="Helvetica" charset="0"/>
              </a:rPr>
              <a:t>Chapter </a:t>
            </a:r>
            <a:r>
              <a:rPr lang="en-US" sz="4400" b="1" dirty="0" smtClean="0">
                <a:solidFill>
                  <a:srgbClr val="010001"/>
                </a:solidFill>
                <a:latin typeface="Helvetica" charset="0"/>
              </a:rPr>
              <a:t>9</a:t>
            </a:r>
            <a:endParaRPr lang="en-US" sz="4400" b="1" dirty="0">
              <a:solidFill>
                <a:srgbClr val="010001"/>
              </a:solidFill>
              <a:latin typeface="Helvetica" charset="0"/>
            </a:endParaRPr>
          </a:p>
          <a:p>
            <a:pPr algn="ctr"/>
            <a:r>
              <a:rPr lang="en-US" sz="4400" b="1" dirty="0" smtClean="0">
                <a:solidFill>
                  <a:srgbClr val="010001"/>
                </a:solidFill>
                <a:latin typeface="Helvetica" charset="0"/>
              </a:rPr>
              <a:t>Water Resources</a:t>
            </a:r>
            <a:endParaRPr lang="en-US" sz="4400" b="1" dirty="0">
              <a:solidFill>
                <a:srgbClr val="010001"/>
              </a:solidFill>
              <a:latin typeface="Helvetica" charset="0"/>
            </a:endParaRPr>
          </a:p>
        </p:txBody>
      </p:sp>
      <p:sp>
        <p:nvSpPr>
          <p:cNvPr id="3" name="TextBox 2"/>
          <p:cNvSpPr txBox="1"/>
          <p:nvPr/>
        </p:nvSpPr>
        <p:spPr>
          <a:xfrm>
            <a:off x="558800" y="8686800"/>
            <a:ext cx="5486400" cy="461665"/>
          </a:xfrm>
          <a:prstGeom prst="rect">
            <a:avLst/>
          </a:prstGeom>
          <a:noFill/>
        </p:spPr>
        <p:txBody>
          <a:bodyPr wrap="square" rtlCol="0">
            <a:spAutoFit/>
          </a:bodyPr>
          <a:lstStyle/>
          <a:p>
            <a:r>
              <a:rPr lang="en-US" dirty="0" err="1">
                <a:solidFill>
                  <a:schemeClr val="bg1"/>
                </a:solidFill>
              </a:rPr>
              <a:t>Friedland</a:t>
            </a:r>
            <a:r>
              <a:rPr lang="en-US" dirty="0">
                <a:solidFill>
                  <a:schemeClr val="bg1"/>
                </a:solidFill>
              </a:rPr>
              <a:t> and </a:t>
            </a:r>
            <a:r>
              <a:rPr lang="en-US" dirty="0" err="1">
                <a:solidFill>
                  <a:schemeClr val="bg1"/>
                </a:solidFill>
              </a:rPr>
              <a:t>Relyea</a:t>
            </a:r>
            <a:r>
              <a:rPr lang="en-US" dirty="0">
                <a:solidFill>
                  <a:schemeClr val="bg1"/>
                </a:solidFill>
              </a:rPr>
              <a:t> Environmental Science for AP</a:t>
            </a:r>
            <a:r>
              <a:rPr lang="en-US" baseline="30000" dirty="0">
                <a:solidFill>
                  <a:schemeClr val="bg1"/>
                </a:solidFill>
              </a:rPr>
              <a:t>®</a:t>
            </a:r>
            <a:r>
              <a:rPr lang="en-US" dirty="0">
                <a:solidFill>
                  <a:schemeClr val="bg1"/>
                </a:solidFill>
              </a:rPr>
              <a:t>, second </a:t>
            </a:r>
            <a:r>
              <a:rPr lang="en-US">
                <a:solidFill>
                  <a:schemeClr val="bg1"/>
                </a:solidFill>
              </a:rPr>
              <a:t>edition </a:t>
            </a:r>
            <a:r>
              <a:rPr lang="en-US">
                <a:solidFill>
                  <a:schemeClr val="bg1"/>
                </a:solidFill>
              </a:rPr>
              <a:t>©2015 </a:t>
            </a:r>
            <a:r>
              <a:rPr lang="en-US" dirty="0">
                <a:solidFill>
                  <a:schemeClr val="bg1"/>
                </a:solidFill>
              </a:rPr>
              <a:t>W.H. Freeman and Company/BFW </a:t>
            </a:r>
          </a:p>
        </p:txBody>
      </p:sp>
      <p:sp>
        <p:nvSpPr>
          <p:cNvPr id="6" name="Rectangle 5"/>
          <p:cNvSpPr/>
          <p:nvPr/>
        </p:nvSpPr>
        <p:spPr>
          <a:xfrm>
            <a:off x="2235200" y="9296400"/>
            <a:ext cx="9779000" cy="230832"/>
          </a:xfrm>
          <a:prstGeom prst="rect">
            <a:avLst/>
          </a:prstGeom>
        </p:spPr>
        <p:txBody>
          <a:bodyPr wrap="square">
            <a:spAutoFit/>
          </a:bodyPr>
          <a:lstStyle/>
          <a:p>
            <a:r>
              <a:rPr lang="en-US" sz="900" dirty="0">
                <a:solidFill>
                  <a:schemeClr val="bg1"/>
                </a:solidFill>
              </a:rPr>
              <a:t>AP</a:t>
            </a:r>
            <a:r>
              <a:rPr lang="en-US" sz="900" baseline="30000" dirty="0">
                <a:solidFill>
                  <a:schemeClr val="bg1"/>
                </a:solidFill>
              </a:rPr>
              <a:t>® </a:t>
            </a:r>
            <a:r>
              <a:rPr lang="en-US" sz="900" dirty="0">
                <a:solidFill>
                  <a:schemeClr val="bg1"/>
                </a:solidFill>
              </a:rPr>
              <a:t>is a trademark registered and/or owned by the College </a:t>
            </a:r>
            <a:r>
              <a:rPr lang="en-US" sz="900" dirty="0" smtClean="0">
                <a:solidFill>
                  <a:schemeClr val="bg1"/>
                </a:solidFill>
              </a:rPr>
              <a:t>Board</a:t>
            </a:r>
            <a:r>
              <a:rPr lang="en-US" sz="900" baseline="30000" dirty="0">
                <a:solidFill>
                  <a:schemeClr val="bg1"/>
                </a:solidFill>
              </a:rPr>
              <a:t>®</a:t>
            </a:r>
            <a:r>
              <a:rPr lang="en-US" sz="900" dirty="0" smtClean="0">
                <a:solidFill>
                  <a:schemeClr val="bg1"/>
                </a:solidFill>
              </a:rPr>
              <a:t>, </a:t>
            </a:r>
            <a:r>
              <a:rPr lang="en-US" sz="900" dirty="0">
                <a:solidFill>
                  <a:schemeClr val="bg1"/>
                </a:solidFill>
              </a:rPr>
              <a:t>which was not involved in the production of, and does not endorse, this product.</a:t>
            </a:r>
            <a:endParaRPr lang="en-US" sz="900" b="1" dirty="0">
              <a:solidFill>
                <a:schemeClr val="bg1"/>
              </a:solidFill>
            </a:endParaRPr>
          </a:p>
        </p:txBody>
      </p:sp>
    </p:spTree>
    <p:extLst>
      <p:ext uri="{BB962C8B-B14F-4D97-AF65-F5344CB8AC3E}">
        <p14:creationId xmlns:p14="http://schemas.microsoft.com/office/powerpoint/2010/main" val="2763709130"/>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br>
              <a:rPr lang="en-US" dirty="0"/>
            </a:br>
            <a:r>
              <a:rPr lang="en-US" dirty="0"/>
              <a:t>Groundwater</a:t>
            </a:r>
            <a:br>
              <a:rPr lang="en-US" dirty="0"/>
            </a:br>
            <a:endParaRPr lang="en-US" dirty="0"/>
          </a:p>
        </p:txBody>
      </p:sp>
      <p:pic>
        <p:nvPicPr>
          <p:cNvPr id="4" name="Picture 3"/>
          <p:cNvPicPr>
            <a:picLocks noChangeAspect="1"/>
          </p:cNvPicPr>
          <p:nvPr/>
        </p:nvPicPr>
        <p:blipFill>
          <a:blip r:embed="rId2"/>
          <a:stretch>
            <a:fillRect/>
          </a:stretch>
        </p:blipFill>
        <p:spPr>
          <a:xfrm>
            <a:off x="1270000" y="2072301"/>
            <a:ext cx="5322265" cy="7403460"/>
          </a:xfrm>
          <a:prstGeom prst="rect">
            <a:avLst/>
          </a:prstGeom>
        </p:spPr>
      </p:pic>
      <p:sp>
        <p:nvSpPr>
          <p:cNvPr id="5" name="Rectangle 4"/>
          <p:cNvSpPr/>
          <p:nvPr/>
        </p:nvSpPr>
        <p:spPr>
          <a:xfrm>
            <a:off x="6842915" y="2513093"/>
            <a:ext cx="6007310" cy="5262980"/>
          </a:xfrm>
          <a:prstGeom prst="rect">
            <a:avLst/>
          </a:prstGeom>
        </p:spPr>
        <p:txBody>
          <a:bodyPr wrap="square">
            <a:spAutoFit/>
          </a:bodyPr>
          <a:lstStyle/>
          <a:p>
            <a:r>
              <a:rPr lang="en-US" sz="2800" b="1" dirty="0">
                <a:solidFill>
                  <a:srgbClr val="010001"/>
                </a:solidFill>
                <a:latin typeface="Arial"/>
                <a:cs typeface="Arial"/>
              </a:rPr>
              <a:t>Saltwater intrusion</a:t>
            </a:r>
            <a:r>
              <a:rPr lang="en-US" sz="2800" dirty="0">
                <a:solidFill>
                  <a:srgbClr val="010001"/>
                </a:solidFill>
                <a:latin typeface="Arial"/>
                <a:cs typeface="Arial"/>
              </a:rPr>
              <a:t>. (a) When there are </a:t>
            </a:r>
            <a:r>
              <a:rPr lang="en-US" sz="2800" dirty="0" smtClean="0">
                <a:solidFill>
                  <a:srgbClr val="010001"/>
                </a:solidFill>
                <a:latin typeface="Arial"/>
                <a:cs typeface="Arial"/>
              </a:rPr>
              <a:t>few wells </a:t>
            </a:r>
            <a:r>
              <a:rPr lang="en-US" sz="2800" dirty="0">
                <a:solidFill>
                  <a:srgbClr val="010001"/>
                </a:solidFill>
                <a:latin typeface="Arial"/>
                <a:cs typeface="Arial"/>
              </a:rPr>
              <a:t>along a coastline, the water table remains high and the</a:t>
            </a:r>
          </a:p>
          <a:p>
            <a:r>
              <a:rPr lang="en-US" sz="2800" dirty="0">
                <a:solidFill>
                  <a:srgbClr val="010001"/>
                </a:solidFill>
                <a:latin typeface="Arial"/>
                <a:cs typeface="Arial"/>
              </a:rPr>
              <a:t>resulting pressure prevents salt water from intruding. (b) Rapid</a:t>
            </a:r>
          </a:p>
          <a:p>
            <a:r>
              <a:rPr lang="en-US" sz="2800" dirty="0">
                <a:solidFill>
                  <a:srgbClr val="010001"/>
                </a:solidFill>
                <a:latin typeface="Arial"/>
                <a:cs typeface="Arial"/>
              </a:rPr>
              <a:t>pumping of wells drilled in aquifers along a coastline can lower the</a:t>
            </a:r>
          </a:p>
          <a:p>
            <a:r>
              <a:rPr lang="en-US" sz="2800" dirty="0">
                <a:solidFill>
                  <a:srgbClr val="010001"/>
                </a:solidFill>
                <a:latin typeface="Arial"/>
                <a:cs typeface="Arial"/>
              </a:rPr>
              <a:t>water table. Lowering the water table reduces water pressure in the</a:t>
            </a:r>
          </a:p>
          <a:p>
            <a:r>
              <a:rPr lang="en-US" sz="2800" dirty="0">
                <a:solidFill>
                  <a:srgbClr val="010001"/>
                </a:solidFill>
                <a:latin typeface="Arial"/>
                <a:cs typeface="Arial"/>
              </a:rPr>
              <a:t>aquifer, allowing the nearby salt water to move into the aquifer and</a:t>
            </a:r>
          </a:p>
          <a:p>
            <a:r>
              <a:rPr lang="en-US" sz="2800" dirty="0">
                <a:solidFill>
                  <a:srgbClr val="010001"/>
                </a:solidFill>
                <a:latin typeface="Arial"/>
                <a:cs typeface="Arial"/>
              </a:rPr>
              <a:t>contaminate the well water with salt.</a:t>
            </a:r>
          </a:p>
        </p:txBody>
      </p:sp>
    </p:spTree>
    <p:extLst>
      <p:ext uri="{BB962C8B-B14F-4D97-AF65-F5344CB8AC3E}">
        <p14:creationId xmlns:p14="http://schemas.microsoft.com/office/powerpoint/2010/main" val="3123751587"/>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Surface water is the collection of aquatic biomes</a:t>
            </a:r>
            <a:br>
              <a:rPr lang="en-US" dirty="0"/>
            </a:br>
            <a:endParaRPr lang="en-US" dirty="0"/>
          </a:p>
        </p:txBody>
      </p:sp>
      <p:sp>
        <p:nvSpPr>
          <p:cNvPr id="3" name="Content Placeholder 2"/>
          <p:cNvSpPr>
            <a:spLocks noGrp="1"/>
          </p:cNvSpPr>
          <p:nvPr>
            <p:ph idx="1"/>
          </p:nvPr>
        </p:nvSpPr>
        <p:spPr/>
        <p:txBody>
          <a:bodyPr/>
          <a:lstStyle/>
          <a:p>
            <a:pPr lvl="0"/>
            <a:r>
              <a:rPr lang="en-US" dirty="0"/>
              <a:t>Surface water is water that exists aboveground and includes steams, rivers, ponds, and wetlands</a:t>
            </a:r>
            <a:r>
              <a:rPr lang="en-US" dirty="0" smtClean="0"/>
              <a:t>.</a:t>
            </a:r>
            <a:r>
              <a:rPr lang="en-US" dirty="0"/>
              <a:t> </a:t>
            </a:r>
          </a:p>
          <a:p>
            <a:pPr lvl="0"/>
            <a:r>
              <a:rPr lang="en-US" dirty="0"/>
              <a:t>Early human civilizations typically settled along major rivers</a:t>
            </a:r>
            <a:r>
              <a:rPr lang="en-US" dirty="0" smtClean="0"/>
              <a:t>.</a:t>
            </a:r>
          </a:p>
          <a:p>
            <a:pPr lvl="0"/>
            <a:r>
              <a:rPr lang="en-US" b="1" dirty="0"/>
              <a:t>Floodplain</a:t>
            </a:r>
            <a:r>
              <a:rPr lang="en-US" dirty="0"/>
              <a:t> </a:t>
            </a:r>
            <a:r>
              <a:rPr lang="en-US" dirty="0" smtClean="0"/>
              <a:t> The </a:t>
            </a:r>
            <a:r>
              <a:rPr lang="en-US" dirty="0"/>
              <a:t>land adjacent to a </a:t>
            </a:r>
            <a:r>
              <a:rPr lang="en-US" dirty="0" smtClean="0"/>
              <a:t>river.</a:t>
            </a:r>
            <a:endParaRPr lang="en-US" dirty="0"/>
          </a:p>
          <a:p>
            <a:endParaRPr lang="en-US" dirty="0"/>
          </a:p>
        </p:txBody>
      </p:sp>
    </p:spTree>
    <p:extLst>
      <p:ext uri="{BB962C8B-B14F-4D97-AF65-F5344CB8AC3E}">
        <p14:creationId xmlns:p14="http://schemas.microsoft.com/office/powerpoint/2010/main" val="309014449"/>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510071"/>
            <a:ext cx="10464800" cy="2465387"/>
          </a:xfrm>
        </p:spPr>
        <p:txBody>
          <a:bodyPr/>
          <a:lstStyle/>
          <a:p>
            <a:pPr algn="l"/>
            <a:r>
              <a:rPr lang="en-US" dirty="0"/>
              <a:t> </a:t>
            </a:r>
            <a:br>
              <a:rPr lang="en-US" dirty="0"/>
            </a:br>
            <a:r>
              <a:rPr lang="en-US" dirty="0"/>
              <a:t>Surface Water</a:t>
            </a:r>
            <a:br>
              <a:rPr lang="en-US" dirty="0"/>
            </a:br>
            <a:endParaRPr lang="en-US" dirty="0"/>
          </a:p>
        </p:txBody>
      </p:sp>
      <p:pic>
        <p:nvPicPr>
          <p:cNvPr id="4" name="Picture 3"/>
          <p:cNvPicPr>
            <a:picLocks noChangeAspect="1"/>
          </p:cNvPicPr>
          <p:nvPr/>
        </p:nvPicPr>
        <p:blipFill>
          <a:blip r:embed="rId2"/>
          <a:stretch>
            <a:fillRect/>
          </a:stretch>
        </p:blipFill>
        <p:spPr>
          <a:xfrm>
            <a:off x="1391011" y="1233060"/>
            <a:ext cx="4925487" cy="7958596"/>
          </a:xfrm>
          <a:prstGeom prst="rect">
            <a:avLst/>
          </a:prstGeom>
        </p:spPr>
      </p:pic>
      <p:sp>
        <p:nvSpPr>
          <p:cNvPr id="5" name="Rectangle 4"/>
          <p:cNvSpPr/>
          <p:nvPr/>
        </p:nvSpPr>
        <p:spPr>
          <a:xfrm>
            <a:off x="6502400" y="2991470"/>
            <a:ext cx="6502400" cy="2862322"/>
          </a:xfrm>
          <a:prstGeom prst="rect">
            <a:avLst/>
          </a:prstGeom>
        </p:spPr>
        <p:txBody>
          <a:bodyPr>
            <a:spAutoFit/>
          </a:bodyPr>
          <a:lstStyle/>
          <a:p>
            <a:r>
              <a:rPr lang="en-US" sz="3600" b="1" dirty="0">
                <a:solidFill>
                  <a:srgbClr val="010001"/>
                </a:solidFill>
                <a:latin typeface="Arial"/>
                <a:cs typeface="Arial"/>
              </a:rPr>
              <a:t>The world’s largest lakes. </a:t>
            </a:r>
            <a:r>
              <a:rPr lang="en-US" sz="3600" dirty="0">
                <a:solidFill>
                  <a:srgbClr val="010001"/>
                </a:solidFill>
                <a:latin typeface="Arial"/>
                <a:cs typeface="Arial"/>
              </a:rPr>
              <a:t>Measurements of</a:t>
            </a:r>
          </a:p>
          <a:p>
            <a:r>
              <a:rPr lang="en-US" sz="3600" dirty="0" smtClean="0">
                <a:solidFill>
                  <a:srgbClr val="010001"/>
                </a:solidFill>
                <a:latin typeface="Arial"/>
                <a:cs typeface="Arial"/>
              </a:rPr>
              <a:t>surface area, depth, and volume are shown for each lake.</a:t>
            </a:r>
            <a:endParaRPr lang="en-US" sz="3600" dirty="0">
              <a:solidFill>
                <a:srgbClr val="010001"/>
              </a:solidFill>
              <a:latin typeface="Arial"/>
              <a:cs typeface="Arial"/>
            </a:endParaRPr>
          </a:p>
        </p:txBody>
      </p:sp>
    </p:spTree>
    <p:extLst>
      <p:ext uri="{BB962C8B-B14F-4D97-AF65-F5344CB8AC3E}">
        <p14:creationId xmlns:p14="http://schemas.microsoft.com/office/powerpoint/2010/main" val="1284804047"/>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Atmospheric water produces precipitation</a:t>
            </a:r>
            <a:br>
              <a:rPr lang="en-US" dirty="0"/>
            </a:br>
            <a:endParaRPr lang="en-US" dirty="0"/>
          </a:p>
        </p:txBody>
      </p:sp>
      <p:sp>
        <p:nvSpPr>
          <p:cNvPr id="3" name="Content Placeholder 2"/>
          <p:cNvSpPr>
            <a:spLocks noGrp="1"/>
          </p:cNvSpPr>
          <p:nvPr>
            <p:ph idx="1"/>
          </p:nvPr>
        </p:nvSpPr>
        <p:spPr/>
        <p:txBody>
          <a:bodyPr/>
          <a:lstStyle/>
          <a:p>
            <a:pPr lvl="0"/>
            <a:r>
              <a:rPr lang="en-US" dirty="0"/>
              <a:t>Although the atmosphere contains only a very small percentage of the water on Earth, that atmospheric water is essential to global water distribution.</a:t>
            </a:r>
          </a:p>
          <a:p>
            <a:r>
              <a:rPr lang="en-US" b="1" dirty="0"/>
              <a:t>Impermeable surface </a:t>
            </a:r>
            <a:r>
              <a:rPr lang="en-US" dirty="0"/>
              <a:t>Pavement or buildings </a:t>
            </a:r>
            <a:r>
              <a:rPr lang="en-US" dirty="0" smtClean="0"/>
              <a:t>that do </a:t>
            </a:r>
            <a:r>
              <a:rPr lang="en-US" dirty="0"/>
              <a:t>not allow water penetration.</a:t>
            </a:r>
          </a:p>
        </p:txBody>
      </p:sp>
    </p:spTree>
    <p:extLst>
      <p:ext uri="{BB962C8B-B14F-4D97-AF65-F5344CB8AC3E}">
        <p14:creationId xmlns:p14="http://schemas.microsoft.com/office/powerpoint/2010/main" val="3088608685"/>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27  </a:t>
            </a:r>
            <a:r>
              <a:rPr lang="en-US" dirty="0" smtClean="0"/>
              <a:t/>
            </a:r>
            <a:br>
              <a:rPr lang="en-US" dirty="0" smtClean="0"/>
            </a:br>
            <a:r>
              <a:rPr lang="en-US" dirty="0" smtClean="0"/>
              <a:t>Human </a:t>
            </a:r>
            <a:r>
              <a:rPr lang="en-US" dirty="0"/>
              <a:t>A</a:t>
            </a:r>
            <a:r>
              <a:rPr lang="en-US" dirty="0" smtClean="0"/>
              <a:t>lteration </a:t>
            </a:r>
            <a:r>
              <a:rPr lang="en-US" dirty="0"/>
              <a:t>of </a:t>
            </a:r>
            <a:r>
              <a:rPr lang="en-US" dirty="0" smtClean="0"/>
              <a:t>Water </a:t>
            </a:r>
            <a:r>
              <a:rPr lang="en-US" dirty="0"/>
              <a:t>A</a:t>
            </a:r>
            <a:r>
              <a:rPr lang="en-US" dirty="0" smtClean="0"/>
              <a:t>vailability</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smtClean="0"/>
              <a:t>compare </a:t>
            </a:r>
            <a:r>
              <a:rPr lang="en-US" dirty="0"/>
              <a:t>and contrast the roles of levees and dikes.</a:t>
            </a:r>
          </a:p>
          <a:p>
            <a:r>
              <a:rPr lang="en-US" dirty="0" smtClean="0"/>
              <a:t>explain </a:t>
            </a:r>
            <a:r>
              <a:rPr lang="en-US" dirty="0"/>
              <a:t>the benefits and costs of building dams.</a:t>
            </a:r>
          </a:p>
          <a:p>
            <a:r>
              <a:rPr lang="en-US" dirty="0" smtClean="0"/>
              <a:t>explain </a:t>
            </a:r>
            <a:r>
              <a:rPr lang="en-US" dirty="0"/>
              <a:t>the benefits and costs of building aqueducts.</a:t>
            </a:r>
          </a:p>
          <a:p>
            <a:r>
              <a:rPr lang="en-US" dirty="0" smtClean="0"/>
              <a:t>describe </a:t>
            </a:r>
            <a:r>
              <a:rPr lang="en-US" dirty="0"/>
              <a:t>the processes used to convert salt water into fresh water.</a:t>
            </a:r>
          </a:p>
        </p:txBody>
      </p:sp>
    </p:spTree>
    <p:extLst>
      <p:ext uri="{BB962C8B-B14F-4D97-AF65-F5344CB8AC3E}">
        <p14:creationId xmlns:p14="http://schemas.microsoft.com/office/powerpoint/2010/main" val="3038455634"/>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Levees and dikes are built to prevent flooding</a:t>
            </a:r>
            <a:br>
              <a:rPr lang="en-US" dirty="0"/>
            </a:br>
            <a:endParaRPr lang="en-US" dirty="0"/>
          </a:p>
        </p:txBody>
      </p:sp>
      <p:sp>
        <p:nvSpPr>
          <p:cNvPr id="3" name="Content Placeholder 2"/>
          <p:cNvSpPr>
            <a:spLocks noGrp="1"/>
          </p:cNvSpPr>
          <p:nvPr>
            <p:ph idx="1"/>
          </p:nvPr>
        </p:nvSpPr>
        <p:spPr/>
        <p:txBody>
          <a:bodyPr/>
          <a:lstStyle/>
          <a:p>
            <a:r>
              <a:rPr lang="en-US" b="1" dirty="0"/>
              <a:t>Levee</a:t>
            </a:r>
            <a:r>
              <a:rPr lang="en-US" dirty="0"/>
              <a:t> An enlarged bank built up on each side </a:t>
            </a:r>
            <a:r>
              <a:rPr lang="en-US" dirty="0" smtClean="0"/>
              <a:t>of a </a:t>
            </a:r>
            <a:r>
              <a:rPr lang="en-US" dirty="0"/>
              <a:t>river</a:t>
            </a:r>
            <a:r>
              <a:rPr lang="en-US" dirty="0" smtClean="0"/>
              <a:t>.</a:t>
            </a:r>
          </a:p>
          <a:p>
            <a:r>
              <a:rPr lang="en-US" b="1" dirty="0" smtClean="0"/>
              <a:t>Dike</a:t>
            </a:r>
            <a:r>
              <a:rPr lang="en-US" dirty="0"/>
              <a:t> </a:t>
            </a:r>
            <a:r>
              <a:rPr lang="en-US" dirty="0" smtClean="0"/>
              <a:t>A </a:t>
            </a:r>
            <a:r>
              <a:rPr lang="en-US" dirty="0"/>
              <a:t>structure built to prevent ocean </a:t>
            </a:r>
            <a:r>
              <a:rPr lang="en-US" dirty="0" smtClean="0"/>
              <a:t>waters from </a:t>
            </a:r>
            <a:r>
              <a:rPr lang="en-US" dirty="0"/>
              <a:t>flooding adjacent land.</a:t>
            </a:r>
          </a:p>
        </p:txBody>
      </p:sp>
    </p:spTree>
    <p:extLst>
      <p:ext uri="{BB962C8B-B14F-4D97-AF65-F5344CB8AC3E}">
        <p14:creationId xmlns:p14="http://schemas.microsoft.com/office/powerpoint/2010/main" val="2176687634"/>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Dams are built to restrict the flow of streams and rivers </a:t>
            </a:r>
          </a:p>
        </p:txBody>
      </p:sp>
      <p:sp>
        <p:nvSpPr>
          <p:cNvPr id="3" name="Content Placeholder 2"/>
          <p:cNvSpPr>
            <a:spLocks noGrp="1"/>
          </p:cNvSpPr>
          <p:nvPr>
            <p:ph idx="1"/>
          </p:nvPr>
        </p:nvSpPr>
        <p:spPr/>
        <p:txBody>
          <a:bodyPr/>
          <a:lstStyle/>
          <a:p>
            <a:r>
              <a:rPr lang="en-US" b="1" dirty="0"/>
              <a:t>Dam</a:t>
            </a:r>
            <a:r>
              <a:rPr lang="en-US" dirty="0"/>
              <a:t> </a:t>
            </a:r>
            <a:r>
              <a:rPr lang="en-US" dirty="0" smtClean="0"/>
              <a:t> A </a:t>
            </a:r>
            <a:r>
              <a:rPr lang="en-US" dirty="0"/>
              <a:t>barrier that runs across a river or </a:t>
            </a:r>
            <a:r>
              <a:rPr lang="en-US" dirty="0" smtClean="0"/>
              <a:t>stream to </a:t>
            </a:r>
            <a:r>
              <a:rPr lang="en-US" dirty="0"/>
              <a:t>control the flow of water.</a:t>
            </a:r>
          </a:p>
          <a:p>
            <a:r>
              <a:rPr lang="en-US" b="1" dirty="0"/>
              <a:t>Reservoir</a:t>
            </a:r>
            <a:r>
              <a:rPr lang="en-US" dirty="0"/>
              <a:t> </a:t>
            </a:r>
            <a:r>
              <a:rPr lang="en-US" dirty="0" smtClean="0"/>
              <a:t> The </a:t>
            </a:r>
            <a:r>
              <a:rPr lang="en-US" dirty="0"/>
              <a:t>water body created by a </a:t>
            </a:r>
            <a:r>
              <a:rPr lang="en-US" dirty="0" smtClean="0"/>
              <a:t>damming a </a:t>
            </a:r>
            <a:r>
              <a:rPr lang="en-US" dirty="0"/>
              <a:t>river or stream</a:t>
            </a:r>
            <a:r>
              <a:rPr lang="en-US" dirty="0" smtClean="0"/>
              <a:t>.</a:t>
            </a:r>
          </a:p>
          <a:p>
            <a:r>
              <a:rPr lang="en-US" b="1" dirty="0"/>
              <a:t>Fish ladder </a:t>
            </a:r>
            <a:r>
              <a:rPr lang="en-US" b="1" dirty="0" smtClean="0"/>
              <a:t> </a:t>
            </a:r>
            <a:r>
              <a:rPr lang="en-US" dirty="0" smtClean="0"/>
              <a:t>A </a:t>
            </a:r>
            <a:r>
              <a:rPr lang="en-US" dirty="0"/>
              <a:t>stair-like structure that </a:t>
            </a:r>
            <a:r>
              <a:rPr lang="en-US" dirty="0" smtClean="0"/>
              <a:t>allows migrating </a:t>
            </a:r>
            <a:r>
              <a:rPr lang="en-US" dirty="0"/>
              <a:t>fish to get around a dam.</a:t>
            </a:r>
          </a:p>
        </p:txBody>
      </p:sp>
    </p:spTree>
    <p:extLst>
      <p:ext uri="{BB962C8B-B14F-4D97-AF65-F5344CB8AC3E}">
        <p14:creationId xmlns:p14="http://schemas.microsoft.com/office/powerpoint/2010/main" val="3901018221"/>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Aqueducts carry water from one location to another</a:t>
            </a:r>
            <a:br>
              <a:rPr lang="en-US" dirty="0"/>
            </a:br>
            <a:endParaRPr lang="en-US" dirty="0"/>
          </a:p>
        </p:txBody>
      </p:sp>
      <p:sp>
        <p:nvSpPr>
          <p:cNvPr id="3" name="Content Placeholder 2"/>
          <p:cNvSpPr>
            <a:spLocks noGrp="1"/>
          </p:cNvSpPr>
          <p:nvPr>
            <p:ph idx="1"/>
          </p:nvPr>
        </p:nvSpPr>
        <p:spPr/>
        <p:txBody>
          <a:bodyPr/>
          <a:lstStyle/>
          <a:p>
            <a:r>
              <a:rPr lang="en-US" b="1" dirty="0"/>
              <a:t>Aqueduct</a:t>
            </a:r>
            <a:r>
              <a:rPr lang="en-US" dirty="0"/>
              <a:t> </a:t>
            </a:r>
            <a:r>
              <a:rPr lang="en-US" dirty="0" smtClean="0"/>
              <a:t> A </a:t>
            </a:r>
            <a:r>
              <a:rPr lang="en-US" dirty="0"/>
              <a:t>canal or ditch used to carry </a:t>
            </a:r>
            <a:r>
              <a:rPr lang="en-US" dirty="0" smtClean="0"/>
              <a:t>water from </a:t>
            </a:r>
            <a:r>
              <a:rPr lang="en-US" dirty="0"/>
              <a:t>one location to another</a:t>
            </a:r>
            <a:r>
              <a:rPr lang="en-US" dirty="0" smtClean="0"/>
              <a:t>.</a:t>
            </a:r>
          </a:p>
          <a:p>
            <a:pPr lvl="0"/>
            <a:r>
              <a:rPr lang="en-US" dirty="0"/>
              <a:t>In the United States, both Los Angeles and New York City depend on aqueducts to meet their daily water needs.</a:t>
            </a:r>
          </a:p>
          <a:p>
            <a:pPr lvl="0"/>
            <a:r>
              <a:rPr lang="en-US" dirty="0"/>
              <a:t>The consequences of water diversion can be severe. </a:t>
            </a:r>
          </a:p>
          <a:p>
            <a:pPr marL="0" indent="0">
              <a:buNone/>
            </a:pPr>
            <a:endParaRPr lang="en-US" dirty="0"/>
          </a:p>
        </p:txBody>
      </p:sp>
    </p:spTree>
    <p:extLst>
      <p:ext uri="{BB962C8B-B14F-4D97-AF65-F5344CB8AC3E}">
        <p14:creationId xmlns:p14="http://schemas.microsoft.com/office/powerpoint/2010/main" val="823336654"/>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499024"/>
            <a:ext cx="10464800" cy="2465387"/>
          </a:xfrm>
        </p:spPr>
        <p:txBody>
          <a:bodyPr/>
          <a:lstStyle/>
          <a:p>
            <a:pPr algn="l"/>
            <a:r>
              <a:rPr lang="en-US" dirty="0"/>
              <a:t>Aqueducts</a:t>
            </a:r>
          </a:p>
        </p:txBody>
      </p:sp>
      <p:pic>
        <p:nvPicPr>
          <p:cNvPr id="4" name="Picture 3"/>
          <p:cNvPicPr>
            <a:picLocks noChangeAspect="1"/>
          </p:cNvPicPr>
          <p:nvPr/>
        </p:nvPicPr>
        <p:blipFill>
          <a:blip r:embed="rId2"/>
          <a:stretch>
            <a:fillRect/>
          </a:stretch>
        </p:blipFill>
        <p:spPr>
          <a:xfrm>
            <a:off x="1270000" y="1197606"/>
            <a:ext cx="8806334" cy="6443659"/>
          </a:xfrm>
          <a:prstGeom prst="rect">
            <a:avLst/>
          </a:prstGeom>
        </p:spPr>
      </p:pic>
      <p:sp>
        <p:nvSpPr>
          <p:cNvPr id="5" name="Rectangle 4"/>
          <p:cNvSpPr/>
          <p:nvPr/>
        </p:nvSpPr>
        <p:spPr>
          <a:xfrm>
            <a:off x="518020" y="7697684"/>
            <a:ext cx="11216779" cy="1938992"/>
          </a:xfrm>
          <a:prstGeom prst="rect">
            <a:avLst/>
          </a:prstGeom>
        </p:spPr>
        <p:txBody>
          <a:bodyPr wrap="square">
            <a:spAutoFit/>
          </a:bodyPr>
          <a:lstStyle/>
          <a:p>
            <a:r>
              <a:rPr lang="en-US" sz="2400" b="1" dirty="0" smtClean="0">
                <a:solidFill>
                  <a:srgbClr val="010001"/>
                </a:solidFill>
                <a:latin typeface="Arial"/>
                <a:cs typeface="Arial"/>
              </a:rPr>
              <a:t>Consequences of river diversion</a:t>
            </a:r>
            <a:r>
              <a:rPr lang="en-US" sz="2400" dirty="0" smtClean="0">
                <a:solidFill>
                  <a:srgbClr val="010001"/>
                </a:solidFill>
                <a:latin typeface="Arial"/>
                <a:cs typeface="Arial"/>
              </a:rPr>
              <a:t>. Diverting river water can have devastating impacts downstream. The Aral Sea, on the border of Kazakhstan and Uzbekistan, was once the world’s fourth largest lake. Since the two rivers that fed the lake were diverted, its surface area has declined by 60 percent and the lake has split into two parts: the North and South Aral seas.</a:t>
            </a:r>
            <a:endParaRPr lang="en-US" sz="2400" dirty="0">
              <a:solidFill>
                <a:srgbClr val="010001"/>
              </a:solidFill>
              <a:latin typeface="Arial"/>
              <a:cs typeface="Arial"/>
            </a:endParaRPr>
          </a:p>
        </p:txBody>
      </p:sp>
    </p:spTree>
    <p:extLst>
      <p:ext uri="{BB962C8B-B14F-4D97-AF65-F5344CB8AC3E}">
        <p14:creationId xmlns:p14="http://schemas.microsoft.com/office/powerpoint/2010/main" val="1503350739"/>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Desalination converts salt water into fresh water </a:t>
            </a:r>
          </a:p>
        </p:txBody>
      </p:sp>
      <p:sp>
        <p:nvSpPr>
          <p:cNvPr id="3" name="Content Placeholder 2"/>
          <p:cNvSpPr>
            <a:spLocks noGrp="1"/>
          </p:cNvSpPr>
          <p:nvPr>
            <p:ph idx="1"/>
          </p:nvPr>
        </p:nvSpPr>
        <p:spPr/>
        <p:txBody>
          <a:bodyPr/>
          <a:lstStyle/>
          <a:p>
            <a:r>
              <a:rPr lang="en-US" b="1" dirty="0"/>
              <a:t>Desalination</a:t>
            </a:r>
            <a:r>
              <a:rPr lang="en-US" dirty="0"/>
              <a:t> The process of removing the </a:t>
            </a:r>
            <a:r>
              <a:rPr lang="en-US" dirty="0" smtClean="0"/>
              <a:t>salt from </a:t>
            </a:r>
            <a:r>
              <a:rPr lang="en-US" dirty="0"/>
              <a:t>salt water. </a:t>
            </a:r>
            <a:r>
              <a:rPr lang="en-US" i="1" dirty="0"/>
              <a:t>Also known as </a:t>
            </a:r>
            <a:r>
              <a:rPr lang="en-US" b="1" dirty="0"/>
              <a:t>Desalinization</a:t>
            </a:r>
            <a:r>
              <a:rPr lang="en-US" dirty="0"/>
              <a:t>.</a:t>
            </a:r>
          </a:p>
          <a:p>
            <a:r>
              <a:rPr lang="en-US" b="1" dirty="0"/>
              <a:t>Distillation</a:t>
            </a:r>
            <a:r>
              <a:rPr lang="en-US" dirty="0"/>
              <a:t> </a:t>
            </a:r>
            <a:r>
              <a:rPr lang="en-US" dirty="0" smtClean="0"/>
              <a:t> A </a:t>
            </a:r>
            <a:r>
              <a:rPr lang="en-US" dirty="0"/>
              <a:t>process of desalination in </a:t>
            </a:r>
            <a:r>
              <a:rPr lang="en-US" dirty="0" smtClean="0"/>
              <a:t>which water </a:t>
            </a:r>
            <a:r>
              <a:rPr lang="en-US" dirty="0"/>
              <a:t>is boiled and the resulting steam is </a:t>
            </a:r>
            <a:r>
              <a:rPr lang="en-US" dirty="0" smtClean="0"/>
              <a:t>captured and </a:t>
            </a:r>
            <a:r>
              <a:rPr lang="en-US" dirty="0"/>
              <a:t>condensed to yield pure water.</a:t>
            </a:r>
          </a:p>
          <a:p>
            <a:r>
              <a:rPr lang="en-US" b="1" dirty="0"/>
              <a:t>Reverse osmosis </a:t>
            </a:r>
            <a:r>
              <a:rPr lang="en-US" b="1" dirty="0" smtClean="0"/>
              <a:t> </a:t>
            </a:r>
            <a:r>
              <a:rPr lang="en-US" dirty="0" smtClean="0"/>
              <a:t>A </a:t>
            </a:r>
            <a:r>
              <a:rPr lang="en-US" dirty="0"/>
              <a:t>process of desalination </a:t>
            </a:r>
            <a:r>
              <a:rPr lang="en-US" dirty="0" smtClean="0"/>
              <a:t>in which </a:t>
            </a:r>
            <a:r>
              <a:rPr lang="en-US" dirty="0"/>
              <a:t>water is forced through a thin </a:t>
            </a:r>
            <a:r>
              <a:rPr lang="en-US" dirty="0" smtClean="0"/>
              <a:t>semipermeable membrane </a:t>
            </a:r>
            <a:r>
              <a:rPr lang="en-US" dirty="0"/>
              <a:t>at high pressure.</a:t>
            </a:r>
          </a:p>
        </p:txBody>
      </p:sp>
    </p:spTree>
    <p:extLst>
      <p:ext uri="{BB962C8B-B14F-4D97-AF65-F5344CB8AC3E}">
        <p14:creationId xmlns:p14="http://schemas.microsoft.com/office/powerpoint/2010/main" val="1097558183"/>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26  </a:t>
            </a:r>
            <a:r>
              <a:rPr lang="en-US" dirty="0" smtClean="0"/>
              <a:t/>
            </a:r>
            <a:br>
              <a:rPr lang="en-US" dirty="0" smtClean="0"/>
            </a:br>
            <a:r>
              <a:rPr lang="en-US" dirty="0" smtClean="0"/>
              <a:t>The </a:t>
            </a:r>
            <a:r>
              <a:rPr lang="en-US" dirty="0"/>
              <a:t>Availability of Water</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smtClean="0"/>
              <a:t>describe </a:t>
            </a:r>
            <a:r>
              <a:rPr lang="en-US" dirty="0"/>
              <a:t>the major sources of groundwater.</a:t>
            </a:r>
          </a:p>
          <a:p>
            <a:r>
              <a:rPr lang="en-US" dirty="0" smtClean="0"/>
              <a:t>identify </a:t>
            </a:r>
            <a:r>
              <a:rPr lang="en-US" dirty="0"/>
              <a:t>some of the largest sources of fresh surface water.</a:t>
            </a:r>
          </a:p>
          <a:p>
            <a:r>
              <a:rPr lang="en-US" dirty="0" smtClean="0"/>
              <a:t>explain </a:t>
            </a:r>
            <a:r>
              <a:rPr lang="en-US" dirty="0"/>
              <a:t>the effects of unusually high and low amounts of precipitation.</a:t>
            </a:r>
          </a:p>
        </p:txBody>
      </p:sp>
    </p:spTree>
    <p:extLst>
      <p:ext uri="{BB962C8B-B14F-4D97-AF65-F5344CB8AC3E}">
        <p14:creationId xmlns:p14="http://schemas.microsoft.com/office/powerpoint/2010/main" val="3835160251"/>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78087"/>
            <a:ext cx="10464800" cy="2465387"/>
          </a:xfrm>
        </p:spPr>
        <p:txBody>
          <a:bodyPr/>
          <a:lstStyle/>
          <a:p>
            <a:pPr algn="l"/>
            <a:r>
              <a:rPr lang="en-US" dirty="0"/>
              <a:t>Desalination</a:t>
            </a:r>
            <a:br>
              <a:rPr lang="en-US" dirty="0"/>
            </a:br>
            <a:endParaRPr lang="en-US" dirty="0"/>
          </a:p>
        </p:txBody>
      </p:sp>
      <p:pic>
        <p:nvPicPr>
          <p:cNvPr id="4" name="Picture 3"/>
          <p:cNvPicPr>
            <a:picLocks noChangeAspect="1"/>
          </p:cNvPicPr>
          <p:nvPr/>
        </p:nvPicPr>
        <p:blipFill>
          <a:blip r:embed="rId2"/>
          <a:stretch>
            <a:fillRect/>
          </a:stretch>
        </p:blipFill>
        <p:spPr>
          <a:xfrm>
            <a:off x="1270000" y="1487377"/>
            <a:ext cx="5773975" cy="7837975"/>
          </a:xfrm>
          <a:prstGeom prst="rect">
            <a:avLst/>
          </a:prstGeom>
        </p:spPr>
      </p:pic>
      <p:sp>
        <p:nvSpPr>
          <p:cNvPr id="5" name="Rectangle 4"/>
          <p:cNvSpPr/>
          <p:nvPr/>
        </p:nvSpPr>
        <p:spPr>
          <a:xfrm>
            <a:off x="7438177" y="1535850"/>
            <a:ext cx="4894033" cy="5262980"/>
          </a:xfrm>
          <a:prstGeom prst="rect">
            <a:avLst/>
          </a:prstGeom>
        </p:spPr>
        <p:txBody>
          <a:bodyPr wrap="square">
            <a:spAutoFit/>
          </a:bodyPr>
          <a:lstStyle/>
          <a:p>
            <a:r>
              <a:rPr lang="en-US" sz="2800" b="1" dirty="0">
                <a:solidFill>
                  <a:srgbClr val="010001"/>
                </a:solidFill>
                <a:latin typeface="Arial"/>
                <a:cs typeface="Arial"/>
              </a:rPr>
              <a:t>Desalination technologies. </a:t>
            </a:r>
            <a:r>
              <a:rPr lang="en-US" sz="2800" dirty="0">
                <a:solidFill>
                  <a:srgbClr val="010001"/>
                </a:solidFill>
                <a:latin typeface="Arial"/>
                <a:cs typeface="Arial"/>
              </a:rPr>
              <a:t>Salt water can be converted into </a:t>
            </a:r>
            <a:r>
              <a:rPr lang="en-US" sz="2800" dirty="0" smtClean="0">
                <a:solidFill>
                  <a:srgbClr val="010001"/>
                </a:solidFill>
                <a:latin typeface="Arial"/>
                <a:cs typeface="Arial"/>
              </a:rPr>
              <a:t>fresh water </a:t>
            </a:r>
            <a:r>
              <a:rPr lang="en-US" sz="2800" dirty="0">
                <a:solidFill>
                  <a:srgbClr val="010001"/>
                </a:solidFill>
                <a:latin typeface="Arial"/>
                <a:cs typeface="Arial"/>
              </a:rPr>
              <a:t>in one of two ways. (a) Distillation uses heat to convert pure water into steam </a:t>
            </a:r>
            <a:r>
              <a:rPr lang="en-US" sz="2800" dirty="0" smtClean="0">
                <a:solidFill>
                  <a:srgbClr val="010001"/>
                </a:solidFill>
                <a:latin typeface="Arial"/>
                <a:cs typeface="Arial"/>
              </a:rPr>
              <a:t>that is </a:t>
            </a:r>
            <a:r>
              <a:rPr lang="en-US" sz="2800" dirty="0">
                <a:solidFill>
                  <a:srgbClr val="010001"/>
                </a:solidFill>
                <a:latin typeface="Arial"/>
                <a:cs typeface="Arial"/>
              </a:rPr>
              <a:t>later condensed, leaving the salt behind. (b) Reverse osmosis uses pressure to </a:t>
            </a:r>
            <a:r>
              <a:rPr lang="en-US" sz="2800" dirty="0" smtClean="0">
                <a:solidFill>
                  <a:srgbClr val="010001"/>
                </a:solidFill>
                <a:latin typeface="Arial"/>
                <a:cs typeface="Arial"/>
              </a:rPr>
              <a:t>force pure </a:t>
            </a:r>
            <a:r>
              <a:rPr lang="en-US" sz="2800" dirty="0">
                <a:solidFill>
                  <a:srgbClr val="010001"/>
                </a:solidFill>
                <a:latin typeface="Arial"/>
                <a:cs typeface="Arial"/>
              </a:rPr>
              <a:t>water through </a:t>
            </a:r>
            <a:r>
              <a:rPr lang="en-US" sz="2800" dirty="0" smtClean="0">
                <a:solidFill>
                  <a:srgbClr val="010001"/>
                </a:solidFill>
                <a:latin typeface="Arial"/>
                <a:cs typeface="Arial"/>
              </a:rPr>
              <a:t>a semipermeable </a:t>
            </a:r>
            <a:r>
              <a:rPr lang="en-US" sz="2800" dirty="0">
                <a:solidFill>
                  <a:srgbClr val="010001"/>
                </a:solidFill>
                <a:latin typeface="Arial"/>
                <a:cs typeface="Arial"/>
              </a:rPr>
              <a:t>membrane, leaving the salt behind.</a:t>
            </a:r>
          </a:p>
        </p:txBody>
      </p:sp>
    </p:spTree>
    <p:extLst>
      <p:ext uri="{BB962C8B-B14F-4D97-AF65-F5344CB8AC3E}">
        <p14:creationId xmlns:p14="http://schemas.microsoft.com/office/powerpoint/2010/main" val="2540605098"/>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Water Availability</a:t>
            </a:r>
            <a:br>
              <a:rPr lang="en-US" dirty="0"/>
            </a:br>
            <a:endParaRPr lang="en-US" dirty="0"/>
          </a:p>
        </p:txBody>
      </p:sp>
      <p:pic>
        <p:nvPicPr>
          <p:cNvPr id="4" name="Picture 3"/>
          <p:cNvPicPr>
            <a:picLocks noChangeAspect="1"/>
          </p:cNvPicPr>
          <p:nvPr/>
        </p:nvPicPr>
        <p:blipFill>
          <a:blip r:embed="rId2"/>
          <a:stretch>
            <a:fillRect/>
          </a:stretch>
        </p:blipFill>
        <p:spPr>
          <a:xfrm>
            <a:off x="1270000" y="2055500"/>
            <a:ext cx="9959073" cy="5999734"/>
          </a:xfrm>
          <a:prstGeom prst="rect">
            <a:avLst/>
          </a:prstGeom>
        </p:spPr>
      </p:pic>
      <p:sp>
        <p:nvSpPr>
          <p:cNvPr id="5" name="Rectangle 4"/>
          <p:cNvSpPr/>
          <p:nvPr/>
        </p:nvSpPr>
        <p:spPr>
          <a:xfrm>
            <a:off x="1270000" y="8243678"/>
            <a:ext cx="10711309" cy="1200328"/>
          </a:xfrm>
          <a:prstGeom prst="rect">
            <a:avLst/>
          </a:prstGeom>
        </p:spPr>
        <p:txBody>
          <a:bodyPr wrap="square">
            <a:spAutoFit/>
          </a:bodyPr>
          <a:lstStyle/>
          <a:p>
            <a:r>
              <a:rPr lang="en-US" sz="2400" b="1" dirty="0">
                <a:solidFill>
                  <a:srgbClr val="010001"/>
                </a:solidFill>
                <a:latin typeface="Arial"/>
                <a:cs typeface="Arial"/>
              </a:rPr>
              <a:t>Water </a:t>
            </a:r>
            <a:r>
              <a:rPr lang="en-US" sz="2400" b="1" dirty="0" smtClean="0">
                <a:solidFill>
                  <a:srgbClr val="010001"/>
                </a:solidFill>
                <a:latin typeface="Arial"/>
                <a:cs typeface="Arial"/>
              </a:rPr>
              <a:t>availability per </a:t>
            </a:r>
            <a:r>
              <a:rPr lang="en-US" sz="2400" b="1" dirty="0">
                <a:solidFill>
                  <a:srgbClr val="010001"/>
                </a:solidFill>
                <a:latin typeface="Arial"/>
                <a:cs typeface="Arial"/>
              </a:rPr>
              <a:t>capita. </a:t>
            </a:r>
            <a:r>
              <a:rPr lang="en-US" sz="2400" dirty="0" smtClean="0">
                <a:solidFill>
                  <a:srgbClr val="010001"/>
                </a:solidFill>
                <a:latin typeface="Arial"/>
                <a:cs typeface="Arial"/>
              </a:rPr>
              <a:t>The amount </a:t>
            </a:r>
            <a:r>
              <a:rPr lang="en-US" sz="2400" dirty="0">
                <a:solidFill>
                  <a:srgbClr val="010001"/>
                </a:solidFill>
                <a:latin typeface="Arial"/>
                <a:cs typeface="Arial"/>
              </a:rPr>
              <a:t>of </a:t>
            </a:r>
            <a:r>
              <a:rPr lang="en-US" sz="2400" dirty="0" smtClean="0">
                <a:solidFill>
                  <a:srgbClr val="010001"/>
                </a:solidFill>
                <a:latin typeface="Arial"/>
                <a:cs typeface="Arial"/>
              </a:rPr>
              <a:t>water available </a:t>
            </a:r>
            <a:r>
              <a:rPr lang="en-US" sz="2400" dirty="0">
                <a:solidFill>
                  <a:srgbClr val="010001"/>
                </a:solidFill>
                <a:latin typeface="Arial"/>
                <a:cs typeface="Arial"/>
              </a:rPr>
              <a:t>per person</a:t>
            </a:r>
          </a:p>
          <a:p>
            <a:r>
              <a:rPr lang="en-US" sz="2400" dirty="0">
                <a:solidFill>
                  <a:srgbClr val="010001"/>
                </a:solidFill>
                <a:latin typeface="Arial"/>
                <a:cs typeface="Arial"/>
              </a:rPr>
              <a:t>varies </a:t>
            </a:r>
            <a:r>
              <a:rPr lang="en-US" sz="2400" dirty="0" smtClean="0">
                <a:solidFill>
                  <a:srgbClr val="010001"/>
                </a:solidFill>
                <a:latin typeface="Arial"/>
                <a:cs typeface="Arial"/>
              </a:rPr>
              <a:t>tremendously around </a:t>
            </a:r>
            <a:r>
              <a:rPr lang="en-US" sz="2400" dirty="0">
                <a:solidFill>
                  <a:srgbClr val="010001"/>
                </a:solidFill>
                <a:latin typeface="Arial"/>
                <a:cs typeface="Arial"/>
              </a:rPr>
              <a:t>the </a:t>
            </a:r>
            <a:r>
              <a:rPr lang="en-US" sz="2400" dirty="0" smtClean="0">
                <a:solidFill>
                  <a:srgbClr val="010001"/>
                </a:solidFill>
                <a:latin typeface="Arial"/>
                <a:cs typeface="Arial"/>
              </a:rPr>
              <a:t>world. North </a:t>
            </a:r>
            <a:r>
              <a:rPr lang="en-US" sz="2400" dirty="0">
                <a:solidFill>
                  <a:srgbClr val="010001"/>
                </a:solidFill>
                <a:latin typeface="Arial"/>
                <a:cs typeface="Arial"/>
              </a:rPr>
              <a:t>Africa and </a:t>
            </a:r>
            <a:r>
              <a:rPr lang="en-US" sz="2400" dirty="0" smtClean="0">
                <a:solidFill>
                  <a:srgbClr val="010001"/>
                </a:solidFill>
                <a:latin typeface="Arial"/>
                <a:cs typeface="Arial"/>
              </a:rPr>
              <a:t>the Middle </a:t>
            </a:r>
            <a:r>
              <a:rPr lang="en-US" sz="2400" dirty="0">
                <a:solidFill>
                  <a:srgbClr val="010001"/>
                </a:solidFill>
                <a:latin typeface="Arial"/>
                <a:cs typeface="Arial"/>
              </a:rPr>
              <a:t>East are </a:t>
            </a:r>
            <a:r>
              <a:rPr lang="en-US" sz="2400" dirty="0" smtClean="0">
                <a:solidFill>
                  <a:srgbClr val="010001"/>
                </a:solidFill>
                <a:latin typeface="Arial"/>
                <a:cs typeface="Arial"/>
              </a:rPr>
              <a:t>the regions </a:t>
            </a:r>
            <a:r>
              <a:rPr lang="en-US" sz="2400" dirty="0">
                <a:solidFill>
                  <a:srgbClr val="010001"/>
                </a:solidFill>
                <a:latin typeface="Arial"/>
                <a:cs typeface="Arial"/>
              </a:rPr>
              <a:t>with </a:t>
            </a:r>
            <a:r>
              <a:rPr lang="en-US" sz="2400" dirty="0" smtClean="0">
                <a:solidFill>
                  <a:srgbClr val="010001"/>
                </a:solidFill>
                <a:latin typeface="Arial"/>
                <a:cs typeface="Arial"/>
              </a:rPr>
              <a:t>the lowest </a:t>
            </a:r>
            <a:r>
              <a:rPr lang="en-US" sz="2400" dirty="0">
                <a:solidFill>
                  <a:srgbClr val="010001"/>
                </a:solidFill>
                <a:latin typeface="Arial"/>
                <a:cs typeface="Arial"/>
              </a:rPr>
              <a:t>amounts </a:t>
            </a:r>
            <a:r>
              <a:rPr lang="en-US" sz="2400" dirty="0" smtClean="0">
                <a:solidFill>
                  <a:srgbClr val="010001"/>
                </a:solidFill>
                <a:latin typeface="Arial"/>
                <a:cs typeface="Arial"/>
              </a:rPr>
              <a:t>of available </a:t>
            </a:r>
            <a:r>
              <a:rPr lang="en-US" sz="2400" dirty="0">
                <a:solidFill>
                  <a:srgbClr val="010001"/>
                </a:solidFill>
                <a:latin typeface="Arial"/>
                <a:cs typeface="Arial"/>
              </a:rPr>
              <a:t>fresh water.</a:t>
            </a:r>
          </a:p>
        </p:txBody>
      </p:sp>
    </p:spTree>
    <p:extLst>
      <p:ext uri="{BB962C8B-B14F-4D97-AF65-F5344CB8AC3E}">
        <p14:creationId xmlns:p14="http://schemas.microsoft.com/office/powerpoint/2010/main" val="3182721413"/>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28  </a:t>
            </a:r>
            <a:r>
              <a:rPr lang="en-US" dirty="0" smtClean="0"/>
              <a:t/>
            </a:r>
            <a:br>
              <a:rPr lang="en-US" dirty="0" smtClean="0"/>
            </a:br>
            <a:r>
              <a:rPr lang="en-US" dirty="0" smtClean="0"/>
              <a:t>Human </a:t>
            </a:r>
            <a:r>
              <a:rPr lang="en-US" dirty="0"/>
              <a:t>use of Water Now and in the Future </a:t>
            </a: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After </a:t>
            </a:r>
            <a:r>
              <a:rPr lang="en-US" b="1" dirty="0"/>
              <a:t>reading this module you should be able to</a:t>
            </a:r>
          </a:p>
          <a:p>
            <a:r>
              <a:rPr lang="en-US" dirty="0" smtClean="0"/>
              <a:t>compare </a:t>
            </a:r>
            <a:r>
              <a:rPr lang="en-US" dirty="0"/>
              <a:t>and contrast the four methods of agricultural irrigation.</a:t>
            </a:r>
          </a:p>
          <a:p>
            <a:r>
              <a:rPr lang="en-US" dirty="0" smtClean="0"/>
              <a:t>describe </a:t>
            </a:r>
            <a:r>
              <a:rPr lang="en-US" dirty="0"/>
              <a:t>the major industrial and household uses of water.</a:t>
            </a:r>
          </a:p>
          <a:p>
            <a:r>
              <a:rPr lang="en-US" dirty="0" smtClean="0"/>
              <a:t>discuss </a:t>
            </a:r>
            <a:r>
              <a:rPr lang="en-US" dirty="0"/>
              <a:t>how water ownership and water conservation are important in </a:t>
            </a:r>
            <a:r>
              <a:rPr lang="en-US" dirty="0" smtClean="0"/>
              <a:t>determining future </a:t>
            </a:r>
            <a:r>
              <a:rPr lang="en-US" dirty="0"/>
              <a:t>water availability.</a:t>
            </a:r>
          </a:p>
        </p:txBody>
      </p:sp>
    </p:spTree>
    <p:extLst>
      <p:ext uri="{BB962C8B-B14F-4D97-AF65-F5344CB8AC3E}">
        <p14:creationId xmlns:p14="http://schemas.microsoft.com/office/powerpoint/2010/main" val="3639243237"/>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Water is used for agriculture</a:t>
            </a:r>
            <a:br>
              <a:rPr lang="en-US" dirty="0"/>
            </a:br>
            <a:endParaRPr lang="en-US" dirty="0"/>
          </a:p>
        </p:txBody>
      </p:sp>
      <p:sp>
        <p:nvSpPr>
          <p:cNvPr id="3" name="Content Placeholder 2"/>
          <p:cNvSpPr>
            <a:spLocks noGrp="1"/>
          </p:cNvSpPr>
          <p:nvPr>
            <p:ph idx="1"/>
          </p:nvPr>
        </p:nvSpPr>
        <p:spPr/>
        <p:txBody>
          <a:bodyPr/>
          <a:lstStyle/>
          <a:p>
            <a:r>
              <a:rPr lang="en-US" b="1" dirty="0"/>
              <a:t>Water footprint </a:t>
            </a:r>
            <a:r>
              <a:rPr lang="en-US" dirty="0"/>
              <a:t>The total daily per capita use </a:t>
            </a:r>
            <a:r>
              <a:rPr lang="en-US" dirty="0" smtClean="0"/>
              <a:t>of fresh </a:t>
            </a:r>
            <a:r>
              <a:rPr lang="en-US" dirty="0"/>
              <a:t>water</a:t>
            </a:r>
            <a:r>
              <a:rPr lang="en-US" dirty="0" smtClean="0"/>
              <a:t>.</a:t>
            </a:r>
          </a:p>
          <a:p>
            <a:pPr lvl="0"/>
            <a:r>
              <a:rPr lang="en-US" dirty="0"/>
              <a:t>Around the world, more water is used for agriculture than anything else. </a:t>
            </a:r>
          </a:p>
          <a:p>
            <a:pPr lvl="0"/>
            <a:r>
              <a:rPr lang="en-US" dirty="0"/>
              <a:t>The daily use of water per capita varies dramatically among the nations of the world. </a:t>
            </a:r>
          </a:p>
          <a:p>
            <a:endParaRPr lang="en-US" dirty="0"/>
          </a:p>
        </p:txBody>
      </p:sp>
    </p:spTree>
    <p:extLst>
      <p:ext uri="{BB962C8B-B14F-4D97-AF65-F5344CB8AC3E}">
        <p14:creationId xmlns:p14="http://schemas.microsoft.com/office/powerpoint/2010/main" val="36419362"/>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br>
              <a:rPr lang="en-US" dirty="0"/>
            </a:br>
            <a:r>
              <a:rPr lang="en-US" dirty="0"/>
              <a:t>Water Footprint</a:t>
            </a:r>
            <a:br>
              <a:rPr lang="en-US" dirty="0"/>
            </a:br>
            <a:endParaRPr lang="en-US" dirty="0"/>
          </a:p>
        </p:txBody>
      </p:sp>
      <p:pic>
        <p:nvPicPr>
          <p:cNvPr id="4" name="Picture 3"/>
          <p:cNvPicPr>
            <a:picLocks noChangeAspect="1"/>
          </p:cNvPicPr>
          <p:nvPr/>
        </p:nvPicPr>
        <p:blipFill>
          <a:blip r:embed="rId2"/>
          <a:stretch>
            <a:fillRect/>
          </a:stretch>
        </p:blipFill>
        <p:spPr>
          <a:xfrm>
            <a:off x="1270000" y="2473391"/>
            <a:ext cx="6731597" cy="6384023"/>
          </a:xfrm>
          <a:prstGeom prst="rect">
            <a:avLst/>
          </a:prstGeom>
        </p:spPr>
      </p:pic>
      <p:sp>
        <p:nvSpPr>
          <p:cNvPr id="5" name="Rectangle 4"/>
          <p:cNvSpPr/>
          <p:nvPr/>
        </p:nvSpPr>
        <p:spPr>
          <a:xfrm>
            <a:off x="8218341" y="2832288"/>
            <a:ext cx="4548338" cy="2677656"/>
          </a:xfrm>
          <a:prstGeom prst="rect">
            <a:avLst/>
          </a:prstGeom>
        </p:spPr>
        <p:txBody>
          <a:bodyPr wrap="square">
            <a:spAutoFit/>
          </a:bodyPr>
          <a:lstStyle/>
          <a:p>
            <a:r>
              <a:rPr lang="en-US" sz="2800" b="1" dirty="0">
                <a:solidFill>
                  <a:srgbClr val="010001"/>
                </a:solidFill>
                <a:latin typeface="Arial"/>
                <a:cs typeface="Arial"/>
              </a:rPr>
              <a:t>Total per capita water use per day. </a:t>
            </a:r>
            <a:r>
              <a:rPr lang="en-US" sz="2800" dirty="0">
                <a:solidFill>
                  <a:srgbClr val="010001"/>
                </a:solidFill>
                <a:latin typeface="Arial"/>
                <a:cs typeface="Arial"/>
              </a:rPr>
              <a:t>The </a:t>
            </a:r>
            <a:r>
              <a:rPr lang="en-US" sz="2800" dirty="0" smtClean="0">
                <a:solidFill>
                  <a:srgbClr val="010001"/>
                </a:solidFill>
                <a:latin typeface="Arial"/>
                <a:cs typeface="Arial"/>
              </a:rPr>
              <a:t>total water </a:t>
            </a:r>
            <a:r>
              <a:rPr lang="en-US" sz="2800" dirty="0">
                <a:solidFill>
                  <a:srgbClr val="010001"/>
                </a:solidFill>
                <a:latin typeface="Arial"/>
                <a:cs typeface="Arial"/>
              </a:rPr>
              <a:t>use per person for agriculture, industry, and households varies</a:t>
            </a:r>
          </a:p>
          <a:p>
            <a:r>
              <a:rPr lang="en-US" sz="2800" dirty="0">
                <a:solidFill>
                  <a:srgbClr val="010001"/>
                </a:solidFill>
                <a:latin typeface="Arial"/>
                <a:cs typeface="Arial"/>
              </a:rPr>
              <a:t>tremendously by country.</a:t>
            </a:r>
          </a:p>
        </p:txBody>
      </p:sp>
    </p:spTree>
    <p:extLst>
      <p:ext uri="{BB962C8B-B14F-4D97-AF65-F5344CB8AC3E}">
        <p14:creationId xmlns:p14="http://schemas.microsoft.com/office/powerpoint/2010/main" val="1396488603"/>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Irrigation</a:t>
            </a:r>
            <a:br>
              <a:rPr lang="en-US" dirty="0"/>
            </a:br>
            <a:endParaRPr lang="en-US" dirty="0"/>
          </a:p>
        </p:txBody>
      </p:sp>
      <p:sp>
        <p:nvSpPr>
          <p:cNvPr id="3" name="Content Placeholder 2"/>
          <p:cNvSpPr>
            <a:spLocks noGrp="1"/>
          </p:cNvSpPr>
          <p:nvPr>
            <p:ph idx="1"/>
          </p:nvPr>
        </p:nvSpPr>
        <p:spPr>
          <a:xfrm>
            <a:off x="1270000" y="3290020"/>
            <a:ext cx="10464800" cy="5840413"/>
          </a:xfrm>
        </p:spPr>
        <p:txBody>
          <a:bodyPr/>
          <a:lstStyle/>
          <a:p>
            <a:r>
              <a:rPr lang="en-US" dirty="0"/>
              <a:t>Technological advances have made water use for crops more efficient.</a:t>
            </a:r>
          </a:p>
          <a:p>
            <a:pPr marL="0" indent="0">
              <a:buNone/>
            </a:pPr>
            <a:r>
              <a:rPr lang="en-US" dirty="0" smtClean="0"/>
              <a:t>There </a:t>
            </a:r>
            <a:r>
              <a:rPr lang="en-US" dirty="0"/>
              <a:t>are four types of irrigation</a:t>
            </a:r>
            <a:r>
              <a:rPr lang="en-US" dirty="0" smtClean="0"/>
              <a:t>:</a:t>
            </a:r>
            <a:endParaRPr lang="en-US" dirty="0"/>
          </a:p>
          <a:p>
            <a:pPr lvl="0"/>
            <a:r>
              <a:rPr lang="en-US" dirty="0"/>
              <a:t>Furrow: a trench that is flooded with water</a:t>
            </a:r>
          </a:p>
          <a:p>
            <a:pPr lvl="0"/>
            <a:r>
              <a:rPr lang="en-US" dirty="0"/>
              <a:t>Flood: the entire field is flooded with water</a:t>
            </a:r>
          </a:p>
          <a:p>
            <a:pPr lvl="0"/>
            <a:r>
              <a:rPr lang="en-US" dirty="0"/>
              <a:t>Spray: an apparatus sprays water across a field</a:t>
            </a:r>
          </a:p>
          <a:p>
            <a:pPr lvl="0"/>
            <a:r>
              <a:rPr lang="en-US" dirty="0"/>
              <a:t>Drip: a slow dripping hose is laid on or buried beneath the soil</a:t>
            </a:r>
          </a:p>
          <a:p>
            <a:endParaRPr lang="en-US" dirty="0"/>
          </a:p>
        </p:txBody>
      </p:sp>
    </p:spTree>
    <p:extLst>
      <p:ext uri="{BB962C8B-B14F-4D97-AF65-F5344CB8AC3E}">
        <p14:creationId xmlns:p14="http://schemas.microsoft.com/office/powerpoint/2010/main" val="4033059602"/>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Hydroponic Agriculture</a:t>
            </a:r>
            <a:br>
              <a:rPr lang="en-US" dirty="0"/>
            </a:br>
            <a:endParaRPr lang="en-US" dirty="0"/>
          </a:p>
        </p:txBody>
      </p:sp>
      <p:sp>
        <p:nvSpPr>
          <p:cNvPr id="3" name="Content Placeholder 2"/>
          <p:cNvSpPr>
            <a:spLocks noGrp="1"/>
          </p:cNvSpPr>
          <p:nvPr>
            <p:ph idx="1"/>
          </p:nvPr>
        </p:nvSpPr>
        <p:spPr/>
        <p:txBody>
          <a:bodyPr/>
          <a:lstStyle/>
          <a:p>
            <a:r>
              <a:rPr lang="en-US" sz="3200" b="1" dirty="0"/>
              <a:t>Hydroponic agriculture </a:t>
            </a:r>
            <a:r>
              <a:rPr lang="en-US" sz="3200" b="1" dirty="0" smtClean="0"/>
              <a:t> </a:t>
            </a:r>
            <a:r>
              <a:rPr lang="en-US" sz="3200" dirty="0" smtClean="0"/>
              <a:t>The </a:t>
            </a:r>
            <a:r>
              <a:rPr lang="en-US" sz="3200" dirty="0"/>
              <a:t>cultivation of </a:t>
            </a:r>
            <a:r>
              <a:rPr lang="en-US" sz="3200" dirty="0" smtClean="0"/>
              <a:t>plants in </a:t>
            </a:r>
            <a:r>
              <a:rPr lang="en-US" sz="3200" dirty="0"/>
              <a:t>greenhouse conditions by immersing roots in </a:t>
            </a:r>
            <a:r>
              <a:rPr lang="en-US" sz="3200" dirty="0" smtClean="0"/>
              <a:t>a nutrient</a:t>
            </a:r>
            <a:r>
              <a:rPr lang="en-US" sz="3200" dirty="0"/>
              <a:t>-rich solution</a:t>
            </a:r>
            <a:r>
              <a:rPr lang="en-US" sz="3200" dirty="0" smtClean="0"/>
              <a:t>.</a:t>
            </a:r>
          </a:p>
          <a:p>
            <a:pPr marL="0" indent="0">
              <a:buNone/>
            </a:pPr>
            <a:r>
              <a:rPr lang="en-US" sz="3200" dirty="0"/>
              <a:t>An alternative to irrigation, hydroponic agriculture is  more expensive but has several advantages</a:t>
            </a:r>
            <a:r>
              <a:rPr lang="en-US" sz="3200" dirty="0" smtClean="0"/>
              <a:t>:</a:t>
            </a:r>
            <a:r>
              <a:rPr lang="en-US" sz="3200" dirty="0"/>
              <a:t> </a:t>
            </a:r>
          </a:p>
          <a:p>
            <a:pPr lvl="0"/>
            <a:r>
              <a:rPr lang="en-US" sz="3200" dirty="0"/>
              <a:t>Requires little or no pesticide </a:t>
            </a:r>
            <a:r>
              <a:rPr lang="en-US" sz="3200" dirty="0" smtClean="0"/>
              <a:t>use.</a:t>
            </a:r>
            <a:r>
              <a:rPr lang="en-US" sz="3200" dirty="0"/>
              <a:t> </a:t>
            </a:r>
          </a:p>
          <a:p>
            <a:pPr lvl="0"/>
            <a:r>
              <a:rPr lang="en-US" sz="3200" dirty="0"/>
              <a:t>Uses up to 95 percent less water than traditional </a:t>
            </a:r>
            <a:r>
              <a:rPr lang="en-US" sz="3200" dirty="0" smtClean="0"/>
              <a:t>irrigation.</a:t>
            </a:r>
            <a:r>
              <a:rPr lang="en-US" sz="3200" dirty="0"/>
              <a:t> </a:t>
            </a:r>
          </a:p>
          <a:p>
            <a:pPr lvl="0"/>
            <a:r>
              <a:rPr lang="en-US" sz="3200" dirty="0"/>
              <a:t>Crops can be grown year-</a:t>
            </a:r>
            <a:r>
              <a:rPr lang="en-US" sz="3200" dirty="0" smtClean="0"/>
              <a:t>round.</a:t>
            </a:r>
            <a:endParaRPr lang="en-US" sz="3200" dirty="0"/>
          </a:p>
          <a:p>
            <a:pPr marL="0" indent="0">
              <a:buNone/>
            </a:pPr>
            <a:endParaRPr lang="en-US" sz="3200" dirty="0"/>
          </a:p>
        </p:txBody>
      </p:sp>
    </p:spTree>
    <p:extLst>
      <p:ext uri="{BB962C8B-B14F-4D97-AF65-F5344CB8AC3E}">
        <p14:creationId xmlns:p14="http://schemas.microsoft.com/office/powerpoint/2010/main" val="4074515756"/>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Water is also used for industrial processes and households </a:t>
            </a:r>
          </a:p>
        </p:txBody>
      </p:sp>
      <p:sp>
        <p:nvSpPr>
          <p:cNvPr id="3" name="Content Placeholder 2"/>
          <p:cNvSpPr>
            <a:spLocks noGrp="1"/>
          </p:cNvSpPr>
          <p:nvPr>
            <p:ph idx="1"/>
          </p:nvPr>
        </p:nvSpPr>
        <p:spPr/>
        <p:txBody>
          <a:bodyPr/>
          <a:lstStyle/>
          <a:p>
            <a:pPr marL="0" indent="0">
              <a:buNone/>
            </a:pPr>
            <a:r>
              <a:rPr lang="en-US" dirty="0"/>
              <a:t>After agriculture, the most common use of water is </a:t>
            </a:r>
            <a:r>
              <a:rPr lang="en-US" dirty="0" smtClean="0"/>
              <a:t>for industry</a:t>
            </a:r>
            <a:r>
              <a:rPr lang="en-US" dirty="0"/>
              <a:t> </a:t>
            </a:r>
            <a:r>
              <a:rPr lang="en-US" dirty="0" smtClean="0"/>
              <a:t>and households.</a:t>
            </a:r>
            <a:endParaRPr lang="en-US" dirty="0"/>
          </a:p>
          <a:p>
            <a:endParaRPr lang="en-US" dirty="0"/>
          </a:p>
        </p:txBody>
      </p:sp>
    </p:spTree>
    <p:extLst>
      <p:ext uri="{BB962C8B-B14F-4D97-AF65-F5344CB8AC3E}">
        <p14:creationId xmlns:p14="http://schemas.microsoft.com/office/powerpoint/2010/main" val="2248041522"/>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Industrial Water Use</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Water is required for many industrial purposes</a:t>
            </a:r>
            <a:r>
              <a:rPr lang="en-US" dirty="0" smtClean="0"/>
              <a:t>:</a:t>
            </a:r>
            <a:endParaRPr lang="en-US" dirty="0"/>
          </a:p>
          <a:p>
            <a:pPr lvl="0"/>
            <a:r>
              <a:rPr lang="en-US" dirty="0"/>
              <a:t>Generating electricity</a:t>
            </a:r>
          </a:p>
          <a:p>
            <a:pPr lvl="0"/>
            <a:r>
              <a:rPr lang="en-US" dirty="0"/>
              <a:t>Cooling machinery</a:t>
            </a:r>
          </a:p>
          <a:p>
            <a:pPr lvl="0"/>
            <a:r>
              <a:rPr lang="en-US" dirty="0"/>
              <a:t>Refining metals</a:t>
            </a:r>
          </a:p>
          <a:p>
            <a:pPr lvl="0"/>
            <a:r>
              <a:rPr lang="en-US" dirty="0"/>
              <a:t>Making paper</a:t>
            </a:r>
          </a:p>
          <a:p>
            <a:endParaRPr lang="en-US" dirty="0"/>
          </a:p>
        </p:txBody>
      </p:sp>
    </p:spTree>
    <p:extLst>
      <p:ext uri="{BB962C8B-B14F-4D97-AF65-F5344CB8AC3E}">
        <p14:creationId xmlns:p14="http://schemas.microsoft.com/office/powerpoint/2010/main" val="510226231"/>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Household Water Use</a:t>
            </a:r>
            <a:br>
              <a:rPr lang="en-US" dirty="0"/>
            </a:br>
            <a:endParaRPr lang="en-US" dirty="0"/>
          </a:p>
        </p:txBody>
      </p:sp>
      <p:sp>
        <p:nvSpPr>
          <p:cNvPr id="3" name="Content Placeholder 2"/>
          <p:cNvSpPr>
            <a:spLocks noGrp="1"/>
          </p:cNvSpPr>
          <p:nvPr>
            <p:ph idx="1"/>
          </p:nvPr>
        </p:nvSpPr>
        <p:spPr/>
        <p:txBody>
          <a:bodyPr/>
          <a:lstStyle/>
          <a:p>
            <a:pPr lvl="0"/>
            <a:r>
              <a:rPr lang="en-US" dirty="0"/>
              <a:t>Household water use accounts for 10 percent of all water used in the United States</a:t>
            </a:r>
            <a:r>
              <a:rPr lang="en-US" dirty="0" smtClean="0"/>
              <a:t>.</a:t>
            </a:r>
            <a:r>
              <a:rPr lang="en-US" dirty="0"/>
              <a:t> </a:t>
            </a:r>
          </a:p>
          <a:p>
            <a:pPr lvl="0"/>
            <a:r>
              <a:rPr lang="en-US" dirty="0"/>
              <a:t>Per capita household water use varies dramatically among nations</a:t>
            </a:r>
            <a:r>
              <a:rPr lang="en-US" dirty="0" smtClean="0"/>
              <a:t>.</a:t>
            </a:r>
          </a:p>
          <a:p>
            <a:pPr marL="0" lvl="0" indent="0">
              <a:buNone/>
            </a:pPr>
            <a:endParaRPr lang="en-US" dirty="0"/>
          </a:p>
        </p:txBody>
      </p:sp>
    </p:spTree>
    <p:extLst>
      <p:ext uri="{BB962C8B-B14F-4D97-AF65-F5344CB8AC3E}">
        <p14:creationId xmlns:p14="http://schemas.microsoft.com/office/powerpoint/2010/main" val="2317266702"/>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Groundwater can be extracted for human use</a:t>
            </a:r>
            <a:br>
              <a:rPr lang="en-US" dirty="0"/>
            </a:br>
            <a:endParaRPr lang="en-US" dirty="0"/>
          </a:p>
        </p:txBody>
      </p:sp>
      <p:pic>
        <p:nvPicPr>
          <p:cNvPr id="4" name="Picture 3"/>
          <p:cNvPicPr>
            <a:picLocks noChangeAspect="1"/>
          </p:cNvPicPr>
          <p:nvPr/>
        </p:nvPicPr>
        <p:blipFill>
          <a:blip r:embed="rId2"/>
          <a:stretch>
            <a:fillRect/>
          </a:stretch>
        </p:blipFill>
        <p:spPr>
          <a:xfrm>
            <a:off x="1270000" y="1944559"/>
            <a:ext cx="8104848" cy="5930377"/>
          </a:xfrm>
          <a:prstGeom prst="rect">
            <a:avLst/>
          </a:prstGeom>
        </p:spPr>
      </p:pic>
      <p:sp>
        <p:nvSpPr>
          <p:cNvPr id="5" name="Rectangle 4"/>
          <p:cNvSpPr/>
          <p:nvPr/>
        </p:nvSpPr>
        <p:spPr>
          <a:xfrm>
            <a:off x="1122249" y="7850884"/>
            <a:ext cx="11259273" cy="1569660"/>
          </a:xfrm>
          <a:prstGeom prst="rect">
            <a:avLst/>
          </a:prstGeom>
        </p:spPr>
        <p:txBody>
          <a:bodyPr wrap="square">
            <a:spAutoFit/>
          </a:bodyPr>
          <a:lstStyle/>
          <a:p>
            <a:r>
              <a:rPr lang="en-US" sz="2400" b="1" dirty="0" smtClean="0">
                <a:solidFill>
                  <a:srgbClr val="010001"/>
                </a:solidFill>
                <a:latin typeface="Arial"/>
                <a:cs typeface="Arial"/>
              </a:rPr>
              <a:t>Distribution of water on Earth. </a:t>
            </a:r>
            <a:r>
              <a:rPr lang="en-US" sz="2400" dirty="0" smtClean="0">
                <a:solidFill>
                  <a:srgbClr val="010001"/>
                </a:solidFill>
                <a:latin typeface="Arial"/>
                <a:cs typeface="Arial"/>
              </a:rPr>
              <a:t>Fresh water represents less than 3 percent of all water on Earth, and only about three-fourths of that </a:t>
            </a:r>
            <a:r>
              <a:rPr lang="en-US" sz="2400" dirty="0">
                <a:solidFill>
                  <a:srgbClr val="010001"/>
                </a:solidFill>
                <a:latin typeface="Arial"/>
                <a:cs typeface="Arial"/>
              </a:rPr>
              <a:t>fresh water is </a:t>
            </a:r>
            <a:r>
              <a:rPr lang="en-US" sz="2400" dirty="0" smtClean="0">
                <a:solidFill>
                  <a:srgbClr val="010001"/>
                </a:solidFill>
                <a:latin typeface="Arial"/>
                <a:cs typeface="Arial"/>
              </a:rPr>
              <a:t>surface water</a:t>
            </a:r>
            <a:r>
              <a:rPr lang="en-US" sz="2400" dirty="0">
                <a:solidFill>
                  <a:srgbClr val="010001"/>
                </a:solidFill>
                <a:latin typeface="Arial"/>
                <a:cs typeface="Arial"/>
              </a:rPr>
              <a:t>. Most of that </a:t>
            </a:r>
            <a:r>
              <a:rPr lang="en-US" sz="2400" dirty="0" smtClean="0">
                <a:solidFill>
                  <a:srgbClr val="010001"/>
                </a:solidFill>
                <a:latin typeface="Arial"/>
                <a:cs typeface="Arial"/>
              </a:rPr>
              <a:t>surface water </a:t>
            </a:r>
            <a:r>
              <a:rPr lang="en-US" sz="2400" dirty="0">
                <a:solidFill>
                  <a:srgbClr val="010001"/>
                </a:solidFill>
                <a:latin typeface="Arial"/>
                <a:cs typeface="Arial"/>
              </a:rPr>
              <a:t>is frozen as ice and </a:t>
            </a:r>
            <a:r>
              <a:rPr lang="en-US" sz="2400" dirty="0" smtClean="0">
                <a:solidFill>
                  <a:srgbClr val="010001"/>
                </a:solidFill>
                <a:latin typeface="Arial"/>
                <a:cs typeface="Arial"/>
              </a:rPr>
              <a:t>in glaciers</a:t>
            </a:r>
            <a:r>
              <a:rPr lang="en-US" sz="2400" dirty="0">
                <a:solidFill>
                  <a:srgbClr val="010001"/>
                </a:solidFill>
                <a:latin typeface="Arial"/>
                <a:cs typeface="Arial"/>
              </a:rPr>
              <a:t>. Therefore, less </a:t>
            </a:r>
            <a:r>
              <a:rPr lang="en-US" sz="2400" dirty="0" smtClean="0">
                <a:solidFill>
                  <a:srgbClr val="010001"/>
                </a:solidFill>
                <a:latin typeface="Arial"/>
                <a:cs typeface="Arial"/>
              </a:rPr>
              <a:t>than 1 </a:t>
            </a:r>
            <a:r>
              <a:rPr lang="en-US" sz="2400" dirty="0">
                <a:solidFill>
                  <a:srgbClr val="010001"/>
                </a:solidFill>
                <a:latin typeface="Arial"/>
                <a:cs typeface="Arial"/>
              </a:rPr>
              <a:t>percent of all water on </a:t>
            </a:r>
            <a:r>
              <a:rPr lang="en-US" sz="2400" dirty="0" smtClean="0">
                <a:solidFill>
                  <a:srgbClr val="010001"/>
                </a:solidFill>
                <a:latin typeface="Arial"/>
                <a:cs typeface="Arial"/>
              </a:rPr>
              <a:t>the planet </a:t>
            </a:r>
            <a:r>
              <a:rPr lang="en-US" sz="2400" dirty="0">
                <a:solidFill>
                  <a:srgbClr val="010001"/>
                </a:solidFill>
                <a:latin typeface="Arial"/>
                <a:cs typeface="Arial"/>
              </a:rPr>
              <a:t>is accessible for </a:t>
            </a:r>
            <a:r>
              <a:rPr lang="en-US" sz="2400" dirty="0" smtClean="0">
                <a:solidFill>
                  <a:srgbClr val="010001"/>
                </a:solidFill>
                <a:latin typeface="Arial"/>
                <a:cs typeface="Arial"/>
              </a:rPr>
              <a:t>use by </a:t>
            </a:r>
            <a:r>
              <a:rPr lang="en-US" sz="2400" dirty="0">
                <a:solidFill>
                  <a:srgbClr val="010001"/>
                </a:solidFill>
                <a:latin typeface="Arial"/>
                <a:cs typeface="Arial"/>
              </a:rPr>
              <a:t>humans.</a:t>
            </a:r>
          </a:p>
        </p:txBody>
      </p:sp>
    </p:spTree>
    <p:extLst>
      <p:ext uri="{BB962C8B-B14F-4D97-AF65-F5344CB8AC3E}">
        <p14:creationId xmlns:p14="http://schemas.microsoft.com/office/powerpoint/2010/main" val="2781357356"/>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Household Water Use</a:t>
            </a:r>
            <a:br>
              <a:rPr lang="en-US" dirty="0"/>
            </a:br>
            <a:endParaRPr lang="en-US" dirty="0"/>
          </a:p>
        </p:txBody>
      </p:sp>
      <p:pic>
        <p:nvPicPr>
          <p:cNvPr id="4" name="Picture 3"/>
          <p:cNvPicPr>
            <a:picLocks noChangeAspect="1"/>
          </p:cNvPicPr>
          <p:nvPr/>
        </p:nvPicPr>
        <p:blipFill>
          <a:blip r:embed="rId2"/>
          <a:stretch>
            <a:fillRect/>
          </a:stretch>
        </p:blipFill>
        <p:spPr>
          <a:xfrm>
            <a:off x="1270000" y="1855043"/>
            <a:ext cx="8592972" cy="6801825"/>
          </a:xfrm>
          <a:prstGeom prst="rect">
            <a:avLst/>
          </a:prstGeom>
        </p:spPr>
      </p:pic>
      <p:sp>
        <p:nvSpPr>
          <p:cNvPr id="5" name="Rectangle 4"/>
          <p:cNvSpPr/>
          <p:nvPr/>
        </p:nvSpPr>
        <p:spPr>
          <a:xfrm>
            <a:off x="417758" y="8757140"/>
            <a:ext cx="11881031" cy="830997"/>
          </a:xfrm>
          <a:prstGeom prst="rect">
            <a:avLst/>
          </a:prstGeom>
        </p:spPr>
        <p:txBody>
          <a:bodyPr wrap="square">
            <a:spAutoFit/>
          </a:bodyPr>
          <a:lstStyle/>
          <a:p>
            <a:r>
              <a:rPr lang="en-US" sz="2400" b="1" dirty="0">
                <a:solidFill>
                  <a:srgbClr val="010001"/>
                </a:solidFill>
                <a:latin typeface="Arial"/>
                <a:cs typeface="Arial"/>
              </a:rPr>
              <a:t>Household per capita water use per day. </a:t>
            </a:r>
            <a:r>
              <a:rPr lang="en-US" sz="2400" dirty="0" smtClean="0">
                <a:solidFill>
                  <a:srgbClr val="010001"/>
                </a:solidFill>
                <a:latin typeface="Arial"/>
                <a:cs typeface="Arial"/>
              </a:rPr>
              <a:t>The amount </a:t>
            </a:r>
            <a:r>
              <a:rPr lang="en-US" sz="2400" dirty="0">
                <a:solidFill>
                  <a:srgbClr val="010001"/>
                </a:solidFill>
                <a:latin typeface="Arial"/>
                <a:cs typeface="Arial"/>
              </a:rPr>
              <a:t>of household water use per capita is different from that of </a:t>
            </a:r>
            <a:r>
              <a:rPr lang="en-US" sz="2400" dirty="0" smtClean="0">
                <a:solidFill>
                  <a:srgbClr val="010001"/>
                </a:solidFill>
                <a:latin typeface="Arial"/>
                <a:cs typeface="Arial"/>
              </a:rPr>
              <a:t>total water use.</a:t>
            </a:r>
            <a:endParaRPr lang="en-US" sz="2400" dirty="0">
              <a:solidFill>
                <a:srgbClr val="010001"/>
              </a:solidFill>
              <a:latin typeface="Arial"/>
              <a:cs typeface="Arial"/>
            </a:endParaRPr>
          </a:p>
        </p:txBody>
      </p:sp>
    </p:spTree>
    <p:extLst>
      <p:ext uri="{BB962C8B-B14F-4D97-AF65-F5344CB8AC3E}">
        <p14:creationId xmlns:p14="http://schemas.microsoft.com/office/powerpoint/2010/main" val="3011267796"/>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Household </a:t>
            </a:r>
            <a:r>
              <a:rPr lang="en-US" dirty="0" smtClean="0"/>
              <a:t>Water </a:t>
            </a:r>
            <a:r>
              <a:rPr lang="en-US" dirty="0"/>
              <a:t>Use</a:t>
            </a:r>
            <a:br>
              <a:rPr lang="en-US" dirty="0"/>
            </a:br>
            <a:endParaRPr lang="en-US" dirty="0"/>
          </a:p>
        </p:txBody>
      </p:sp>
      <p:pic>
        <p:nvPicPr>
          <p:cNvPr id="4" name="Picture 3"/>
          <p:cNvPicPr>
            <a:picLocks noChangeAspect="1"/>
          </p:cNvPicPr>
          <p:nvPr/>
        </p:nvPicPr>
        <p:blipFill>
          <a:blip r:embed="rId2"/>
          <a:stretch>
            <a:fillRect/>
          </a:stretch>
        </p:blipFill>
        <p:spPr>
          <a:xfrm>
            <a:off x="1270000" y="1871756"/>
            <a:ext cx="7784688" cy="6795557"/>
          </a:xfrm>
          <a:prstGeom prst="rect">
            <a:avLst/>
          </a:prstGeom>
        </p:spPr>
      </p:pic>
      <p:sp>
        <p:nvSpPr>
          <p:cNvPr id="5" name="Rectangle 4"/>
          <p:cNvSpPr/>
          <p:nvPr/>
        </p:nvSpPr>
        <p:spPr>
          <a:xfrm>
            <a:off x="835516" y="8750877"/>
            <a:ext cx="9887282" cy="830997"/>
          </a:xfrm>
          <a:prstGeom prst="rect">
            <a:avLst/>
          </a:prstGeom>
        </p:spPr>
        <p:txBody>
          <a:bodyPr wrap="square">
            <a:spAutoFit/>
          </a:bodyPr>
          <a:lstStyle/>
          <a:p>
            <a:r>
              <a:rPr lang="en-US" sz="2400" b="1" dirty="0">
                <a:solidFill>
                  <a:srgbClr val="010001"/>
                </a:solidFill>
                <a:latin typeface="Arial"/>
                <a:cs typeface="Arial"/>
              </a:rPr>
              <a:t>Indoor household water use. </a:t>
            </a:r>
            <a:r>
              <a:rPr lang="en-US" sz="2400" dirty="0">
                <a:solidFill>
                  <a:srgbClr val="010001"/>
                </a:solidFill>
                <a:latin typeface="Arial"/>
                <a:cs typeface="Arial"/>
              </a:rPr>
              <a:t>Most water </a:t>
            </a:r>
            <a:r>
              <a:rPr lang="en-US" sz="2400" dirty="0" smtClean="0">
                <a:solidFill>
                  <a:srgbClr val="010001"/>
                </a:solidFill>
                <a:latin typeface="Arial"/>
                <a:cs typeface="Arial"/>
              </a:rPr>
              <a:t>used indoors </a:t>
            </a:r>
            <a:r>
              <a:rPr lang="en-US" sz="2400" dirty="0">
                <a:solidFill>
                  <a:srgbClr val="010001"/>
                </a:solidFill>
                <a:latin typeface="Arial"/>
                <a:cs typeface="Arial"/>
              </a:rPr>
              <a:t>is used in the bathroom</a:t>
            </a:r>
          </a:p>
        </p:txBody>
      </p:sp>
    </p:spTree>
    <p:extLst>
      <p:ext uri="{BB962C8B-B14F-4D97-AF65-F5344CB8AC3E}">
        <p14:creationId xmlns:p14="http://schemas.microsoft.com/office/powerpoint/2010/main" val="970392428"/>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future availability of water depends on water ownership and water conservation </a:t>
            </a:r>
          </a:p>
        </p:txBody>
      </p:sp>
      <p:sp>
        <p:nvSpPr>
          <p:cNvPr id="3" name="Content Placeholder 2"/>
          <p:cNvSpPr>
            <a:spLocks noGrp="1"/>
          </p:cNvSpPr>
          <p:nvPr>
            <p:ph idx="1"/>
          </p:nvPr>
        </p:nvSpPr>
        <p:spPr>
          <a:xfrm>
            <a:off x="1270000" y="2788660"/>
            <a:ext cx="10464800" cy="5840413"/>
          </a:xfrm>
        </p:spPr>
        <p:txBody>
          <a:bodyPr/>
          <a:lstStyle/>
          <a:p>
            <a:pPr lvl="0"/>
            <a:r>
              <a:rPr lang="en-US" sz="3200" dirty="0"/>
              <a:t>Throughout the world, issues of water ownership and water rights have created conflicts</a:t>
            </a:r>
            <a:r>
              <a:rPr lang="en-US" sz="3200" dirty="0" smtClean="0"/>
              <a:t>.</a:t>
            </a:r>
            <a:endParaRPr lang="en-US" sz="3200" dirty="0"/>
          </a:p>
          <a:p>
            <a:pPr lvl="0"/>
            <a:r>
              <a:rPr lang="en-US" sz="3200" dirty="0"/>
              <a:t>Many countries have found ways to conserve water through improved technology.</a:t>
            </a:r>
          </a:p>
          <a:p>
            <a:r>
              <a:rPr lang="en-US" sz="3200" b="1" dirty="0"/>
              <a:t>Gray water </a:t>
            </a:r>
            <a:r>
              <a:rPr lang="en-US" sz="3200" b="1" dirty="0" smtClean="0"/>
              <a:t> </a:t>
            </a:r>
            <a:r>
              <a:rPr lang="en-US" sz="3200" dirty="0" smtClean="0"/>
              <a:t>Wastewater </a:t>
            </a:r>
            <a:r>
              <a:rPr lang="en-US" sz="3200" dirty="0"/>
              <a:t>from baths, showers</a:t>
            </a:r>
            <a:r>
              <a:rPr lang="en-US" sz="3200" dirty="0" smtClean="0"/>
              <a:t>, bathrooms</a:t>
            </a:r>
            <a:r>
              <a:rPr lang="en-US" sz="3200" dirty="0"/>
              <a:t>, and washing </a:t>
            </a:r>
            <a:r>
              <a:rPr lang="en-US" sz="3200" dirty="0" smtClean="0"/>
              <a:t>machines.</a:t>
            </a:r>
          </a:p>
          <a:p>
            <a:r>
              <a:rPr lang="en-US" sz="3200" b="1" dirty="0" smtClean="0"/>
              <a:t>Contaminated </a:t>
            </a:r>
            <a:r>
              <a:rPr lang="en-US" sz="3200" b="1" dirty="0"/>
              <a:t>water </a:t>
            </a:r>
            <a:r>
              <a:rPr lang="en-US" sz="3200" b="1" dirty="0" smtClean="0"/>
              <a:t> </a:t>
            </a:r>
            <a:r>
              <a:rPr lang="en-US" sz="3200" dirty="0" smtClean="0"/>
              <a:t>Wastewater </a:t>
            </a:r>
            <a:r>
              <a:rPr lang="en-US" sz="3200" dirty="0"/>
              <a:t>from toilets</a:t>
            </a:r>
            <a:r>
              <a:rPr lang="en-US" sz="3200" dirty="0" smtClean="0"/>
              <a:t>, kitchen </a:t>
            </a:r>
            <a:r>
              <a:rPr lang="en-US" sz="3200" dirty="0"/>
              <a:t>sinks, and dishwashers.</a:t>
            </a:r>
          </a:p>
        </p:txBody>
      </p:sp>
    </p:spTree>
    <p:extLst>
      <p:ext uri="{BB962C8B-B14F-4D97-AF65-F5344CB8AC3E}">
        <p14:creationId xmlns:p14="http://schemas.microsoft.com/office/powerpoint/2010/main" val="2291016796"/>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Groundwater </a:t>
            </a:r>
            <a:br>
              <a:rPr lang="en-US" dirty="0"/>
            </a:br>
            <a:endParaRPr lang="en-US" dirty="0"/>
          </a:p>
        </p:txBody>
      </p:sp>
      <p:sp>
        <p:nvSpPr>
          <p:cNvPr id="3" name="Content Placeholder 2"/>
          <p:cNvSpPr>
            <a:spLocks noGrp="1"/>
          </p:cNvSpPr>
          <p:nvPr>
            <p:ph idx="1"/>
          </p:nvPr>
        </p:nvSpPr>
        <p:spPr/>
        <p:txBody>
          <a:bodyPr/>
          <a:lstStyle/>
          <a:p>
            <a:r>
              <a:rPr lang="en-US" b="1" dirty="0"/>
              <a:t>Aquifer</a:t>
            </a:r>
            <a:r>
              <a:rPr lang="en-US" dirty="0"/>
              <a:t> </a:t>
            </a:r>
            <a:r>
              <a:rPr lang="en-US" dirty="0" smtClean="0"/>
              <a:t> A </a:t>
            </a:r>
            <a:r>
              <a:rPr lang="en-US" dirty="0"/>
              <a:t>permeable layer of rock and sediment </a:t>
            </a:r>
            <a:r>
              <a:rPr lang="en-US" dirty="0" smtClean="0"/>
              <a:t>that contains </a:t>
            </a:r>
            <a:r>
              <a:rPr lang="en-US" dirty="0"/>
              <a:t>groundwater.</a:t>
            </a:r>
          </a:p>
          <a:p>
            <a:r>
              <a:rPr lang="en-US" b="1" dirty="0"/>
              <a:t>Unconfined aquifer </a:t>
            </a:r>
            <a:r>
              <a:rPr lang="en-US" b="1" dirty="0" smtClean="0"/>
              <a:t> </a:t>
            </a:r>
            <a:r>
              <a:rPr lang="en-US" dirty="0" smtClean="0"/>
              <a:t>An </a:t>
            </a:r>
            <a:r>
              <a:rPr lang="en-US" dirty="0"/>
              <a:t>aquifer made of porous </a:t>
            </a:r>
            <a:r>
              <a:rPr lang="en-US" dirty="0" smtClean="0"/>
              <a:t>rock covered </a:t>
            </a:r>
            <a:r>
              <a:rPr lang="en-US" dirty="0"/>
              <a:t>by soil out of which water can easily flow.</a:t>
            </a:r>
          </a:p>
          <a:p>
            <a:r>
              <a:rPr lang="en-US" b="1" dirty="0"/>
              <a:t>Confined </a:t>
            </a:r>
            <a:r>
              <a:rPr lang="en-US" b="1" dirty="0" smtClean="0"/>
              <a:t>aquifer  </a:t>
            </a:r>
            <a:r>
              <a:rPr lang="en-US" dirty="0"/>
              <a:t>An aquifer surrounded by a </a:t>
            </a:r>
            <a:r>
              <a:rPr lang="en-US" dirty="0" smtClean="0"/>
              <a:t>layer of </a:t>
            </a:r>
            <a:r>
              <a:rPr lang="en-US" dirty="0"/>
              <a:t>impermeable rock or clay that impedes water flow.</a:t>
            </a:r>
          </a:p>
        </p:txBody>
      </p:sp>
    </p:spTree>
    <p:extLst>
      <p:ext uri="{BB962C8B-B14F-4D97-AF65-F5344CB8AC3E}">
        <p14:creationId xmlns:p14="http://schemas.microsoft.com/office/powerpoint/2010/main" val="17426617"/>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Groundwater </a:t>
            </a:r>
            <a:br>
              <a:rPr lang="en-US" dirty="0"/>
            </a:br>
            <a:endParaRPr lang="en-US" dirty="0"/>
          </a:p>
        </p:txBody>
      </p:sp>
      <p:pic>
        <p:nvPicPr>
          <p:cNvPr id="4" name="Picture 3"/>
          <p:cNvPicPr>
            <a:picLocks noChangeAspect="1"/>
          </p:cNvPicPr>
          <p:nvPr/>
        </p:nvPicPr>
        <p:blipFill>
          <a:blip r:embed="rId2"/>
          <a:stretch>
            <a:fillRect/>
          </a:stretch>
        </p:blipFill>
        <p:spPr>
          <a:xfrm>
            <a:off x="1270000" y="1720447"/>
            <a:ext cx="7960430" cy="5824704"/>
          </a:xfrm>
          <a:prstGeom prst="rect">
            <a:avLst/>
          </a:prstGeom>
        </p:spPr>
      </p:pic>
      <p:sp>
        <p:nvSpPr>
          <p:cNvPr id="5" name="Rectangle 4"/>
          <p:cNvSpPr/>
          <p:nvPr/>
        </p:nvSpPr>
        <p:spPr>
          <a:xfrm>
            <a:off x="373499" y="7601181"/>
            <a:ext cx="12008023" cy="1938992"/>
          </a:xfrm>
          <a:prstGeom prst="rect">
            <a:avLst/>
          </a:prstGeom>
        </p:spPr>
        <p:txBody>
          <a:bodyPr wrap="square">
            <a:spAutoFit/>
          </a:bodyPr>
          <a:lstStyle/>
          <a:p>
            <a:r>
              <a:rPr lang="en-US" sz="2400" b="1" dirty="0">
                <a:solidFill>
                  <a:srgbClr val="010001"/>
                </a:solidFill>
                <a:latin typeface="Arial"/>
                <a:cs typeface="Arial"/>
              </a:rPr>
              <a:t>Aquifers. </a:t>
            </a:r>
            <a:r>
              <a:rPr lang="en-US" sz="2400" dirty="0">
                <a:solidFill>
                  <a:srgbClr val="010001"/>
                </a:solidFill>
                <a:latin typeface="Arial"/>
                <a:cs typeface="Arial"/>
              </a:rPr>
              <a:t>Aquifers are sources of </a:t>
            </a:r>
            <a:r>
              <a:rPr lang="en-US" sz="2400" dirty="0" smtClean="0">
                <a:solidFill>
                  <a:srgbClr val="010001"/>
                </a:solidFill>
                <a:latin typeface="Arial"/>
                <a:cs typeface="Arial"/>
              </a:rPr>
              <a:t>usable groundwater</a:t>
            </a:r>
            <a:r>
              <a:rPr lang="en-US" sz="2400" dirty="0">
                <a:solidFill>
                  <a:srgbClr val="010001"/>
                </a:solidFill>
                <a:latin typeface="Arial"/>
                <a:cs typeface="Arial"/>
              </a:rPr>
              <a:t>. Unconfined aquifers are rapidly recharged by water </a:t>
            </a:r>
            <a:r>
              <a:rPr lang="en-US" sz="2400" dirty="0" smtClean="0">
                <a:solidFill>
                  <a:srgbClr val="010001"/>
                </a:solidFill>
                <a:latin typeface="Arial"/>
                <a:cs typeface="Arial"/>
              </a:rPr>
              <a:t>that percolates </a:t>
            </a:r>
            <a:r>
              <a:rPr lang="en-US" sz="2400" dirty="0">
                <a:solidFill>
                  <a:srgbClr val="010001"/>
                </a:solidFill>
                <a:latin typeface="Arial"/>
                <a:cs typeface="Arial"/>
              </a:rPr>
              <a:t>downward from the land surface. Confined aquifers </a:t>
            </a:r>
            <a:r>
              <a:rPr lang="en-US" sz="2400" dirty="0" smtClean="0">
                <a:solidFill>
                  <a:srgbClr val="010001"/>
                </a:solidFill>
                <a:latin typeface="Arial"/>
                <a:cs typeface="Arial"/>
              </a:rPr>
              <a:t>are capped </a:t>
            </a:r>
            <a:r>
              <a:rPr lang="en-US" sz="2400" dirty="0">
                <a:solidFill>
                  <a:srgbClr val="010001"/>
                </a:solidFill>
                <a:latin typeface="Arial"/>
                <a:cs typeface="Arial"/>
              </a:rPr>
              <a:t>by an impermeable layer of rock or clay, which can </a:t>
            </a:r>
            <a:r>
              <a:rPr lang="en-US" sz="2400" dirty="0" smtClean="0">
                <a:solidFill>
                  <a:srgbClr val="010001"/>
                </a:solidFill>
                <a:latin typeface="Arial"/>
                <a:cs typeface="Arial"/>
              </a:rPr>
              <a:t>cause water </a:t>
            </a:r>
            <a:r>
              <a:rPr lang="en-US" sz="2400" dirty="0">
                <a:solidFill>
                  <a:srgbClr val="010001"/>
                </a:solidFill>
                <a:latin typeface="Arial"/>
                <a:cs typeface="Arial"/>
              </a:rPr>
              <a:t>pressure to build up underground. Artesian wells are </a:t>
            </a:r>
            <a:r>
              <a:rPr lang="en-US" sz="2400" dirty="0" smtClean="0">
                <a:solidFill>
                  <a:srgbClr val="010001"/>
                </a:solidFill>
                <a:latin typeface="Arial"/>
                <a:cs typeface="Arial"/>
              </a:rPr>
              <a:t>formed when </a:t>
            </a:r>
            <a:r>
              <a:rPr lang="en-US" sz="2400" dirty="0">
                <a:solidFill>
                  <a:srgbClr val="010001"/>
                </a:solidFill>
                <a:latin typeface="Arial"/>
                <a:cs typeface="Arial"/>
              </a:rPr>
              <a:t>a well is drilled into a confined aquifer and the natural </a:t>
            </a:r>
            <a:r>
              <a:rPr lang="en-US" sz="2400" dirty="0" smtClean="0">
                <a:solidFill>
                  <a:srgbClr val="010001"/>
                </a:solidFill>
                <a:latin typeface="Arial"/>
                <a:cs typeface="Arial"/>
              </a:rPr>
              <a:t>pressure causes </a:t>
            </a:r>
            <a:r>
              <a:rPr lang="en-US" sz="2400" dirty="0">
                <a:solidFill>
                  <a:srgbClr val="010001"/>
                </a:solidFill>
                <a:latin typeface="Arial"/>
                <a:cs typeface="Arial"/>
              </a:rPr>
              <a:t>water to rise toward the ground surface.</a:t>
            </a:r>
          </a:p>
        </p:txBody>
      </p:sp>
    </p:spTree>
    <p:extLst>
      <p:ext uri="{BB962C8B-B14F-4D97-AF65-F5344CB8AC3E}">
        <p14:creationId xmlns:p14="http://schemas.microsoft.com/office/powerpoint/2010/main" val="195786341"/>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Groundwater </a:t>
            </a:r>
            <a:br>
              <a:rPr lang="en-US" dirty="0"/>
            </a:br>
            <a:endParaRPr lang="en-US" dirty="0"/>
          </a:p>
        </p:txBody>
      </p:sp>
      <p:sp>
        <p:nvSpPr>
          <p:cNvPr id="3" name="Content Placeholder 2"/>
          <p:cNvSpPr>
            <a:spLocks noGrp="1"/>
          </p:cNvSpPr>
          <p:nvPr>
            <p:ph idx="1"/>
          </p:nvPr>
        </p:nvSpPr>
        <p:spPr/>
        <p:txBody>
          <a:bodyPr/>
          <a:lstStyle/>
          <a:p>
            <a:r>
              <a:rPr lang="en-US" b="1" dirty="0"/>
              <a:t>Water table </a:t>
            </a:r>
            <a:r>
              <a:rPr lang="en-US" dirty="0"/>
              <a:t>The uppermost level at which the </a:t>
            </a:r>
            <a:r>
              <a:rPr lang="en-US" dirty="0" smtClean="0"/>
              <a:t>water in </a:t>
            </a:r>
            <a:r>
              <a:rPr lang="en-US" dirty="0"/>
              <a:t>a given area fully saturates rock or soil.</a:t>
            </a:r>
          </a:p>
          <a:p>
            <a:r>
              <a:rPr lang="en-US" b="1" dirty="0"/>
              <a:t>Groundwater recharge </a:t>
            </a:r>
            <a:r>
              <a:rPr lang="en-US" b="1" dirty="0" smtClean="0"/>
              <a:t> </a:t>
            </a:r>
            <a:r>
              <a:rPr lang="en-US" dirty="0" smtClean="0"/>
              <a:t>A </a:t>
            </a:r>
            <a:r>
              <a:rPr lang="en-US" dirty="0"/>
              <a:t>process by which </a:t>
            </a:r>
            <a:r>
              <a:rPr lang="en-US" dirty="0" smtClean="0"/>
              <a:t>water percolates </a:t>
            </a:r>
            <a:r>
              <a:rPr lang="en-US" dirty="0"/>
              <a:t>through the soil and works its way into </a:t>
            </a:r>
            <a:r>
              <a:rPr lang="en-US" dirty="0" smtClean="0"/>
              <a:t>an aquifer</a:t>
            </a:r>
            <a:r>
              <a:rPr lang="en-US" dirty="0"/>
              <a:t>.</a:t>
            </a:r>
          </a:p>
          <a:p>
            <a:r>
              <a:rPr lang="en-US" b="1" dirty="0"/>
              <a:t>Spring</a:t>
            </a:r>
            <a:r>
              <a:rPr lang="en-US" dirty="0"/>
              <a:t> </a:t>
            </a:r>
            <a:r>
              <a:rPr lang="en-US" dirty="0" smtClean="0"/>
              <a:t> A </a:t>
            </a:r>
            <a:r>
              <a:rPr lang="en-US" dirty="0"/>
              <a:t>natural source of water formed when </a:t>
            </a:r>
            <a:r>
              <a:rPr lang="en-US" dirty="0" smtClean="0"/>
              <a:t>water from </a:t>
            </a:r>
            <a:r>
              <a:rPr lang="en-US" dirty="0"/>
              <a:t>an aquifer percolates up to the ground surface.</a:t>
            </a:r>
          </a:p>
          <a:p>
            <a:r>
              <a:rPr lang="en-US" b="1" dirty="0"/>
              <a:t>Artesian well </a:t>
            </a:r>
            <a:r>
              <a:rPr lang="en-US" b="1" dirty="0" smtClean="0"/>
              <a:t> </a:t>
            </a:r>
            <a:r>
              <a:rPr lang="en-US" dirty="0" smtClean="0"/>
              <a:t>A </a:t>
            </a:r>
            <a:r>
              <a:rPr lang="en-US" dirty="0"/>
              <a:t>well created by drilling a hole into </a:t>
            </a:r>
            <a:r>
              <a:rPr lang="en-US" dirty="0" smtClean="0"/>
              <a:t>a confined </a:t>
            </a:r>
            <a:r>
              <a:rPr lang="en-US" dirty="0"/>
              <a:t>aquifer.</a:t>
            </a:r>
          </a:p>
        </p:txBody>
      </p:sp>
    </p:spTree>
    <p:extLst>
      <p:ext uri="{BB962C8B-B14F-4D97-AF65-F5344CB8AC3E}">
        <p14:creationId xmlns:p14="http://schemas.microsoft.com/office/powerpoint/2010/main" val="2830245687"/>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Groundwater</a:t>
            </a:r>
            <a:br>
              <a:rPr lang="en-US" dirty="0"/>
            </a:br>
            <a:endParaRPr lang="en-US" dirty="0"/>
          </a:p>
        </p:txBody>
      </p:sp>
      <p:pic>
        <p:nvPicPr>
          <p:cNvPr id="4" name="Picture 3"/>
          <p:cNvPicPr>
            <a:picLocks noChangeAspect="1"/>
          </p:cNvPicPr>
          <p:nvPr/>
        </p:nvPicPr>
        <p:blipFill>
          <a:blip r:embed="rId2"/>
          <a:stretch>
            <a:fillRect/>
          </a:stretch>
        </p:blipFill>
        <p:spPr>
          <a:xfrm>
            <a:off x="1270000" y="1664943"/>
            <a:ext cx="7995645" cy="7503733"/>
          </a:xfrm>
          <a:prstGeom prst="rect">
            <a:avLst/>
          </a:prstGeom>
        </p:spPr>
      </p:pic>
      <p:sp>
        <p:nvSpPr>
          <p:cNvPr id="5" name="TextBox 4"/>
          <p:cNvSpPr txBox="1"/>
          <p:nvPr/>
        </p:nvSpPr>
        <p:spPr>
          <a:xfrm>
            <a:off x="9650653" y="1714995"/>
            <a:ext cx="3354147" cy="6370974"/>
          </a:xfrm>
          <a:prstGeom prst="rect">
            <a:avLst/>
          </a:prstGeom>
          <a:noFill/>
        </p:spPr>
        <p:txBody>
          <a:bodyPr wrap="square" rtlCol="0">
            <a:spAutoFit/>
          </a:bodyPr>
          <a:lstStyle/>
          <a:p>
            <a:r>
              <a:rPr lang="en-US" sz="2400" b="1" dirty="0">
                <a:solidFill>
                  <a:srgbClr val="010001"/>
                </a:solidFill>
                <a:latin typeface="Arial"/>
                <a:cs typeface="Arial"/>
              </a:rPr>
              <a:t>The Ogallala aquifer. </a:t>
            </a:r>
            <a:r>
              <a:rPr lang="en-US" sz="2400" dirty="0">
                <a:solidFill>
                  <a:srgbClr val="010001"/>
                </a:solidFill>
                <a:latin typeface="Arial"/>
                <a:cs typeface="Arial"/>
              </a:rPr>
              <a:t>The Ogallala aquifer, also called the High Plains aquifer, is the</a:t>
            </a:r>
          </a:p>
          <a:p>
            <a:r>
              <a:rPr lang="en-US" sz="2400" dirty="0">
                <a:solidFill>
                  <a:srgbClr val="010001"/>
                </a:solidFill>
                <a:latin typeface="Arial"/>
                <a:cs typeface="Arial"/>
              </a:rPr>
              <a:t>largest in the United States, with a surface area of about 450,000 km</a:t>
            </a:r>
            <a:r>
              <a:rPr lang="en-US" sz="2400" baseline="30000" dirty="0">
                <a:solidFill>
                  <a:srgbClr val="010001"/>
                </a:solidFill>
                <a:latin typeface="Arial"/>
                <a:cs typeface="Arial"/>
              </a:rPr>
              <a:t>2 </a:t>
            </a:r>
            <a:r>
              <a:rPr lang="en-US" sz="2400" dirty="0">
                <a:solidFill>
                  <a:srgbClr val="010001"/>
                </a:solidFill>
                <a:latin typeface="Arial"/>
                <a:cs typeface="Arial"/>
              </a:rPr>
              <a:t>(174,000 miles</a:t>
            </a:r>
            <a:r>
              <a:rPr lang="en-US" sz="2400" baseline="30000" dirty="0">
                <a:solidFill>
                  <a:srgbClr val="010001"/>
                </a:solidFill>
                <a:latin typeface="Arial"/>
                <a:cs typeface="Arial"/>
              </a:rPr>
              <a:t>2</a:t>
            </a:r>
            <a:r>
              <a:rPr lang="en-US" sz="2400" dirty="0">
                <a:solidFill>
                  <a:srgbClr val="010001"/>
                </a:solidFill>
                <a:latin typeface="Arial"/>
                <a:cs typeface="Arial"/>
              </a:rPr>
              <a:t>). (a) The change in</a:t>
            </a:r>
          </a:p>
          <a:p>
            <a:r>
              <a:rPr lang="en-US" sz="2400" dirty="0">
                <a:solidFill>
                  <a:srgbClr val="010001"/>
                </a:solidFill>
                <a:latin typeface="Arial"/>
                <a:cs typeface="Arial"/>
              </a:rPr>
              <a:t>water level from 1950 to 2005, mostly due to withdrawals for irrigation that have exceeded the aquifer’s</a:t>
            </a:r>
          </a:p>
          <a:p>
            <a:r>
              <a:rPr lang="en-US" sz="2400" dirty="0">
                <a:solidFill>
                  <a:srgbClr val="010001"/>
                </a:solidFill>
                <a:latin typeface="Arial"/>
                <a:cs typeface="Arial"/>
              </a:rPr>
              <a:t>rate of recharge. (b) The current thickness of the aquifer.</a:t>
            </a:r>
          </a:p>
        </p:txBody>
      </p:sp>
    </p:spTree>
    <p:extLst>
      <p:ext uri="{BB962C8B-B14F-4D97-AF65-F5344CB8AC3E}">
        <p14:creationId xmlns:p14="http://schemas.microsoft.com/office/powerpoint/2010/main" val="327426403"/>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Groundwater</a:t>
            </a:r>
            <a:br>
              <a:rPr lang="en-US" dirty="0"/>
            </a:br>
            <a:endParaRPr lang="en-US" dirty="0"/>
          </a:p>
        </p:txBody>
      </p:sp>
      <p:sp>
        <p:nvSpPr>
          <p:cNvPr id="3" name="Content Placeholder 2"/>
          <p:cNvSpPr>
            <a:spLocks noGrp="1"/>
          </p:cNvSpPr>
          <p:nvPr>
            <p:ph idx="1"/>
          </p:nvPr>
        </p:nvSpPr>
        <p:spPr/>
        <p:txBody>
          <a:bodyPr/>
          <a:lstStyle/>
          <a:p>
            <a:r>
              <a:rPr lang="en-US" b="1" dirty="0"/>
              <a:t>Cone of depression </a:t>
            </a:r>
            <a:r>
              <a:rPr lang="en-US" b="1" dirty="0" smtClean="0"/>
              <a:t> </a:t>
            </a:r>
            <a:r>
              <a:rPr lang="en-US" dirty="0" smtClean="0"/>
              <a:t>An </a:t>
            </a:r>
            <a:r>
              <a:rPr lang="en-US" dirty="0"/>
              <a:t>area </a:t>
            </a:r>
            <a:r>
              <a:rPr lang="en-US" dirty="0" smtClean="0"/>
              <a:t>lacking groundwater </a:t>
            </a:r>
            <a:r>
              <a:rPr lang="en-US" dirty="0"/>
              <a:t>due to rapid withdrawal by a well</a:t>
            </a:r>
            <a:r>
              <a:rPr lang="en-US" dirty="0" smtClean="0"/>
              <a:t>.</a:t>
            </a:r>
          </a:p>
          <a:p>
            <a:r>
              <a:rPr lang="en-US" b="1" dirty="0"/>
              <a:t>Saltwater intrusion </a:t>
            </a:r>
            <a:r>
              <a:rPr lang="en-US" b="1" dirty="0" smtClean="0"/>
              <a:t> </a:t>
            </a:r>
            <a:r>
              <a:rPr lang="en-US" dirty="0" smtClean="0"/>
              <a:t>An </a:t>
            </a:r>
            <a:r>
              <a:rPr lang="en-US" dirty="0"/>
              <a:t>infiltration of salt </a:t>
            </a:r>
            <a:r>
              <a:rPr lang="en-US" dirty="0" smtClean="0"/>
              <a:t>water in </a:t>
            </a:r>
            <a:r>
              <a:rPr lang="en-US" dirty="0"/>
              <a:t>an area where groundwater pressure has </a:t>
            </a:r>
            <a:r>
              <a:rPr lang="en-US" dirty="0" smtClean="0"/>
              <a:t>been reduced </a:t>
            </a:r>
            <a:r>
              <a:rPr lang="en-US" dirty="0"/>
              <a:t>from extensive drilling of wells.</a:t>
            </a:r>
          </a:p>
        </p:txBody>
      </p:sp>
    </p:spTree>
    <p:extLst>
      <p:ext uri="{BB962C8B-B14F-4D97-AF65-F5344CB8AC3E}">
        <p14:creationId xmlns:p14="http://schemas.microsoft.com/office/powerpoint/2010/main" val="3612687791"/>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dirty="0"/>
              <a:t>Groundwater</a:t>
            </a:r>
            <a:br>
              <a:rPr lang="en-US" dirty="0"/>
            </a:br>
            <a:endParaRPr lang="en-US" dirty="0"/>
          </a:p>
        </p:txBody>
      </p:sp>
      <p:pic>
        <p:nvPicPr>
          <p:cNvPr id="4" name="Picture 3"/>
          <p:cNvPicPr>
            <a:picLocks noChangeAspect="1"/>
          </p:cNvPicPr>
          <p:nvPr/>
        </p:nvPicPr>
        <p:blipFill>
          <a:blip r:embed="rId2"/>
          <a:stretch>
            <a:fillRect/>
          </a:stretch>
        </p:blipFill>
        <p:spPr>
          <a:xfrm>
            <a:off x="0" y="2565400"/>
            <a:ext cx="13004800" cy="4599259"/>
          </a:xfrm>
          <a:prstGeom prst="rect">
            <a:avLst/>
          </a:prstGeom>
        </p:spPr>
      </p:pic>
      <p:sp>
        <p:nvSpPr>
          <p:cNvPr id="5" name="Rectangle 4"/>
          <p:cNvSpPr/>
          <p:nvPr/>
        </p:nvSpPr>
        <p:spPr>
          <a:xfrm>
            <a:off x="300785" y="7249752"/>
            <a:ext cx="12002181" cy="2246769"/>
          </a:xfrm>
          <a:prstGeom prst="rect">
            <a:avLst/>
          </a:prstGeom>
        </p:spPr>
        <p:txBody>
          <a:bodyPr wrap="square">
            <a:spAutoFit/>
          </a:bodyPr>
          <a:lstStyle/>
          <a:p>
            <a:r>
              <a:rPr lang="en-US" sz="2800" b="1" dirty="0">
                <a:solidFill>
                  <a:srgbClr val="010001"/>
                </a:solidFill>
                <a:latin typeface="Arial"/>
                <a:cs typeface="Arial"/>
              </a:rPr>
              <a:t>Cone of depression. </a:t>
            </a:r>
            <a:r>
              <a:rPr lang="en-US" sz="2800" dirty="0">
                <a:solidFill>
                  <a:srgbClr val="010001"/>
                </a:solidFill>
                <a:latin typeface="Arial"/>
                <a:cs typeface="Arial"/>
              </a:rPr>
              <a:t>(a) When a deep well is not heavily pumped, the recharge of </a:t>
            </a:r>
            <a:r>
              <a:rPr lang="en-US" sz="2800" dirty="0" smtClean="0">
                <a:solidFill>
                  <a:srgbClr val="010001"/>
                </a:solidFill>
                <a:latin typeface="Arial"/>
                <a:cs typeface="Arial"/>
              </a:rPr>
              <a:t>the water </a:t>
            </a:r>
            <a:r>
              <a:rPr lang="en-US" sz="2800" dirty="0">
                <a:solidFill>
                  <a:srgbClr val="010001"/>
                </a:solidFill>
                <a:latin typeface="Arial"/>
                <a:cs typeface="Arial"/>
              </a:rPr>
              <a:t>table keeps up with the pumping. (b) In contrast, when a deep well pumps water from an </a:t>
            </a:r>
            <a:r>
              <a:rPr lang="en-US" sz="2800" dirty="0" smtClean="0">
                <a:solidFill>
                  <a:srgbClr val="010001"/>
                </a:solidFill>
                <a:latin typeface="Arial"/>
                <a:cs typeface="Arial"/>
              </a:rPr>
              <a:t>aquifer more </a:t>
            </a:r>
            <a:r>
              <a:rPr lang="en-US" sz="2800" dirty="0">
                <a:solidFill>
                  <a:srgbClr val="010001"/>
                </a:solidFill>
                <a:latin typeface="Arial"/>
                <a:cs typeface="Arial"/>
              </a:rPr>
              <a:t>rapidly than it can be recharged, it can form a cone of depression in the water table and cause </a:t>
            </a:r>
            <a:r>
              <a:rPr lang="en-US" sz="2800" dirty="0" smtClean="0">
                <a:solidFill>
                  <a:srgbClr val="010001"/>
                </a:solidFill>
                <a:latin typeface="Arial"/>
                <a:cs typeface="Arial"/>
              </a:rPr>
              <a:t>nearby shallow </a:t>
            </a:r>
            <a:r>
              <a:rPr lang="en-US" sz="2800" dirty="0">
                <a:solidFill>
                  <a:srgbClr val="010001"/>
                </a:solidFill>
                <a:latin typeface="Arial"/>
                <a:cs typeface="Arial"/>
              </a:rPr>
              <a:t>wells to go dry.</a:t>
            </a:r>
          </a:p>
        </p:txBody>
      </p:sp>
    </p:spTree>
    <p:extLst>
      <p:ext uri="{BB962C8B-B14F-4D97-AF65-F5344CB8AC3E}">
        <p14:creationId xmlns:p14="http://schemas.microsoft.com/office/powerpoint/2010/main" val="1351044589"/>
      </p:ext>
    </p:extLst>
  </p:cSld>
  <p:clrMapOvr>
    <a:masterClrMapping/>
  </p:clrMapOvr>
  <p:transition xmlns:p14="http://schemas.microsoft.com/office/powerpoint/2010/main"/>
</p:sld>
</file>

<file path=ppt/theme/theme1.xml><?xml version="1.0" encoding="utf-8"?>
<a:theme xmlns:a="http://schemas.openxmlformats.org/drawingml/2006/main" name="PPT_BASIC FORMAT_STYLE._Blue_BACKGROUNDppt">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Cover">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PPT_BASIC FORMAT_STYLE._Blue_BACKGROUNDppt.thmx</Template>
  <TotalTime>76</TotalTime>
  <Words>1534</Words>
  <Application>Microsoft Macintosh PowerPoint</Application>
  <PresentationFormat>Custom</PresentationFormat>
  <Paragraphs>123</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PPT_BASIC FORMAT_STYLE._Blue_BACKGROUNDppt</vt:lpstr>
      <vt:lpstr>Title &amp; Bullets</vt:lpstr>
      <vt:lpstr>PowerPoint Presentation</vt:lpstr>
      <vt:lpstr>Module 26   The Availability of Water </vt:lpstr>
      <vt:lpstr>Groundwater can be extracted for human use </vt:lpstr>
      <vt:lpstr>Groundwater  </vt:lpstr>
      <vt:lpstr>Groundwater  </vt:lpstr>
      <vt:lpstr>Groundwater  </vt:lpstr>
      <vt:lpstr>Groundwater </vt:lpstr>
      <vt:lpstr>Groundwater </vt:lpstr>
      <vt:lpstr>  Groundwater </vt:lpstr>
      <vt:lpstr>  Groundwater </vt:lpstr>
      <vt:lpstr>Surface water is the collection of aquatic biomes </vt:lpstr>
      <vt:lpstr>  Surface Water </vt:lpstr>
      <vt:lpstr>Atmospheric water produces precipitation </vt:lpstr>
      <vt:lpstr>Module 27   Human Alteration of Water Availability </vt:lpstr>
      <vt:lpstr>Levees and dikes are built to prevent flooding </vt:lpstr>
      <vt:lpstr>Dams are built to restrict the flow of streams and rivers </vt:lpstr>
      <vt:lpstr>Aqueducts carry water from one location to another </vt:lpstr>
      <vt:lpstr>Aqueducts</vt:lpstr>
      <vt:lpstr>Desalination converts salt water into fresh water </vt:lpstr>
      <vt:lpstr>Desalination </vt:lpstr>
      <vt:lpstr>Water Availability </vt:lpstr>
      <vt:lpstr>Module 28   Human use of Water Now and in the Future </vt:lpstr>
      <vt:lpstr>Water is used for agriculture </vt:lpstr>
      <vt:lpstr>  Water Footprint </vt:lpstr>
      <vt:lpstr>Irrigation </vt:lpstr>
      <vt:lpstr>Hydroponic Agriculture </vt:lpstr>
      <vt:lpstr>Water is also used for industrial processes and households </vt:lpstr>
      <vt:lpstr>Industrial Water Use </vt:lpstr>
      <vt:lpstr>Household Water Use </vt:lpstr>
      <vt:lpstr>Household Water Use </vt:lpstr>
      <vt:lpstr>Household Water Use </vt:lpstr>
      <vt:lpstr>The future availability of water depends on water ownership and water conservation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Kohn</dc:creator>
  <cp:lastModifiedBy>Leah Kohn</cp:lastModifiedBy>
  <cp:revision>13</cp:revision>
  <dcterms:created xsi:type="dcterms:W3CDTF">2015-05-12T06:28:36Z</dcterms:created>
  <dcterms:modified xsi:type="dcterms:W3CDTF">2015-06-02T20:31:35Z</dcterms:modified>
</cp:coreProperties>
</file>