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0" r:id="rId12"/>
    <p:sldId id="266" r:id="rId13"/>
    <p:sldId id="272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89" r:id="rId37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6pPr>
    <a:lvl7pPr marL="27432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7pPr>
    <a:lvl8pPr marL="32004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8pPr>
    <a:lvl9pPr marL="36576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058" autoAdjust="0"/>
  </p:normalViewPr>
  <p:slideViewPr>
    <p:cSldViewPr snapToGrid="0" snapToObjects="1">
      <p:cViewPr>
        <p:scale>
          <a:sx n="100" d="100"/>
          <a:sy n="100" d="100"/>
        </p:scale>
        <p:origin x="24" y="6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8BF9D-3044-6141-A1B1-C1537AF213C1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00260-91DB-0D48-93AD-BEB84341E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3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00260-91DB-0D48-93AD-BEB84341ED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spacing and size so the next slide and this match.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00260-91DB-0D48-93AD-BEB84341ED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00260-91DB-0D48-93AD-BEB84341ED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8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this set into three slides and space </a:t>
            </a:r>
            <a:r>
              <a:rPr lang="en-US" smtClean="0"/>
              <a:t>out more.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00260-91DB-0D48-93AD-BEB84341EDB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0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2827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556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9441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8785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0226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9741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54439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20133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8000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Lucida Grande" charset="0"/>
              </a:rPr>
              <a:t>Click to edit Master title style</a:t>
            </a:r>
            <a:endParaRPr lang="en-US" dirty="0">
              <a:sym typeface="Lucida Grande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Lucida Grande" charset="0"/>
              </a:rPr>
              <a:t>Second level</a:t>
            </a:r>
          </a:p>
          <a:p>
            <a:pPr lvl="2"/>
            <a:r>
              <a:rPr lang="en-US" dirty="0" smtClean="0">
                <a:sym typeface="Lucida Grande" charset="0"/>
              </a:rPr>
              <a:t>Third level</a:t>
            </a:r>
          </a:p>
          <a:p>
            <a:pPr lvl="3"/>
            <a:r>
              <a:rPr lang="en-US" dirty="0" smtClean="0">
                <a:sym typeface="Lucida Grande" charset="0"/>
              </a:rPr>
              <a:t>Fourth level</a:t>
            </a:r>
          </a:p>
          <a:p>
            <a:pPr lvl="4"/>
            <a:r>
              <a:rPr lang="en-US" dirty="0" smtClean="0">
                <a:sym typeface="Lucida Grande" charset="0"/>
              </a:rPr>
              <a:t>Fifth level</a:t>
            </a:r>
            <a:endParaRPr lang="en-US" dirty="0">
              <a:sym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0001"/>
          </a:solidFill>
          <a:latin typeface="Helvetica"/>
          <a:ea typeface="MS PGothic" pitchFamily="34" charset="-128"/>
          <a:cs typeface="Helvetica"/>
          <a:sym typeface="Lucida Grand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571500" indent="-571500" algn="l" rtl="0" eaLnBrk="1" fontAlgn="base" hangingPunct="1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marL="850900" indent="-571500" algn="l" rtl="0" eaLnBrk="1" fontAlgn="base" hangingPunct="1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2pPr>
      <a:lvl3pPr marL="1231900" indent="-571500" algn="l" rtl="0" eaLnBrk="1" fontAlgn="base" hangingPunct="1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3pPr>
      <a:lvl4pPr marL="1612900" indent="-571500" algn="l" rtl="0" eaLnBrk="1" fontAlgn="base" hangingPunct="1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4pPr>
      <a:lvl5pPr marL="1993900" indent="-571500" algn="l" rtl="0" eaLnBrk="1" fontAlgn="base" hangingPunct="1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5pPr>
      <a:lvl6pPr marL="2260600" indent="-381000" algn="l" rtl="0" eaLnBrk="1" fontAlgn="base" hangingPunct="1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17800" indent="-381000" algn="l" rtl="0" eaLnBrk="1" fontAlgn="base" hangingPunct="1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175000" indent="-381000" algn="l" rtl="0" eaLnBrk="1" fontAlgn="base" hangingPunct="1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632200" indent="-381000" algn="l" rtl="0" eaLnBrk="1" fontAlgn="base" hangingPunct="1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3505200"/>
            <a:ext cx="13004800" cy="1524000"/>
          </a:xfrm>
          <a:prstGeom prst="rect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Chapter </a:t>
            </a:r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10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Land, Public </a:t>
            </a:r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and Private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5000" y="8686800"/>
            <a:ext cx="11455400" cy="840432"/>
            <a:chOff x="558800" y="8686800"/>
            <a:chExt cx="11455400" cy="840432"/>
          </a:xfrm>
        </p:grpSpPr>
        <p:sp>
          <p:nvSpPr>
            <p:cNvPr id="10" name="TextBox 9"/>
            <p:cNvSpPr txBox="1"/>
            <p:nvPr/>
          </p:nvSpPr>
          <p:spPr>
            <a:xfrm>
              <a:off x="558800" y="86868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Friedland</a:t>
              </a:r>
              <a:r>
                <a:rPr lang="en-US" dirty="0">
                  <a:solidFill>
                    <a:schemeClr val="bg1"/>
                  </a:solidFill>
                </a:rPr>
                <a:t> and </a:t>
              </a:r>
              <a:r>
                <a:rPr lang="en-US" dirty="0" err="1">
                  <a:solidFill>
                    <a:schemeClr val="bg1"/>
                  </a:solidFill>
                </a:rPr>
                <a:t>Relyea</a:t>
              </a:r>
              <a:r>
                <a:rPr lang="en-US" dirty="0">
                  <a:solidFill>
                    <a:schemeClr val="bg1"/>
                  </a:solidFill>
                </a:rPr>
                <a:t> Environmental Science for AP</a:t>
              </a:r>
              <a:r>
                <a:rPr lang="en-US" baseline="30000" dirty="0">
                  <a:solidFill>
                    <a:schemeClr val="bg1"/>
                  </a:solidFill>
                </a:rPr>
                <a:t>®</a:t>
              </a:r>
              <a:r>
                <a:rPr lang="en-US" dirty="0">
                  <a:solidFill>
                    <a:schemeClr val="bg1"/>
                  </a:solidFill>
                </a:rPr>
                <a:t>, second edition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© 2015 </a:t>
              </a:r>
              <a:r>
                <a:rPr lang="en-US" dirty="0">
                  <a:solidFill>
                    <a:schemeClr val="bg1"/>
                  </a:solidFill>
                </a:rPr>
                <a:t>W.H. Freeman and Company/BFW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35200" y="9296400"/>
              <a:ext cx="977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AP</a:t>
              </a:r>
              <a:r>
                <a:rPr lang="en-US" sz="900" baseline="30000" dirty="0">
                  <a:solidFill>
                    <a:schemeClr val="bg1"/>
                  </a:solidFill>
                </a:rPr>
                <a:t>® </a:t>
              </a:r>
              <a:r>
                <a:rPr lang="en-US" sz="900" dirty="0">
                  <a:solidFill>
                    <a:schemeClr val="bg1"/>
                  </a:solidFill>
                </a:rPr>
                <a:t>is a trademark registered and/or owned by the College </a:t>
              </a:r>
              <a:r>
                <a:rPr lang="en-US" sz="900" dirty="0" smtClean="0">
                  <a:solidFill>
                    <a:schemeClr val="bg1"/>
                  </a:solidFill>
                </a:rPr>
                <a:t>Board</a:t>
              </a:r>
              <a:r>
                <a:rPr lang="en-US" sz="900" baseline="30000" dirty="0">
                  <a:solidFill>
                    <a:schemeClr val="bg1"/>
                  </a:solidFill>
                </a:rPr>
                <a:t>®</a:t>
              </a:r>
              <a:r>
                <a:rPr lang="en-US" sz="900" dirty="0" smtClean="0">
                  <a:solidFill>
                    <a:schemeClr val="bg1"/>
                  </a:solidFill>
                </a:rPr>
                <a:t>, </a:t>
              </a:r>
              <a:r>
                <a:rPr lang="en-US" sz="900" dirty="0">
                  <a:solidFill>
                    <a:schemeClr val="bg1"/>
                  </a:solidFill>
                </a:rPr>
                <a:t>which was not involved in the production of, and does not endorse, this product.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17618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582035"/>
            <a:ext cx="11260922" cy="2465387"/>
          </a:xfrm>
        </p:spPr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International Categories of Public Lands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76" y="2509620"/>
            <a:ext cx="10464800" cy="58404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United Nations recognizes six categories of public lands</a:t>
            </a:r>
            <a:r>
              <a:rPr lang="en-US" dirty="0" smtClean="0"/>
              <a:t>:</a:t>
            </a:r>
            <a:endParaRPr lang="en-US" dirty="0"/>
          </a:p>
          <a:p>
            <a:pPr lvl="0"/>
            <a:r>
              <a:rPr lang="en-US" b="1" dirty="0"/>
              <a:t>National parks</a:t>
            </a:r>
            <a:r>
              <a:rPr lang="en-US" dirty="0"/>
              <a:t> are managed for scientific, educational, and recreational use, and sometimes for their beauty or unique landforms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b="1" dirty="0"/>
              <a:t>Managed Resource Protected Areas</a:t>
            </a:r>
            <a:r>
              <a:rPr lang="en-US" dirty="0"/>
              <a:t> are designated for the sustained use of biological, mineral, and recreational resources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b="1" dirty="0"/>
              <a:t>Habitat/Species Management Areas</a:t>
            </a:r>
            <a:r>
              <a:rPr lang="en-US" dirty="0"/>
              <a:t> are actively managed to maintain biological communities. </a:t>
            </a:r>
          </a:p>
        </p:txBody>
      </p:sp>
    </p:spTree>
    <p:extLst>
      <p:ext uri="{BB962C8B-B14F-4D97-AF65-F5344CB8AC3E}">
        <p14:creationId xmlns:p14="http://schemas.microsoft.com/office/powerpoint/2010/main" val="18209069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Categories of Public </a:t>
            </a:r>
            <a:r>
              <a:rPr lang="en-US" dirty="0" smtClean="0"/>
              <a:t>Lands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Strict Nature Reserves and Wilderness Areas</a:t>
            </a:r>
            <a:r>
              <a:rPr lang="en-US" dirty="0"/>
              <a:t> are set aside to protect species and ecosystems.</a:t>
            </a:r>
          </a:p>
          <a:p>
            <a:pPr lvl="0"/>
            <a:r>
              <a:rPr lang="en-US" b="1" dirty="0"/>
              <a:t>Protected Landscapes and Seascapes </a:t>
            </a:r>
            <a:r>
              <a:rPr lang="en-US" dirty="0"/>
              <a:t>permit nondestructive use of natural resources while allowing for tourism and recreation. </a:t>
            </a:r>
          </a:p>
          <a:p>
            <a:pPr lvl="0"/>
            <a:r>
              <a:rPr lang="en-US" b="1" dirty="0"/>
              <a:t>National Monuments</a:t>
            </a:r>
            <a:r>
              <a:rPr lang="en-US" dirty="0"/>
              <a:t> are designated to protect unique sites of special natural or cultural </a:t>
            </a:r>
            <a:r>
              <a:rPr lang="en-US" dirty="0" smtClean="0"/>
              <a:t>interests.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49367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Public Lands in the United States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1" y="1795151"/>
            <a:ext cx="9262696" cy="6777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751" y="8554056"/>
            <a:ext cx="1219477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Federal lands in the United States.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Approximately 42 percent of the land in the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United States is publicly owned, with 25 percent of the nation’s land owned by the federal government.</a:t>
            </a:r>
          </a:p>
        </p:txBody>
      </p:sp>
    </p:spTree>
    <p:extLst>
      <p:ext uri="{BB962C8B-B14F-4D97-AF65-F5344CB8AC3E}">
        <p14:creationId xmlns:p14="http://schemas.microsoft.com/office/powerpoint/2010/main" val="4027699545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Public Lands in the United States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Resource conservation ethic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belief </a:t>
            </a:r>
            <a:r>
              <a:rPr lang="en-US" dirty="0" smtClean="0"/>
              <a:t>that people </a:t>
            </a:r>
            <a:r>
              <a:rPr lang="en-US" dirty="0"/>
              <a:t>should maximize use of resources, </a:t>
            </a:r>
            <a:r>
              <a:rPr lang="en-US" dirty="0" smtClean="0"/>
              <a:t>based on </a:t>
            </a:r>
            <a:r>
              <a:rPr lang="en-US" dirty="0"/>
              <a:t>the greatest good for everyone.</a:t>
            </a:r>
          </a:p>
          <a:p>
            <a:r>
              <a:rPr lang="en-US" b="1" dirty="0"/>
              <a:t>Multiple-use lands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U.S. classification used </a:t>
            </a:r>
            <a:r>
              <a:rPr lang="en-US" dirty="0" smtClean="0"/>
              <a:t>to designate </a:t>
            </a:r>
            <a:r>
              <a:rPr lang="en-US" dirty="0"/>
              <a:t>lands that may be used for recreation</a:t>
            </a:r>
            <a:r>
              <a:rPr lang="en-US" dirty="0" smtClean="0"/>
              <a:t>, grazing</a:t>
            </a:r>
            <a:r>
              <a:rPr lang="en-US" dirty="0"/>
              <a:t>, timber harvesting, and mineral extraction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7814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Public Lands in the United States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627065"/>
            <a:ext cx="9517395" cy="69639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3450" y="8684632"/>
            <a:ext cx="11333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Land use in the United States.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Public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and private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land in the United States is used for many purposes.</a:t>
            </a:r>
          </a:p>
        </p:txBody>
      </p:sp>
    </p:spTree>
    <p:extLst>
      <p:ext uri="{BB962C8B-B14F-4D97-AF65-F5344CB8AC3E}">
        <p14:creationId xmlns:p14="http://schemas.microsoft.com/office/powerpoint/2010/main" val="666618713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71629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Public Lands in the United States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More </a:t>
            </a:r>
            <a:r>
              <a:rPr lang="en-US" sz="3200" dirty="0"/>
              <a:t>than 95 percent of all federal lands are managed by four federal </a:t>
            </a:r>
            <a:r>
              <a:rPr lang="en-US" sz="3200" dirty="0" smtClean="0"/>
              <a:t>agencies</a:t>
            </a:r>
            <a:r>
              <a:rPr lang="en-US" sz="3200" dirty="0"/>
              <a:t>.</a:t>
            </a:r>
          </a:p>
          <a:p>
            <a:pPr lvl="2"/>
            <a:r>
              <a:rPr lang="en-US" sz="3200" dirty="0"/>
              <a:t>Bureau of Land Management (BLM</a:t>
            </a:r>
            <a:r>
              <a:rPr lang="en-US" sz="3200" dirty="0" smtClean="0"/>
              <a:t>): grazing</a:t>
            </a:r>
            <a:r>
              <a:rPr lang="en-US" sz="3200" dirty="0"/>
              <a:t>, mining, timber harvesting and recreation</a:t>
            </a:r>
          </a:p>
          <a:p>
            <a:pPr lvl="2"/>
            <a:r>
              <a:rPr lang="en-US" sz="3200" dirty="0"/>
              <a:t>U.S. Forest Service (USFS</a:t>
            </a:r>
            <a:r>
              <a:rPr lang="en-US" sz="3200" dirty="0" smtClean="0"/>
              <a:t>): timber </a:t>
            </a:r>
            <a:r>
              <a:rPr lang="en-US" sz="3200" dirty="0"/>
              <a:t>harvesting, grazing, and recreation</a:t>
            </a:r>
          </a:p>
          <a:p>
            <a:pPr lvl="2"/>
            <a:r>
              <a:rPr lang="en-US" sz="3200" dirty="0"/>
              <a:t>National Park Service (NPS</a:t>
            </a:r>
            <a:r>
              <a:rPr lang="en-US" sz="3200" dirty="0" smtClean="0"/>
              <a:t>): recreation </a:t>
            </a:r>
            <a:r>
              <a:rPr lang="en-US" sz="3200" dirty="0"/>
              <a:t>and conservation.</a:t>
            </a:r>
          </a:p>
          <a:p>
            <a:pPr lvl="2"/>
            <a:r>
              <a:rPr lang="en-US" sz="3200" dirty="0"/>
              <a:t>Fish and Wildlife Service (FWS</a:t>
            </a:r>
            <a:r>
              <a:rPr lang="en-US" sz="3200" dirty="0" smtClean="0"/>
              <a:t>): conservation</a:t>
            </a:r>
            <a:r>
              <a:rPr lang="en-US" sz="3200" dirty="0"/>
              <a:t>, hunting, and recreation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8551775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30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Land Management Practices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module, you should be able to</a:t>
            </a:r>
          </a:p>
          <a:p>
            <a:r>
              <a:rPr lang="en-US" dirty="0" smtClean="0"/>
              <a:t>explain </a:t>
            </a:r>
            <a:r>
              <a:rPr lang="en-US" dirty="0"/>
              <a:t>specific land management practices for rangelands and forests.</a:t>
            </a:r>
          </a:p>
          <a:p>
            <a:r>
              <a:rPr lang="en-US" dirty="0" smtClean="0"/>
              <a:t>describe </a:t>
            </a:r>
            <a:r>
              <a:rPr lang="en-US" dirty="0"/>
              <a:t>contemporary problems in residential land use and some </a:t>
            </a:r>
            <a:r>
              <a:rPr lang="en-US" dirty="0" smtClean="0"/>
              <a:t>potential solutions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0578811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Land management practices vary according to land use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Management issues differ for rangelands, forests, and parks.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10626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Rangelands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Rangeland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dry open grassland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Grazing too many animals can quickly denude a region of vegetation. Loss of vegetation can lead to land exposed to wind and water erosion.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09502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357919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Forests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555692"/>
            <a:ext cx="10464800" cy="5840413"/>
          </a:xfrm>
        </p:spPr>
        <p:txBody>
          <a:bodyPr/>
          <a:lstStyle/>
          <a:p>
            <a:r>
              <a:rPr lang="en-US" sz="3200" b="1" dirty="0" smtClean="0"/>
              <a:t>Forest</a:t>
            </a:r>
            <a:r>
              <a:rPr lang="en-US" sz="3200" dirty="0" smtClean="0"/>
              <a:t>  Land dominated by trees and other woody vegetation and sometimes used for commercial logging.</a:t>
            </a:r>
          </a:p>
          <a:p>
            <a:pPr lvl="0"/>
            <a:r>
              <a:rPr lang="en-US" sz="3200" dirty="0"/>
              <a:t>Approximately </a:t>
            </a:r>
            <a:r>
              <a:rPr lang="en-US" sz="3200" dirty="0" smtClean="0"/>
              <a:t>73 percent </a:t>
            </a:r>
            <a:r>
              <a:rPr lang="en-US" sz="3200" dirty="0"/>
              <a:t>of the forests used for commercial timber operations in the U.S. are privately owned. </a:t>
            </a:r>
          </a:p>
          <a:p>
            <a:pPr lvl="0"/>
            <a:r>
              <a:rPr lang="en-US" sz="3200" dirty="0"/>
              <a:t>Timber harvest practices include clear-cutting and selective </a:t>
            </a:r>
            <a:r>
              <a:rPr lang="en-US" sz="3200" dirty="0" smtClean="0"/>
              <a:t>cutting</a:t>
            </a:r>
          </a:p>
          <a:p>
            <a:r>
              <a:rPr lang="en-US" sz="3200" b="1" dirty="0" smtClean="0"/>
              <a:t>Clear</a:t>
            </a:r>
            <a:r>
              <a:rPr lang="en-US" sz="3200" b="1" dirty="0"/>
              <a:t>-cutting 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method of harvesting trees </a:t>
            </a:r>
            <a:r>
              <a:rPr lang="en-US" sz="3200" dirty="0" smtClean="0"/>
              <a:t>that removes all </a:t>
            </a:r>
            <a:r>
              <a:rPr lang="en-US" sz="3200" dirty="0"/>
              <a:t>or almost all </a:t>
            </a:r>
            <a:r>
              <a:rPr lang="en-US" sz="3200" dirty="0" smtClean="0"/>
              <a:t>trees in an </a:t>
            </a:r>
            <a:r>
              <a:rPr lang="en-US" sz="3200" dirty="0"/>
              <a:t>area</a:t>
            </a:r>
            <a:r>
              <a:rPr lang="en-US" sz="3200" dirty="0" smtClean="0"/>
              <a:t>.</a:t>
            </a:r>
          </a:p>
          <a:p>
            <a:r>
              <a:rPr lang="en-US" sz="3200" b="1" dirty="0"/>
              <a:t>Selective cutting </a:t>
            </a:r>
            <a:r>
              <a:rPr lang="en-US" sz="3200" b="1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method of harvesting </a:t>
            </a:r>
            <a:r>
              <a:rPr lang="en-US" sz="3200" dirty="0" smtClean="0"/>
              <a:t>trees that </a:t>
            </a:r>
            <a:r>
              <a:rPr lang="en-US" sz="3200" dirty="0"/>
              <a:t>involves </a:t>
            </a:r>
            <a:r>
              <a:rPr lang="en-US" sz="3200" dirty="0" smtClean="0"/>
              <a:t>removing single </a:t>
            </a:r>
            <a:r>
              <a:rPr lang="en-US" sz="3200" dirty="0"/>
              <a:t>trees or a </a:t>
            </a:r>
            <a:r>
              <a:rPr lang="en-US" sz="3200" dirty="0" smtClean="0"/>
              <a:t>small </a:t>
            </a:r>
            <a:r>
              <a:rPr lang="en-US" sz="3200" dirty="0"/>
              <a:t>number of trees from </a:t>
            </a:r>
            <a:r>
              <a:rPr lang="en-US" sz="3200" dirty="0" smtClean="0"/>
              <a:t>many </a:t>
            </a:r>
            <a:r>
              <a:rPr lang="en-US" sz="3200" dirty="0"/>
              <a:t>in a forest.</a:t>
            </a:r>
          </a:p>
        </p:txBody>
      </p:sp>
    </p:spTree>
    <p:extLst>
      <p:ext uri="{BB962C8B-B14F-4D97-AF65-F5344CB8AC3E}">
        <p14:creationId xmlns:p14="http://schemas.microsoft.com/office/powerpoint/2010/main" val="1467096295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29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Land </a:t>
            </a:r>
            <a:r>
              <a:rPr lang="en-US" dirty="0"/>
              <a:t>Use Concepts and Classification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module, you should be able to</a:t>
            </a:r>
          </a:p>
          <a:p>
            <a:r>
              <a:rPr lang="en-US" dirty="0" smtClean="0"/>
              <a:t>explain </a:t>
            </a:r>
            <a:r>
              <a:rPr lang="en-US" dirty="0"/>
              <a:t>how human land use affects the environment.</a:t>
            </a:r>
          </a:p>
          <a:p>
            <a:r>
              <a:rPr lang="en-US" dirty="0" smtClean="0"/>
              <a:t>describe </a:t>
            </a:r>
            <a:r>
              <a:rPr lang="en-US" dirty="0"/>
              <a:t>the various categories of public land used globally and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709005817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659815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Timber Harvest Practices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020327"/>
            <a:ext cx="3884299" cy="83833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80148" y="1604903"/>
            <a:ext cx="70947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10001"/>
                </a:solidFill>
                <a:latin typeface="Arial"/>
                <a:cs typeface="Arial"/>
              </a:rPr>
              <a:t>Timber harvest practices. </a:t>
            </a:r>
            <a:endParaRPr lang="en-US" sz="3200" b="1" dirty="0" smtClean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(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a) Clear-</a:t>
            </a:r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cutting removes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most, if not all, trees from an area and is often coupled </a:t>
            </a:r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with replanting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. The resulting trees are then all the same age. (b) In</a:t>
            </a:r>
          </a:p>
          <a:p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selective cutting, single trees or small numbers of trees </a:t>
            </a:r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are harvested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. The resulting forest consists of trees of varying ages.</a:t>
            </a:r>
          </a:p>
        </p:txBody>
      </p:sp>
    </p:spTree>
    <p:extLst>
      <p:ext uri="{BB962C8B-B14F-4D97-AF65-F5344CB8AC3E}">
        <p14:creationId xmlns:p14="http://schemas.microsoft.com/office/powerpoint/2010/main" val="37761404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Timber Harvest Practices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070112"/>
            <a:ext cx="10464800" cy="5840413"/>
          </a:xfrm>
        </p:spPr>
        <p:txBody>
          <a:bodyPr/>
          <a:lstStyle/>
          <a:p>
            <a:r>
              <a:rPr lang="en-US" dirty="0"/>
              <a:t>A third approach to logging—ecologically sustainable forestry—has a goal of maintaining both plants and animals in as close to a natural state as possible.</a:t>
            </a:r>
          </a:p>
          <a:p>
            <a:r>
              <a:rPr lang="en-US" b="1" dirty="0"/>
              <a:t>Ecologically sustainable forestry </a:t>
            </a:r>
            <a:r>
              <a:rPr lang="en-US" b="1" dirty="0" smtClean="0"/>
              <a:t> </a:t>
            </a:r>
            <a:r>
              <a:rPr lang="en-US" dirty="0" smtClean="0"/>
              <a:t>An </a:t>
            </a:r>
            <a:r>
              <a:rPr lang="en-US" dirty="0"/>
              <a:t>approach </a:t>
            </a:r>
            <a:r>
              <a:rPr lang="en-US" dirty="0" smtClean="0"/>
              <a:t>to removing </a:t>
            </a:r>
            <a:r>
              <a:rPr lang="en-US" dirty="0"/>
              <a:t>trees from forests in ways that do not </a:t>
            </a:r>
            <a:r>
              <a:rPr lang="en-US" dirty="0" smtClean="0"/>
              <a:t>unduly affect </a:t>
            </a:r>
            <a:r>
              <a:rPr lang="en-US" dirty="0"/>
              <a:t>the viability of other trees.</a:t>
            </a:r>
          </a:p>
        </p:txBody>
      </p:sp>
    </p:spTree>
    <p:extLst>
      <p:ext uri="{BB962C8B-B14F-4D97-AF65-F5344CB8AC3E}">
        <p14:creationId xmlns:p14="http://schemas.microsoft.com/office/powerpoint/2010/main" val="997176830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Reforestation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Timber production presents ecological </a:t>
            </a:r>
            <a:r>
              <a:rPr lang="en-US" dirty="0" smtClean="0"/>
              <a:t>challenges.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All logging disrupts </a:t>
            </a:r>
            <a:r>
              <a:rPr lang="en-US" dirty="0" smtClean="0"/>
              <a:t>habitat.</a:t>
            </a:r>
            <a:endParaRPr lang="en-US" dirty="0"/>
          </a:p>
          <a:p>
            <a:pPr lvl="0"/>
            <a:r>
              <a:rPr lang="en-US" dirty="0"/>
              <a:t>Logging often replaces complex forest ecosystems with tree </a:t>
            </a:r>
            <a:r>
              <a:rPr lang="en-US" dirty="0" smtClean="0"/>
              <a:t>plantations.</a:t>
            </a:r>
          </a:p>
          <a:p>
            <a:r>
              <a:rPr lang="en-US" b="1" dirty="0"/>
              <a:t>Tree plantation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large area typically planted with </a:t>
            </a:r>
            <a:r>
              <a:rPr lang="en-US" dirty="0" smtClean="0"/>
              <a:t>a single </a:t>
            </a:r>
            <a:r>
              <a:rPr lang="en-US" dirty="0"/>
              <a:t>rapidly growing tree species.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0469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Fire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 many ecosystems fire is a natural process for recycling nutrients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Humans have followed a number of fire management policies. </a:t>
            </a:r>
            <a:endParaRPr lang="en-US" b="1" dirty="0" smtClean="0"/>
          </a:p>
          <a:p>
            <a:r>
              <a:rPr lang="en-US" b="1" dirty="0" smtClean="0"/>
              <a:t>Prescribed </a:t>
            </a:r>
            <a:r>
              <a:rPr lang="en-US" b="1" dirty="0"/>
              <a:t>burn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fire deliberately set under </a:t>
            </a:r>
            <a:r>
              <a:rPr lang="en-US" dirty="0" smtClean="0"/>
              <a:t>controlled conditions </a:t>
            </a:r>
            <a:r>
              <a:rPr lang="en-US" dirty="0"/>
              <a:t>in order to reduce the accumulation of </a:t>
            </a:r>
            <a:r>
              <a:rPr lang="en-US" dirty="0" smtClean="0"/>
              <a:t>dead biomass </a:t>
            </a:r>
            <a:r>
              <a:rPr lang="en-US" dirty="0"/>
              <a:t>on a forest floor</a:t>
            </a:r>
            <a:r>
              <a:rPr lang="en-US" dirty="0" smtClean="0"/>
              <a:t>.</a:t>
            </a:r>
          </a:p>
          <a:p>
            <a:r>
              <a:rPr lang="en-US" dirty="0"/>
              <a:t>Prescribed burns help reduce the risk of uncontrolled natural fires. </a:t>
            </a:r>
          </a:p>
        </p:txBody>
      </p:sp>
    </p:spTree>
    <p:extLst>
      <p:ext uri="{BB962C8B-B14F-4D97-AF65-F5344CB8AC3E}">
        <p14:creationId xmlns:p14="http://schemas.microsoft.com/office/powerpoint/2010/main" val="2433186892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Fire Management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9" y="1848935"/>
            <a:ext cx="5733561" cy="7094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65010" y="3526448"/>
            <a:ext cx="53219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Yellowstone fires of 1988.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As can be</a:t>
            </a:r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seen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from the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map, extensive areas of the park were burned in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this exceptionally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hot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and dry year.</a:t>
            </a:r>
          </a:p>
        </p:txBody>
      </p:sp>
    </p:spTree>
    <p:extLst>
      <p:ext uri="{BB962C8B-B14F-4D97-AF65-F5344CB8AC3E}">
        <p14:creationId xmlns:p14="http://schemas.microsoft.com/office/powerpoint/2010/main" val="3072142095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National Parks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National Parks are managed for scientific, educational, aesthetic, and recreational use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Human overuse can harm the environmental features that attract visitors.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5088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Wildlife </a:t>
            </a:r>
            <a:r>
              <a:rPr lang="en-US" dirty="0" smtClean="0"/>
              <a:t>Refuges </a:t>
            </a:r>
            <a:r>
              <a:rPr lang="en-US" dirty="0"/>
              <a:t>and Wilderness Areas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National wildlife refuge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federal public land </a:t>
            </a:r>
            <a:r>
              <a:rPr lang="en-US" dirty="0" smtClean="0"/>
              <a:t>managed for </a:t>
            </a:r>
            <a:r>
              <a:rPr lang="en-US" dirty="0"/>
              <a:t>the primary purpose of protecting wildlife.</a:t>
            </a:r>
          </a:p>
          <a:p>
            <a:r>
              <a:rPr lang="en-US" b="1" dirty="0"/>
              <a:t>National wilderness area </a:t>
            </a:r>
            <a:r>
              <a:rPr lang="en-US" b="1" dirty="0" smtClean="0"/>
              <a:t> </a:t>
            </a:r>
            <a:r>
              <a:rPr lang="en-US" dirty="0" smtClean="0"/>
              <a:t>An </a:t>
            </a:r>
            <a:r>
              <a:rPr lang="en-US" dirty="0"/>
              <a:t>area set aside with </a:t>
            </a:r>
            <a:r>
              <a:rPr lang="en-US" dirty="0" smtClean="0"/>
              <a:t>the intent </a:t>
            </a:r>
            <a:r>
              <a:rPr lang="en-US" dirty="0"/>
              <a:t>of preserving a large tract of intact ecosystem or </a:t>
            </a:r>
            <a:r>
              <a:rPr lang="en-US" dirty="0" smtClean="0"/>
              <a:t>a landscape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9164794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619383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Federal Regulation of Land 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537016"/>
            <a:ext cx="10464800" cy="5840413"/>
          </a:xfrm>
        </p:spPr>
        <p:txBody>
          <a:bodyPr/>
          <a:lstStyle/>
          <a:p>
            <a:r>
              <a:rPr lang="en-US" sz="3000" b="1" dirty="0"/>
              <a:t>National Environmental Policy Act (NEPA) </a:t>
            </a:r>
            <a:r>
              <a:rPr lang="en-US" sz="3000" b="1" dirty="0" smtClean="0"/>
              <a:t> </a:t>
            </a:r>
            <a:r>
              <a:rPr lang="en-US" sz="3000" dirty="0" smtClean="0"/>
              <a:t>A 1969 U.S</a:t>
            </a:r>
            <a:r>
              <a:rPr lang="en-US" sz="3000" dirty="0"/>
              <a:t>. federal act that mandates an environmental </a:t>
            </a:r>
            <a:r>
              <a:rPr lang="en-US" sz="3000" dirty="0" smtClean="0"/>
              <a:t>assessment of </a:t>
            </a:r>
            <a:r>
              <a:rPr lang="en-US" sz="3000" dirty="0"/>
              <a:t>all projects involving federal money or </a:t>
            </a:r>
            <a:r>
              <a:rPr lang="en-US" sz="3000" dirty="0" smtClean="0"/>
              <a:t>federal permits.</a:t>
            </a:r>
          </a:p>
          <a:p>
            <a:r>
              <a:rPr lang="en-US" sz="3000" b="1" dirty="0"/>
              <a:t>Environmental impact statement (EIS) </a:t>
            </a:r>
            <a:r>
              <a:rPr lang="en-US" sz="3000" b="1" dirty="0" smtClean="0"/>
              <a:t> </a:t>
            </a:r>
            <a:r>
              <a:rPr lang="en-US" sz="3000" dirty="0" smtClean="0"/>
              <a:t>A document outlining </a:t>
            </a:r>
            <a:r>
              <a:rPr lang="en-US" sz="3000" dirty="0"/>
              <a:t>the scope and purpose of a development project</a:t>
            </a:r>
            <a:r>
              <a:rPr lang="en-US" sz="3000" dirty="0" smtClean="0"/>
              <a:t>, describing </a:t>
            </a:r>
            <a:r>
              <a:rPr lang="en-US" sz="3000" dirty="0"/>
              <a:t>the environmental context, </a:t>
            </a:r>
            <a:r>
              <a:rPr lang="en-US" sz="3000" dirty="0" smtClean="0"/>
              <a:t>suggesting alternative </a:t>
            </a:r>
            <a:r>
              <a:rPr lang="en-US" sz="3000" dirty="0"/>
              <a:t>approaches to the project, and analyzing </a:t>
            </a:r>
            <a:r>
              <a:rPr lang="en-US" sz="3000" dirty="0" smtClean="0"/>
              <a:t>the environmental </a:t>
            </a:r>
            <a:r>
              <a:rPr lang="en-US" sz="3000" dirty="0"/>
              <a:t>impact of each alternative</a:t>
            </a:r>
            <a:r>
              <a:rPr lang="en-US" sz="3000" dirty="0" smtClean="0"/>
              <a:t>.</a:t>
            </a:r>
          </a:p>
          <a:p>
            <a:r>
              <a:rPr lang="en-US" sz="3000" b="1" dirty="0"/>
              <a:t>Environmental mitigation plan</a:t>
            </a:r>
            <a:r>
              <a:rPr lang="en-US" sz="3000" dirty="0"/>
              <a:t> </a:t>
            </a:r>
            <a:r>
              <a:rPr lang="en-US" sz="3000" dirty="0" smtClean="0"/>
              <a:t> A </a:t>
            </a:r>
            <a:r>
              <a:rPr lang="en-US" sz="3000" dirty="0"/>
              <a:t>plan that </a:t>
            </a:r>
            <a:r>
              <a:rPr lang="en-US" sz="3000" dirty="0" smtClean="0"/>
              <a:t>outlines how </a:t>
            </a:r>
            <a:r>
              <a:rPr lang="en-US" sz="3000" dirty="0"/>
              <a:t>a developer will address concerns raised by </a:t>
            </a:r>
            <a:r>
              <a:rPr lang="en-US" sz="3000" dirty="0" smtClean="0"/>
              <a:t>a project’s </a:t>
            </a:r>
            <a:r>
              <a:rPr lang="en-US" sz="3000" dirty="0"/>
              <a:t>impact on the environment.</a:t>
            </a:r>
          </a:p>
          <a:p>
            <a:r>
              <a:rPr lang="en-US" sz="3000" b="1" dirty="0"/>
              <a:t>Endangered Species Act</a:t>
            </a:r>
            <a:r>
              <a:rPr lang="en-US" sz="3000" dirty="0"/>
              <a:t> </a:t>
            </a:r>
            <a:r>
              <a:rPr lang="en-US" sz="3000" dirty="0" smtClean="0"/>
              <a:t> A </a:t>
            </a:r>
            <a:r>
              <a:rPr lang="en-US" sz="3000" dirty="0"/>
              <a:t>1973 U.S. act </a:t>
            </a:r>
            <a:r>
              <a:rPr lang="en-US" sz="3000" dirty="0" smtClean="0"/>
              <a:t>designed to </a:t>
            </a:r>
            <a:r>
              <a:rPr lang="en-US" sz="3000" dirty="0"/>
              <a:t>protect species from extinction</a:t>
            </a:r>
          </a:p>
        </p:txBody>
      </p:sp>
    </p:spTree>
    <p:extLst>
      <p:ext uri="{BB962C8B-B14F-4D97-AF65-F5344CB8AC3E}">
        <p14:creationId xmlns:p14="http://schemas.microsoft.com/office/powerpoint/2010/main" val="312367295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Residential land use is expanding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Suburb</a:t>
            </a:r>
            <a:r>
              <a:rPr lang="en-US" dirty="0"/>
              <a:t> </a:t>
            </a:r>
            <a:r>
              <a:rPr lang="en-US" dirty="0" smtClean="0"/>
              <a:t> An </a:t>
            </a:r>
            <a:r>
              <a:rPr lang="en-US" dirty="0"/>
              <a:t>area surrounding a metropolitan center</a:t>
            </a:r>
            <a:r>
              <a:rPr lang="en-US" dirty="0" smtClean="0"/>
              <a:t>, with </a:t>
            </a:r>
            <a:r>
              <a:rPr lang="en-US" dirty="0"/>
              <a:t>a comparatively low population density.</a:t>
            </a:r>
          </a:p>
          <a:p>
            <a:r>
              <a:rPr lang="en-US" b="1" dirty="0"/>
              <a:t>Exurb</a:t>
            </a:r>
            <a:r>
              <a:rPr lang="en-US" dirty="0"/>
              <a:t> </a:t>
            </a:r>
            <a:r>
              <a:rPr lang="en-US" dirty="0" smtClean="0"/>
              <a:t> An </a:t>
            </a:r>
            <a:r>
              <a:rPr lang="en-US" dirty="0"/>
              <a:t>area similar to a suburb, but </a:t>
            </a:r>
            <a:r>
              <a:rPr lang="en-US" dirty="0" smtClean="0"/>
              <a:t>unconnected to </a:t>
            </a:r>
            <a:r>
              <a:rPr lang="en-US" dirty="0"/>
              <a:t>any central city or densely populated area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Since 1950 </a:t>
            </a:r>
            <a:r>
              <a:rPr lang="en-US" dirty="0"/>
              <a:t>more than </a:t>
            </a:r>
            <a:r>
              <a:rPr lang="en-US" dirty="0" smtClean="0"/>
              <a:t>90 percent </a:t>
            </a:r>
            <a:r>
              <a:rPr lang="en-US" dirty="0"/>
              <a:t>of the population growth in metropolitan areas has occurred in suburbs, and two out of three people now live in suburban or exurban communities. </a:t>
            </a:r>
          </a:p>
        </p:txBody>
      </p:sp>
    </p:spTree>
    <p:extLst>
      <p:ext uri="{BB962C8B-B14F-4D97-AF65-F5344CB8AC3E}">
        <p14:creationId xmlns:p14="http://schemas.microsoft.com/office/powerpoint/2010/main" val="68894103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71629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Residential Land Use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552363"/>
            <a:ext cx="9225347" cy="6750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0000" y="8526728"/>
            <a:ext cx="1096747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Distribution of urban and rural populations in the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United States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between 1910 and 2012.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This graph shows a dramatic shift in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population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from rural to urban areas.</a:t>
            </a:r>
          </a:p>
        </p:txBody>
      </p:sp>
    </p:spTree>
    <p:extLst>
      <p:ext uri="{BB962C8B-B14F-4D97-AF65-F5344CB8AC3E}">
        <p14:creationId xmlns:p14="http://schemas.microsoft.com/office/powerpoint/2010/main" val="1659989753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Human land use affects the environment in many ways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134648"/>
            <a:ext cx="10464800" cy="5840413"/>
          </a:xfrm>
        </p:spPr>
        <p:txBody>
          <a:bodyPr/>
          <a:lstStyle/>
          <a:p>
            <a:r>
              <a:rPr lang="en-US" sz="3200" dirty="0"/>
              <a:t>Every human use of land alters it in some </a:t>
            </a:r>
            <a:r>
              <a:rPr lang="en-US" sz="3200" dirty="0" smtClean="0"/>
              <a:t>way.</a:t>
            </a:r>
            <a:r>
              <a:rPr lang="en-US" sz="3200" dirty="0"/>
              <a:t> </a:t>
            </a:r>
          </a:p>
          <a:p>
            <a:r>
              <a:rPr lang="en-US" sz="3200" dirty="0"/>
              <a:t>People do not always agree on land use and management </a:t>
            </a:r>
            <a:r>
              <a:rPr lang="en-US" sz="3200" dirty="0" smtClean="0"/>
              <a:t>priorities.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understand land use and management issues, environmental scientists use 3 concepts</a:t>
            </a:r>
            <a:r>
              <a:rPr lang="en-US" sz="3200" dirty="0" smtClean="0"/>
              <a:t>:</a:t>
            </a:r>
            <a:endParaRPr lang="en-US" sz="3200" dirty="0"/>
          </a:p>
          <a:p>
            <a:pPr lvl="0"/>
            <a:r>
              <a:rPr lang="en-US" sz="3200" dirty="0"/>
              <a:t>Tragedy of the commons</a:t>
            </a:r>
          </a:p>
          <a:p>
            <a:pPr lvl="0"/>
            <a:r>
              <a:rPr lang="en-US" sz="3200" dirty="0"/>
              <a:t>Externalities</a:t>
            </a:r>
          </a:p>
          <a:p>
            <a:pPr lvl="0"/>
            <a:r>
              <a:rPr lang="en-US" sz="3200" dirty="0"/>
              <a:t>Maximum sustainable yield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2476969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227187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Causes and Consequences of Urban Sprawl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638905"/>
            <a:ext cx="10464800" cy="5840413"/>
          </a:xfrm>
        </p:spPr>
        <p:txBody>
          <a:bodyPr/>
          <a:lstStyle/>
          <a:p>
            <a:r>
              <a:rPr lang="en-US" sz="3200" b="1" dirty="0"/>
              <a:t>Urban sprawl </a:t>
            </a:r>
            <a:r>
              <a:rPr lang="en-US" sz="3200" b="1" dirty="0" smtClean="0"/>
              <a:t> </a:t>
            </a:r>
            <a:r>
              <a:rPr lang="en-US" sz="3200" dirty="0" smtClean="0"/>
              <a:t>Urbanized </a:t>
            </a:r>
            <a:r>
              <a:rPr lang="en-US" sz="3200" dirty="0"/>
              <a:t>areas that spread into </a:t>
            </a:r>
            <a:r>
              <a:rPr lang="en-US" sz="3200" dirty="0" smtClean="0"/>
              <a:t>rural areas</a:t>
            </a:r>
            <a:r>
              <a:rPr lang="en-US" sz="3200" dirty="0"/>
              <a:t>, removing clear boundaries between the two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/>
              <a:t>Urban sprawl has four main sources</a:t>
            </a:r>
            <a:r>
              <a:rPr lang="en-US" sz="3200" dirty="0" smtClean="0"/>
              <a:t>:</a:t>
            </a:r>
            <a:endParaRPr lang="en-US" sz="3200" dirty="0"/>
          </a:p>
          <a:p>
            <a:pPr lvl="0"/>
            <a:r>
              <a:rPr lang="en-US" sz="3200" dirty="0"/>
              <a:t>Automobiles and highway construction</a:t>
            </a:r>
          </a:p>
          <a:p>
            <a:pPr lvl="0"/>
            <a:r>
              <a:rPr lang="en-US" sz="3200" dirty="0"/>
              <a:t>Living costs</a:t>
            </a:r>
          </a:p>
          <a:p>
            <a:pPr lvl="0"/>
            <a:r>
              <a:rPr lang="en-US" sz="3200" dirty="0"/>
              <a:t>Urban blight</a:t>
            </a:r>
          </a:p>
          <a:p>
            <a:pPr lvl="0"/>
            <a:r>
              <a:rPr lang="en-US" sz="3200" dirty="0"/>
              <a:t>Government </a:t>
            </a:r>
            <a:r>
              <a:rPr lang="en-US" sz="3200" dirty="0" smtClean="0"/>
              <a:t>policies</a:t>
            </a:r>
          </a:p>
          <a:p>
            <a:r>
              <a:rPr lang="en-US" sz="3200" b="1" dirty="0"/>
              <a:t>Urban blight </a:t>
            </a:r>
            <a:r>
              <a:rPr lang="en-US" sz="3200" b="1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degradation of the built </a:t>
            </a:r>
            <a:r>
              <a:rPr lang="en-US" sz="3200" dirty="0" smtClean="0"/>
              <a:t>and social </a:t>
            </a:r>
            <a:r>
              <a:rPr lang="en-US" sz="3200" dirty="0"/>
              <a:t>environments of the city that often </a:t>
            </a:r>
            <a:r>
              <a:rPr lang="en-US" sz="3200" dirty="0" smtClean="0"/>
              <a:t>accompanies and </a:t>
            </a:r>
            <a:r>
              <a:rPr lang="en-US" sz="3200" dirty="0"/>
              <a:t>accelerates migration to the suburbs.</a:t>
            </a:r>
            <a:endParaRPr lang="en-US" sz="3200" dirty="0" smtClean="0"/>
          </a:p>
          <a:p>
            <a:pPr lvl="0"/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8332179"/>
      </p:ext>
    </p:extLst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Urban Sprawl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00" y="1792907"/>
            <a:ext cx="8290449" cy="73583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50799" y="2686424"/>
            <a:ext cx="4069398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Urban blight. </a:t>
            </a:r>
            <a:endParaRPr lang="en-US" sz="2400" b="1" dirty="0" smtClean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people move away from a city to suburbs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and exurbs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the city often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deteriorates, which causes yet more people to leave. This cycle is an example of a positive feedback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system. The green arrow indicates the starting point of the cycle.</a:t>
            </a:r>
          </a:p>
        </p:txBody>
      </p:sp>
    </p:spTree>
    <p:extLst>
      <p:ext uri="{BB962C8B-B14F-4D97-AF65-F5344CB8AC3E}">
        <p14:creationId xmlns:p14="http://schemas.microsoft.com/office/powerpoint/2010/main" val="2962485186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301891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Urban </a:t>
            </a:r>
            <a:r>
              <a:rPr lang="en-US" dirty="0" smtClean="0"/>
              <a:t>Sprawl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499664"/>
            <a:ext cx="10464800" cy="584041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Urban sprawl has been enhanced by federal and local laws and </a:t>
            </a:r>
            <a:r>
              <a:rPr lang="en-US" sz="3200" dirty="0" smtClean="0"/>
              <a:t>policies:</a:t>
            </a:r>
            <a:endParaRPr lang="en-US" sz="3200" dirty="0"/>
          </a:p>
          <a:p>
            <a:r>
              <a:rPr lang="en-US" sz="3200" b="1" dirty="0"/>
              <a:t>Highway Trust Fund </a:t>
            </a:r>
            <a:r>
              <a:rPr lang="en-US" sz="3200" dirty="0"/>
              <a:t>A U.S. federal fund that </a:t>
            </a:r>
            <a:r>
              <a:rPr lang="en-US" sz="3200" dirty="0" smtClean="0"/>
              <a:t>pays for </a:t>
            </a:r>
            <a:r>
              <a:rPr lang="en-US" sz="3200" dirty="0"/>
              <a:t>the construction and maintenance of roads </a:t>
            </a:r>
            <a:r>
              <a:rPr lang="en-US" sz="3200" dirty="0" smtClean="0"/>
              <a:t>and highways</a:t>
            </a:r>
            <a:r>
              <a:rPr lang="en-US" sz="3200" dirty="0"/>
              <a:t>.</a:t>
            </a:r>
          </a:p>
          <a:p>
            <a:r>
              <a:rPr lang="en-US" sz="3200" b="1" dirty="0"/>
              <a:t>Induced demand </a:t>
            </a:r>
            <a:r>
              <a:rPr lang="en-US" sz="3200" b="1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phenomenon in which </a:t>
            </a:r>
            <a:r>
              <a:rPr lang="en-US" sz="3200" dirty="0" smtClean="0"/>
              <a:t>an increase </a:t>
            </a:r>
            <a:r>
              <a:rPr lang="en-US" sz="3200" dirty="0"/>
              <a:t>in the supply of a good causes demand </a:t>
            </a:r>
            <a:r>
              <a:rPr lang="en-US" sz="3200" dirty="0" smtClean="0"/>
              <a:t>to grow</a:t>
            </a:r>
            <a:r>
              <a:rPr lang="en-US" sz="3200" dirty="0"/>
              <a:t>.</a:t>
            </a:r>
          </a:p>
          <a:p>
            <a:r>
              <a:rPr lang="en-US" sz="3200" b="1" dirty="0"/>
              <a:t>Zoning</a:t>
            </a:r>
            <a:r>
              <a:rPr lang="en-US" sz="3200" dirty="0"/>
              <a:t> </a:t>
            </a:r>
            <a:r>
              <a:rPr lang="en-US" sz="3200" dirty="0" smtClean="0"/>
              <a:t> A </a:t>
            </a:r>
            <a:r>
              <a:rPr lang="en-US" sz="3200" dirty="0"/>
              <a:t>planning tool used to separate </a:t>
            </a:r>
            <a:r>
              <a:rPr lang="en-US" sz="3200" dirty="0" smtClean="0"/>
              <a:t>industry and </a:t>
            </a:r>
            <a:r>
              <a:rPr lang="en-US" sz="3200" dirty="0"/>
              <a:t>business from residential neighborhoods.</a:t>
            </a:r>
          </a:p>
          <a:p>
            <a:r>
              <a:rPr lang="en-US" sz="3200" b="1" dirty="0"/>
              <a:t>Multi-use zoning 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zoning classification </a:t>
            </a:r>
            <a:r>
              <a:rPr lang="en-US" sz="3200" dirty="0" smtClean="0"/>
              <a:t>that allows </a:t>
            </a:r>
            <a:r>
              <a:rPr lang="en-US" sz="3200" dirty="0"/>
              <a:t>retail and high-density residential </a:t>
            </a:r>
            <a:r>
              <a:rPr lang="en-US" sz="3200" dirty="0" smtClean="0"/>
              <a:t>development to </a:t>
            </a:r>
            <a:r>
              <a:rPr lang="en-US" sz="3200" dirty="0"/>
              <a:t>coexist in the same area.</a:t>
            </a:r>
          </a:p>
        </p:txBody>
      </p:sp>
    </p:spTree>
    <p:extLst>
      <p:ext uri="{BB962C8B-B14F-4D97-AF65-F5344CB8AC3E}">
        <p14:creationId xmlns:p14="http://schemas.microsoft.com/office/powerpoint/2010/main" val="268992090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Urban Sprawl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664418"/>
            <a:ext cx="8419860" cy="61608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101" y="7814608"/>
            <a:ext cx="110929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Induced demand as a cause of traffic congestion and urban sprawl.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use of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gasoline tax money to build highways leads to the development of suburbs and traffic congestion,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at which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point yet more money is spent on highways to alleviate the congestion. The green arrow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indicates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starting point of the cycle.</a:t>
            </a:r>
          </a:p>
        </p:txBody>
      </p:sp>
    </p:spTree>
    <p:extLst>
      <p:ext uri="{BB962C8B-B14F-4D97-AF65-F5344CB8AC3E}">
        <p14:creationId xmlns:p14="http://schemas.microsoft.com/office/powerpoint/2010/main" val="3363405415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08369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Smart Growth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003919"/>
            <a:ext cx="11372972" cy="5840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/>
              <a:t>Smart growth</a:t>
            </a:r>
            <a:r>
              <a:rPr lang="en-US" sz="3200" dirty="0"/>
              <a:t> </a:t>
            </a:r>
            <a:r>
              <a:rPr lang="en-US" sz="3200" dirty="0" smtClean="0"/>
              <a:t> A </a:t>
            </a:r>
            <a:r>
              <a:rPr lang="en-US" sz="3200" dirty="0"/>
              <a:t>set of principles for </a:t>
            </a:r>
            <a:r>
              <a:rPr lang="en-US" sz="3200" dirty="0" smtClean="0"/>
              <a:t>community planning </a:t>
            </a:r>
            <a:r>
              <a:rPr lang="en-US" sz="3200" dirty="0"/>
              <a:t>that focuses on strategies to encourage </a:t>
            </a:r>
            <a:r>
              <a:rPr lang="en-US" sz="3200" dirty="0" smtClean="0"/>
              <a:t>the development </a:t>
            </a:r>
            <a:r>
              <a:rPr lang="en-US" sz="3200" dirty="0"/>
              <a:t>of sustainable, healthy </a:t>
            </a:r>
            <a:r>
              <a:rPr lang="en-US" sz="3200" dirty="0" smtClean="0"/>
              <a:t>communities.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 smtClean="0"/>
              <a:t>Smart </a:t>
            </a:r>
            <a:r>
              <a:rPr lang="en-US" sz="3200" dirty="0"/>
              <a:t>growth follows ten principles </a:t>
            </a:r>
            <a:r>
              <a:rPr lang="en-US" sz="3200" dirty="0" smtClean="0"/>
              <a:t>: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1. Create mixed land </a:t>
            </a:r>
            <a:r>
              <a:rPr lang="en-US" sz="3200" dirty="0" smtClean="0"/>
              <a:t>uses.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2. Create a range of housing opportunities and </a:t>
            </a:r>
            <a:r>
              <a:rPr lang="en-US" sz="3200" dirty="0" smtClean="0"/>
              <a:t>choices.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3. Create </a:t>
            </a:r>
            <a:r>
              <a:rPr lang="en-US" sz="3200" dirty="0" err="1"/>
              <a:t>walkable</a:t>
            </a:r>
            <a:r>
              <a:rPr lang="en-US" sz="3200" dirty="0"/>
              <a:t> </a:t>
            </a:r>
            <a:r>
              <a:rPr lang="en-US" sz="3200" dirty="0" smtClean="0"/>
              <a:t>neighborhoods.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4. Encourage community and stakeholder collaboration in development </a:t>
            </a:r>
            <a:r>
              <a:rPr lang="en-US" sz="3200" dirty="0" smtClean="0"/>
              <a:t>decisions.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b="1" dirty="0" smtClean="0"/>
              <a:t>Stakeholder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/>
              <a:t>A person or organization with an </a:t>
            </a:r>
            <a:r>
              <a:rPr lang="en-US" sz="3200" dirty="0" smtClean="0"/>
              <a:t>interest in </a:t>
            </a:r>
            <a:r>
              <a:rPr lang="en-US" sz="3200" dirty="0"/>
              <a:t>a particular place or issue.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4511236"/>
      </p:ext>
    </p:extLst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358742"/>
            <a:ext cx="10464800" cy="5840413"/>
          </a:xfrm>
        </p:spPr>
        <p:txBody>
          <a:bodyPr/>
          <a:lstStyle/>
          <a:p>
            <a:r>
              <a:rPr lang="en-US" sz="3200" dirty="0"/>
              <a:t>5. Take advantage of compact building design</a:t>
            </a:r>
            <a:r>
              <a:rPr lang="en-US" sz="32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6. Foster distinctive, attractive communities with a strong sense of place.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Sense of place</a:t>
            </a:r>
            <a:r>
              <a:rPr lang="en-US" sz="3200" dirty="0"/>
              <a:t> </a:t>
            </a:r>
            <a:r>
              <a:rPr lang="en-US" sz="3200" dirty="0" smtClean="0"/>
              <a:t> The </a:t>
            </a:r>
            <a:r>
              <a:rPr lang="en-US" sz="3200" dirty="0"/>
              <a:t>feeling that an area has a distinct and meaningful character.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7. Preserve open space, farmland, natural beauty and critical environmental areas.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70000" y="-408369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10001"/>
                </a:solidFill>
                <a:latin typeface="Helvetica"/>
                <a:ea typeface="MS PGothic" pitchFamily="34" charset="-128"/>
                <a:cs typeface="Helvetica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MS PGothic" pitchFamily="34" charset="-128"/>
                <a:cs typeface="MS PGothic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MS PGothic" pitchFamily="34" charset="-128"/>
                <a:cs typeface="MS PGothic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MS PGothic" pitchFamily="34" charset="-128"/>
                <a:cs typeface="MS PGothic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MS PGothic" pitchFamily="34" charset="-128"/>
                <a:cs typeface="MS PGothic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ＭＳ Ｐゴシック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ＭＳ Ｐゴシック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ＭＳ Ｐゴシック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8000">
                <a:solidFill>
                  <a:srgbClr val="FFFFFF"/>
                </a:solidFill>
                <a:latin typeface="Lucida Grande" charset="0"/>
                <a:ea typeface="ＭＳ Ｐゴシック" charset="0"/>
                <a:sym typeface="Lucida Grande" charset="0"/>
              </a:defRPr>
            </a:lvl9pPr>
          </a:lstStyle>
          <a:p>
            <a:pPr algn="l"/>
            <a:r>
              <a:rPr lang="en-US" smtClean="0"/>
              <a:t>Smart Growth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37952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5017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Smart </a:t>
            </a:r>
            <a:r>
              <a:rPr lang="en-US" dirty="0" smtClean="0"/>
              <a:t>Growth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419382"/>
            <a:ext cx="11559722" cy="5840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8. Provide a variety of transportation choice.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Transit</a:t>
            </a:r>
            <a:r>
              <a:rPr lang="en-US" sz="3200" b="1" dirty="0"/>
              <a:t>-oriented development (TOD</a:t>
            </a:r>
            <a:r>
              <a:rPr lang="en-US" sz="3200" b="1" dirty="0" smtClean="0"/>
              <a:t>)  </a:t>
            </a:r>
            <a:r>
              <a:rPr lang="en-US" sz="3200" dirty="0" smtClean="0"/>
              <a:t>Development </a:t>
            </a:r>
            <a:r>
              <a:rPr lang="en-US" sz="3200" dirty="0"/>
              <a:t>that attempts to focus dense </a:t>
            </a:r>
            <a:r>
              <a:rPr lang="en-US" sz="3200" dirty="0" smtClean="0"/>
              <a:t>residential and </a:t>
            </a:r>
            <a:r>
              <a:rPr lang="en-US" sz="3200" dirty="0"/>
              <a:t>retail development around stops for </a:t>
            </a:r>
            <a:r>
              <a:rPr lang="en-US" sz="3200" dirty="0" smtClean="0"/>
              <a:t>public transportation</a:t>
            </a:r>
            <a:r>
              <a:rPr lang="en-US" sz="3200" dirty="0"/>
              <a:t>, a component of smart growth</a:t>
            </a:r>
            <a:r>
              <a:rPr lang="en-US" sz="32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9</a:t>
            </a:r>
            <a:r>
              <a:rPr lang="en-US" sz="3200" dirty="0"/>
              <a:t>. Strengthen and direct development toward existing communities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Infill</a:t>
            </a:r>
            <a:r>
              <a:rPr lang="en-US" sz="3200" dirty="0"/>
              <a:t> </a:t>
            </a:r>
            <a:r>
              <a:rPr lang="en-US" sz="3200" dirty="0" smtClean="0"/>
              <a:t> Development </a:t>
            </a:r>
            <a:r>
              <a:rPr lang="en-US" sz="3200" dirty="0"/>
              <a:t>that fills in vacant lots </a:t>
            </a:r>
            <a:r>
              <a:rPr lang="en-US" sz="3200" dirty="0" smtClean="0"/>
              <a:t>within existing </a:t>
            </a:r>
            <a:r>
              <a:rPr lang="en-US" sz="3200" dirty="0"/>
              <a:t>communities</a:t>
            </a:r>
            <a:r>
              <a:rPr lang="en-US" sz="32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Urban growth boundary 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restriction </a:t>
            </a:r>
            <a:r>
              <a:rPr lang="en-US" sz="3200" dirty="0" smtClean="0"/>
              <a:t>on development </a:t>
            </a:r>
            <a:r>
              <a:rPr lang="en-US" sz="3200" dirty="0"/>
              <a:t>outside a designated area. </a:t>
            </a: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10</a:t>
            </a:r>
            <a:r>
              <a:rPr lang="en-US" sz="3200" dirty="0"/>
              <a:t>. Make development decisions predictable, fair and cost-</a:t>
            </a:r>
            <a:r>
              <a:rPr lang="en-US" sz="3200" dirty="0" smtClean="0"/>
              <a:t>effective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9045031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Tragedy of the Commons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Tragedy of the commons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tendency of </a:t>
            </a:r>
            <a:r>
              <a:rPr lang="en-US" dirty="0" smtClean="0"/>
              <a:t>a shared</a:t>
            </a:r>
            <a:r>
              <a:rPr lang="en-US" dirty="0"/>
              <a:t>, limited resource to become depleted </a:t>
            </a:r>
            <a:r>
              <a:rPr lang="en-US" dirty="0" smtClean="0"/>
              <a:t>because people </a:t>
            </a:r>
            <a:r>
              <a:rPr lang="en-US" dirty="0"/>
              <a:t>act from self-interest for short-term gain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When many people share a common resource without agreement on or regulation of its use, it is likely to become overused very quickly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43131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Tragedy of the Commons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0"/>
            <a:ext cx="13004800" cy="57305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374" y="8028439"/>
            <a:ext cx="124001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The tragedy of the commons.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If the use of common land is not regulated in some way—by the users or by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a government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agency—the land can easily be degraded to the point at which it can no longer support that use.</a:t>
            </a:r>
          </a:p>
        </p:txBody>
      </p:sp>
    </p:spTree>
    <p:extLst>
      <p:ext uri="{BB962C8B-B14F-4D97-AF65-F5344CB8AC3E}">
        <p14:creationId xmlns:p14="http://schemas.microsoft.com/office/powerpoint/2010/main" val="3574377217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Externalities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Externality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cost or benefit of a good or </a:t>
            </a:r>
            <a:r>
              <a:rPr lang="en-US" dirty="0" smtClean="0"/>
              <a:t>service that </a:t>
            </a:r>
            <a:r>
              <a:rPr lang="en-US" dirty="0"/>
              <a:t>is not included in the purchase price of </a:t>
            </a:r>
            <a:r>
              <a:rPr lang="en-US" dirty="0" smtClean="0"/>
              <a:t>that good </a:t>
            </a:r>
            <a:r>
              <a:rPr lang="en-US" dirty="0"/>
              <a:t>or service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Environmental scientists  are concerned about negative externalities because of the environmental damage for which no one bears the cost.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43829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283215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Maximum Sustainable Yield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947888"/>
            <a:ext cx="10464800" cy="5840413"/>
          </a:xfrm>
        </p:spPr>
        <p:txBody>
          <a:bodyPr/>
          <a:lstStyle/>
          <a:p>
            <a:r>
              <a:rPr lang="en-US" b="1" dirty="0"/>
              <a:t>Maximum sustainable yield (MSY) </a:t>
            </a:r>
            <a:r>
              <a:rPr lang="en-US" b="1" dirty="0" smtClean="0"/>
              <a:t> </a:t>
            </a:r>
            <a:r>
              <a:rPr lang="en-US" dirty="0" smtClean="0"/>
              <a:t>The maximum amount </a:t>
            </a:r>
            <a:r>
              <a:rPr lang="en-US" dirty="0"/>
              <a:t>of a renewable resource that can be </a:t>
            </a:r>
            <a:r>
              <a:rPr lang="en-US" dirty="0" smtClean="0"/>
              <a:t>harvested without </a:t>
            </a:r>
            <a:r>
              <a:rPr lang="en-US" dirty="0"/>
              <a:t>compromising the future availability of </a:t>
            </a:r>
            <a:r>
              <a:rPr lang="en-US" dirty="0" smtClean="0"/>
              <a:t>that resource.</a:t>
            </a:r>
          </a:p>
          <a:p>
            <a:pPr lvl="0"/>
            <a:r>
              <a:rPr lang="en-US" dirty="0"/>
              <a:t>Maximum sustainable yield varies case by case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In theory, harvesting the MSY should be sustainable. In reality it is very difficult to calculate MSY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Even when we do calculate MSY, it can take months or years to determine whether a yield is truly sustainable.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65989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Maximum </a:t>
            </a:r>
            <a:r>
              <a:rPr lang="en-US" dirty="0"/>
              <a:t>Sustainable Yield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78900"/>
            <a:ext cx="8544743" cy="6681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6149" y="8479195"/>
            <a:ext cx="1221344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Maximum sustainable yield.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Every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population has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 point at which a maximum number of individuals can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be harvested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sustainably. That point is often reached when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population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size is about one-half the carrying capacity.</a:t>
            </a:r>
          </a:p>
        </p:txBody>
      </p:sp>
    </p:spTree>
    <p:extLst>
      <p:ext uri="{BB962C8B-B14F-4D97-AF65-F5344CB8AC3E}">
        <p14:creationId xmlns:p14="http://schemas.microsoft.com/office/powerpoint/2010/main" val="2338828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Public lands are classified according to their use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00" y="1920703"/>
            <a:ext cx="9262798" cy="6777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600" y="8679767"/>
            <a:ext cx="12232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Protected land and marine areas of the world.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Protected areas are distributed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around the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globe.</a:t>
            </a:r>
          </a:p>
        </p:txBody>
      </p:sp>
    </p:spTree>
    <p:extLst>
      <p:ext uri="{BB962C8B-B14F-4D97-AF65-F5344CB8AC3E}">
        <p14:creationId xmlns:p14="http://schemas.microsoft.com/office/powerpoint/2010/main" val="2042483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_BASIC FORMAT_STYLE_Light_Orange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PPT_BASIC FORMAT_STYLE_Light_Orange.thmx</Template>
  <TotalTime>78</TotalTime>
  <Words>1770</Words>
  <Application>Microsoft Macintosh PowerPoint</Application>
  <PresentationFormat>Custom</PresentationFormat>
  <Paragraphs>155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PPT_BASIC FORMAT_STYLE_Light_Orange</vt:lpstr>
      <vt:lpstr>PowerPoint Presentation</vt:lpstr>
      <vt:lpstr>Module 29   Land Use Concepts and Classification </vt:lpstr>
      <vt:lpstr>Human land use affects the environment in many ways </vt:lpstr>
      <vt:lpstr>Tragedy of the Commons </vt:lpstr>
      <vt:lpstr>Tragedy of the Commons </vt:lpstr>
      <vt:lpstr>Externalities </vt:lpstr>
      <vt:lpstr>Maximum Sustainable Yield  </vt:lpstr>
      <vt:lpstr>Maximum Sustainable Yield </vt:lpstr>
      <vt:lpstr>Public lands are classified according to their use </vt:lpstr>
      <vt:lpstr>  International Categories of Public Lands </vt:lpstr>
      <vt:lpstr>International Categories of Public Lands (Cont.)</vt:lpstr>
      <vt:lpstr>Public Lands in the United States </vt:lpstr>
      <vt:lpstr>Public Lands in the United States </vt:lpstr>
      <vt:lpstr>Public Lands in the United States </vt:lpstr>
      <vt:lpstr>Public Lands in the United States </vt:lpstr>
      <vt:lpstr>Module 30   Land Management Practices </vt:lpstr>
      <vt:lpstr>Land management practices vary according to land use </vt:lpstr>
      <vt:lpstr>Rangelands </vt:lpstr>
      <vt:lpstr>Forests </vt:lpstr>
      <vt:lpstr>  Timber Harvest Practices </vt:lpstr>
      <vt:lpstr>Timber Harvest Practices </vt:lpstr>
      <vt:lpstr>Reforestation </vt:lpstr>
      <vt:lpstr>Fire Management </vt:lpstr>
      <vt:lpstr>Fire Management </vt:lpstr>
      <vt:lpstr>National Parks </vt:lpstr>
      <vt:lpstr>Wildlife Refuges and Wilderness Areas </vt:lpstr>
      <vt:lpstr>Federal Regulation of Land Use </vt:lpstr>
      <vt:lpstr>Residential land use is expanding </vt:lpstr>
      <vt:lpstr>Residential Land Use </vt:lpstr>
      <vt:lpstr>Causes and Consequences of Urban Sprawl </vt:lpstr>
      <vt:lpstr>Urban Sprawl </vt:lpstr>
      <vt:lpstr>Urban Sprawl </vt:lpstr>
      <vt:lpstr>Urban Sprawl </vt:lpstr>
      <vt:lpstr>Smart Growth </vt:lpstr>
      <vt:lpstr>PowerPoint Presentation</vt:lpstr>
      <vt:lpstr>Smart Growth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Kohn</dc:creator>
  <cp:lastModifiedBy>Jeffrey Dowling</cp:lastModifiedBy>
  <cp:revision>21</cp:revision>
  <dcterms:created xsi:type="dcterms:W3CDTF">2015-05-12T07:08:28Z</dcterms:created>
  <dcterms:modified xsi:type="dcterms:W3CDTF">2015-06-02T21:35:01Z</dcterms:modified>
</cp:coreProperties>
</file>