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</p:sldIdLst>
  <p:sldSz cx="13004800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5pPr>
    <a:lvl6pPr marL="2286000" algn="l" defTabSz="457200" rtl="0" eaLnBrk="1" latinLnBrk="0" hangingPunct="1"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6pPr>
    <a:lvl7pPr marL="2743200" algn="l" defTabSz="457200" rtl="0" eaLnBrk="1" latinLnBrk="0" hangingPunct="1"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7pPr>
    <a:lvl8pPr marL="3200400" algn="l" defTabSz="457200" rtl="0" eaLnBrk="1" latinLnBrk="0" hangingPunct="1"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8pPr>
    <a:lvl9pPr marL="3657600" algn="l" defTabSz="457200" rtl="0" eaLnBrk="1" latinLnBrk="0" hangingPunct="1"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496" autoAdjust="0"/>
  </p:normalViewPr>
  <p:slideViewPr>
    <p:cSldViewPr snapToGrid="0" snapToObjects="1">
      <p:cViewPr>
        <p:scale>
          <a:sx n="100" d="100"/>
          <a:sy n="100" d="100"/>
        </p:scale>
        <p:origin x="168" y="60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59537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103769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3873500"/>
            <a:ext cx="2616200" cy="5880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3873500"/>
            <a:ext cx="7696200" cy="5880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89444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669748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21438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6710242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05100"/>
            <a:ext cx="51562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05100"/>
            <a:ext cx="51562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144748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14104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03968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43987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5889222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1318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5274954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7924800"/>
            <a:ext cx="5156200" cy="182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7924800"/>
            <a:ext cx="5156200" cy="182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724183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17552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86807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203055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3194943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>
                <a:sym typeface="Lucida Grande" charset="0"/>
              </a:rPr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198604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74B09"/>
            </a:gs>
            <a:gs pos="100000">
              <a:srgbClr val="FFFF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3873500"/>
            <a:ext cx="104648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title style</a:t>
            </a:r>
            <a:endParaRPr lang="en-US" dirty="0">
              <a:sym typeface="Lucida Grande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7924800"/>
            <a:ext cx="10464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text styles</a:t>
            </a:r>
          </a:p>
          <a:p>
            <a:pPr lvl="1"/>
            <a:r>
              <a:rPr lang="en-US" smtClean="0">
                <a:sym typeface="Lucida Grande" charset="0"/>
              </a:rPr>
              <a:t>Second level</a:t>
            </a:r>
          </a:p>
          <a:p>
            <a:pPr lvl="2"/>
            <a:r>
              <a:rPr lang="en-US" smtClean="0">
                <a:sym typeface="Lucida Grande" charset="0"/>
              </a:rPr>
              <a:t>Third level</a:t>
            </a:r>
          </a:p>
          <a:p>
            <a:pPr lvl="3"/>
            <a:r>
              <a:rPr lang="en-US" smtClean="0">
                <a:sym typeface="Lucida Grande" charset="0"/>
              </a:rPr>
              <a:t>Fourth level</a:t>
            </a:r>
          </a:p>
          <a:p>
            <a:pPr lvl="4"/>
            <a:r>
              <a:rPr lang="en-US" smtClean="0">
                <a:sym typeface="Lucida Grande" charset="0"/>
              </a:rPr>
              <a:t>Fifth level</a:t>
            </a:r>
            <a:endParaRPr lang="en-US">
              <a:sym typeface="Lucida Grande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xmlns:p14="http://schemas.microsoft.com/office/powerpoint/2010/main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+mj-lt"/>
          <a:ea typeface="MS PGothic" pitchFamily="34" charset="-128"/>
          <a:cs typeface="MS PGothic" charset="0"/>
          <a:sym typeface="Lucida Grande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9pPr>
    </p:titleStyle>
    <p:bodyStyle>
      <a:lvl1pPr marL="342900" indent="-3429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n-lt"/>
          <a:ea typeface="MS PGothic" pitchFamily="34" charset="-128"/>
          <a:cs typeface="MS PGothic" charset="0"/>
          <a:sym typeface="Lucida Grande" charset="0"/>
        </a:defRPr>
      </a:lvl1pPr>
      <a:lvl2pPr marL="241300" indent="2159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n-lt"/>
          <a:ea typeface="MS PGothic" pitchFamily="34" charset="-128"/>
          <a:cs typeface="MS PGothic" charset="0"/>
          <a:sym typeface="Lucida Grande" charset="0"/>
        </a:defRPr>
      </a:lvl2pPr>
      <a:lvl3pPr marL="584200" indent="330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n-lt"/>
          <a:ea typeface="MS PGothic" pitchFamily="34" charset="-128"/>
          <a:cs typeface="MS PGothic" charset="0"/>
          <a:sym typeface="Lucida Grande" charset="0"/>
        </a:defRPr>
      </a:lvl3pPr>
      <a:lvl4pPr marL="927100" indent="4445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n-lt"/>
          <a:ea typeface="MS PGothic" pitchFamily="34" charset="-128"/>
          <a:cs typeface="MS PGothic" charset="0"/>
          <a:sym typeface="Lucida Grande" charset="0"/>
        </a:defRPr>
      </a:lvl4pPr>
      <a:lvl5pPr marL="1270000" indent="55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n-lt"/>
          <a:ea typeface="MS PGothic" pitchFamily="34" charset="-128"/>
          <a:cs typeface="MS PGothic" charset="0"/>
          <a:sym typeface="Lucida Grande" charset="0"/>
        </a:defRPr>
      </a:lvl5pPr>
      <a:lvl6pPr marL="172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n-lt"/>
          <a:ea typeface="+mn-ea"/>
          <a:sym typeface="Lucida Grande" charset="0"/>
        </a:defRPr>
      </a:lvl6pPr>
      <a:lvl7pPr marL="218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n-lt"/>
          <a:ea typeface="+mn-ea"/>
          <a:sym typeface="Lucida Grande" charset="0"/>
        </a:defRPr>
      </a:lvl7pPr>
      <a:lvl8pPr marL="264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n-lt"/>
          <a:ea typeface="+mn-ea"/>
          <a:sym typeface="Lucida Grande" charset="0"/>
        </a:defRPr>
      </a:lvl8pPr>
      <a:lvl9pPr marL="309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n-lt"/>
          <a:ea typeface="+mn-ea"/>
          <a:sym typeface="Lucida Grand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74B09"/>
            </a:gs>
            <a:gs pos="100000">
              <a:srgbClr val="FFFF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Lucida Grande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05100"/>
            <a:ext cx="10464800" cy="584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Lucida Grande" charset="0"/>
              </a:rPr>
              <a:t>Click to edit Master text styles</a:t>
            </a:r>
          </a:p>
          <a:p>
            <a:pPr lvl="1"/>
            <a:r>
              <a:rPr lang="en-US" dirty="0">
                <a:sym typeface="Lucida Grande" charset="0"/>
              </a:rPr>
              <a:t>Second level</a:t>
            </a:r>
          </a:p>
          <a:p>
            <a:pPr lvl="2"/>
            <a:r>
              <a:rPr lang="en-US" dirty="0">
                <a:sym typeface="Lucida Grande" charset="0"/>
              </a:rPr>
              <a:t>Third level</a:t>
            </a:r>
          </a:p>
          <a:p>
            <a:pPr lvl="3"/>
            <a:r>
              <a:rPr lang="en-US" dirty="0">
                <a:sym typeface="Lucida Grande" charset="0"/>
              </a:rPr>
              <a:t>Fourth level</a:t>
            </a:r>
          </a:p>
          <a:p>
            <a:pPr lvl="4"/>
            <a:r>
              <a:rPr lang="en-US" dirty="0">
                <a:sym typeface="Lucida Grande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10001"/>
          </a:solidFill>
          <a:latin typeface="Helvetica"/>
          <a:ea typeface="MS PGothic" pitchFamily="34" charset="-128"/>
          <a:cs typeface="Helvetica"/>
          <a:sym typeface="Lucida Grand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9pPr>
    </p:titleStyle>
    <p:bodyStyle>
      <a:lvl1pPr marL="571500" indent="-571500" algn="l" rtl="0" eaLnBrk="0" fontAlgn="base" hangingPunct="0">
        <a:spcBef>
          <a:spcPts val="4200"/>
        </a:spcBef>
        <a:spcAft>
          <a:spcPct val="0"/>
        </a:spcAft>
        <a:buClrTx/>
        <a:buSzPct val="100000"/>
        <a:buFont typeface="Arial"/>
        <a:buChar char="•"/>
        <a:defRPr sz="3600">
          <a:solidFill>
            <a:srgbClr val="010001"/>
          </a:solidFill>
          <a:latin typeface="Arial"/>
          <a:ea typeface="MS PGothic" pitchFamily="34" charset="-128"/>
          <a:cs typeface="Arial"/>
          <a:sym typeface="Lucida Grande" charset="0"/>
        </a:defRPr>
      </a:lvl1pPr>
      <a:lvl2pPr marL="850900" indent="-571500" algn="l" rtl="0" eaLnBrk="0" fontAlgn="base" hangingPunct="0">
        <a:spcBef>
          <a:spcPts val="4200"/>
        </a:spcBef>
        <a:spcAft>
          <a:spcPct val="0"/>
        </a:spcAft>
        <a:buClrTx/>
        <a:buSzPct val="100000"/>
        <a:buFont typeface="Arial"/>
        <a:buChar char="•"/>
        <a:defRPr sz="3600">
          <a:solidFill>
            <a:srgbClr val="010001"/>
          </a:solidFill>
          <a:latin typeface="Arial"/>
          <a:ea typeface="MS PGothic" pitchFamily="34" charset="-128"/>
          <a:cs typeface="Arial"/>
          <a:sym typeface="Lucida Grande" charset="0"/>
        </a:defRPr>
      </a:lvl2pPr>
      <a:lvl3pPr marL="1231900" indent="-571500" algn="l" rtl="0" eaLnBrk="0" fontAlgn="base" hangingPunct="0">
        <a:spcBef>
          <a:spcPts val="4200"/>
        </a:spcBef>
        <a:spcAft>
          <a:spcPct val="0"/>
        </a:spcAft>
        <a:buClrTx/>
        <a:buSzPct val="100000"/>
        <a:buFont typeface="Arial"/>
        <a:buChar char="•"/>
        <a:defRPr sz="3600">
          <a:solidFill>
            <a:srgbClr val="010001"/>
          </a:solidFill>
          <a:latin typeface="Arial"/>
          <a:ea typeface="MS PGothic" pitchFamily="34" charset="-128"/>
          <a:cs typeface="Arial"/>
          <a:sym typeface="Lucida Grande" charset="0"/>
        </a:defRPr>
      </a:lvl3pPr>
      <a:lvl4pPr marL="1612900" indent="-571500" algn="l" rtl="0" eaLnBrk="0" fontAlgn="base" hangingPunct="0">
        <a:spcBef>
          <a:spcPts val="4200"/>
        </a:spcBef>
        <a:spcAft>
          <a:spcPct val="0"/>
        </a:spcAft>
        <a:buClrTx/>
        <a:buSzPct val="100000"/>
        <a:buFont typeface="Arial"/>
        <a:buChar char="•"/>
        <a:defRPr sz="3600">
          <a:solidFill>
            <a:srgbClr val="010001"/>
          </a:solidFill>
          <a:latin typeface="Arial"/>
          <a:ea typeface="MS PGothic" pitchFamily="34" charset="-128"/>
          <a:cs typeface="Arial"/>
          <a:sym typeface="Lucida Grande" charset="0"/>
        </a:defRPr>
      </a:lvl4pPr>
      <a:lvl5pPr marL="1993900" indent="-571500" algn="l" rtl="0" eaLnBrk="0" fontAlgn="base" hangingPunct="0">
        <a:spcBef>
          <a:spcPts val="4200"/>
        </a:spcBef>
        <a:spcAft>
          <a:spcPct val="0"/>
        </a:spcAft>
        <a:buClrTx/>
        <a:buSzPct val="100000"/>
        <a:buFont typeface="Arial"/>
        <a:buChar char="•"/>
        <a:defRPr sz="3600">
          <a:solidFill>
            <a:srgbClr val="010001"/>
          </a:solidFill>
          <a:latin typeface="Arial"/>
          <a:ea typeface="MS PGothic" pitchFamily="34" charset="-128"/>
          <a:cs typeface="Arial"/>
          <a:sym typeface="Lucida Grande" charset="0"/>
        </a:defRPr>
      </a:lvl5pPr>
      <a:lvl6pPr marL="2260600" indent="-381000" algn="l" rtl="0" fontAlgn="base">
        <a:spcBef>
          <a:spcPts val="4200"/>
        </a:spcBef>
        <a:spcAft>
          <a:spcPct val="0"/>
        </a:spcAft>
        <a:buClr>
          <a:srgbClr val="FEFFFE"/>
        </a:buClr>
        <a:buSzPct val="100000"/>
        <a:buFont typeface="Lucida Grande" charset="0"/>
        <a:buChar char="•"/>
        <a:defRPr sz="3800">
          <a:solidFill>
            <a:schemeClr val="tx1"/>
          </a:solidFill>
          <a:latin typeface="+mn-lt"/>
          <a:ea typeface="+mn-ea"/>
          <a:sym typeface="Lucida Grande" charset="0"/>
        </a:defRPr>
      </a:lvl6pPr>
      <a:lvl7pPr marL="2717800" indent="-381000" algn="l" rtl="0" fontAlgn="base">
        <a:spcBef>
          <a:spcPts val="4200"/>
        </a:spcBef>
        <a:spcAft>
          <a:spcPct val="0"/>
        </a:spcAft>
        <a:buClr>
          <a:srgbClr val="FEFFFE"/>
        </a:buClr>
        <a:buSzPct val="100000"/>
        <a:buFont typeface="Lucida Grande" charset="0"/>
        <a:buChar char="•"/>
        <a:defRPr sz="3800">
          <a:solidFill>
            <a:schemeClr val="tx1"/>
          </a:solidFill>
          <a:latin typeface="+mn-lt"/>
          <a:ea typeface="+mn-ea"/>
          <a:sym typeface="Lucida Grande" charset="0"/>
        </a:defRPr>
      </a:lvl7pPr>
      <a:lvl8pPr marL="3175000" indent="-381000" algn="l" rtl="0" fontAlgn="base">
        <a:spcBef>
          <a:spcPts val="4200"/>
        </a:spcBef>
        <a:spcAft>
          <a:spcPct val="0"/>
        </a:spcAft>
        <a:buClr>
          <a:srgbClr val="FEFFFE"/>
        </a:buClr>
        <a:buSzPct val="100000"/>
        <a:buFont typeface="Lucida Grande" charset="0"/>
        <a:buChar char="•"/>
        <a:defRPr sz="3800">
          <a:solidFill>
            <a:schemeClr val="tx1"/>
          </a:solidFill>
          <a:latin typeface="+mn-lt"/>
          <a:ea typeface="+mn-ea"/>
          <a:sym typeface="Lucida Grande" charset="0"/>
        </a:defRPr>
      </a:lvl8pPr>
      <a:lvl9pPr marL="3632200" indent="-381000" algn="l" rtl="0" fontAlgn="base">
        <a:spcBef>
          <a:spcPts val="4200"/>
        </a:spcBef>
        <a:spcAft>
          <a:spcPct val="0"/>
        </a:spcAft>
        <a:buClr>
          <a:srgbClr val="FEFFFE"/>
        </a:buClr>
        <a:buSzPct val="100000"/>
        <a:buFont typeface="Lucida Grande" charset="0"/>
        <a:buChar char="•"/>
        <a:defRPr sz="3800">
          <a:solidFill>
            <a:schemeClr val="tx1"/>
          </a:solidFill>
          <a:latin typeface="+mn-lt"/>
          <a:ea typeface="+mn-ea"/>
          <a:sym typeface="Lucida Grand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3505200"/>
            <a:ext cx="13004800" cy="1524000"/>
          </a:xfrm>
          <a:prstGeom prst="rect">
            <a:avLst/>
          </a:prstGeom>
          <a:solidFill>
            <a:srgbClr val="FF40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/>
          <a:lstStyle/>
          <a:p>
            <a:pPr algn="ctr"/>
            <a:r>
              <a:rPr lang="en-US" sz="4400" b="1" dirty="0">
                <a:solidFill>
                  <a:srgbClr val="010001"/>
                </a:solidFill>
                <a:latin typeface="Helvetica" charset="0"/>
              </a:rPr>
              <a:t>Chapter </a:t>
            </a:r>
            <a:r>
              <a:rPr lang="en-US" sz="4400" b="1" dirty="0" smtClean="0">
                <a:solidFill>
                  <a:srgbClr val="010001"/>
                </a:solidFill>
                <a:latin typeface="Helvetica" charset="0"/>
              </a:rPr>
              <a:t>11</a:t>
            </a:r>
            <a:endParaRPr lang="en-US" sz="4400" b="1" dirty="0">
              <a:solidFill>
                <a:srgbClr val="010001"/>
              </a:solidFill>
              <a:latin typeface="Helvetica" charset="0"/>
            </a:endParaRPr>
          </a:p>
          <a:p>
            <a:pPr algn="ctr"/>
            <a:r>
              <a:rPr lang="en-US" sz="4400" b="1" dirty="0" smtClean="0">
                <a:solidFill>
                  <a:srgbClr val="010001"/>
                </a:solidFill>
                <a:latin typeface="Helvetica" charset="0"/>
              </a:rPr>
              <a:t>Feeding the World</a:t>
            </a:r>
            <a:endParaRPr lang="en-US" sz="4400" b="1" dirty="0">
              <a:solidFill>
                <a:srgbClr val="010001"/>
              </a:solidFill>
              <a:latin typeface="Helvetica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35000" y="8686800"/>
            <a:ext cx="11455400" cy="840432"/>
            <a:chOff x="558800" y="8686800"/>
            <a:chExt cx="11455400" cy="840432"/>
          </a:xfrm>
        </p:grpSpPr>
        <p:sp>
          <p:nvSpPr>
            <p:cNvPr id="6" name="TextBox 5"/>
            <p:cNvSpPr txBox="1"/>
            <p:nvPr/>
          </p:nvSpPr>
          <p:spPr>
            <a:xfrm>
              <a:off x="558800" y="8686800"/>
              <a:ext cx="5486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</a:rPr>
                <a:t>Friedland</a:t>
              </a:r>
              <a:r>
                <a:rPr lang="en-US" dirty="0">
                  <a:solidFill>
                    <a:schemeClr val="bg1"/>
                  </a:solidFill>
                </a:rPr>
                <a:t> and </a:t>
              </a:r>
              <a:r>
                <a:rPr lang="en-US" dirty="0" err="1">
                  <a:solidFill>
                    <a:schemeClr val="bg1"/>
                  </a:solidFill>
                </a:rPr>
                <a:t>Relyea</a:t>
              </a:r>
              <a:r>
                <a:rPr lang="en-US" dirty="0">
                  <a:solidFill>
                    <a:schemeClr val="bg1"/>
                  </a:solidFill>
                </a:rPr>
                <a:t> Environmental Science for AP</a:t>
              </a:r>
              <a:r>
                <a:rPr lang="en-US" baseline="30000" dirty="0">
                  <a:solidFill>
                    <a:schemeClr val="bg1"/>
                  </a:solidFill>
                </a:rPr>
                <a:t>®</a:t>
              </a:r>
              <a:r>
                <a:rPr lang="en-US" dirty="0">
                  <a:solidFill>
                    <a:schemeClr val="bg1"/>
                  </a:solidFill>
                </a:rPr>
                <a:t>, second edition </a:t>
              </a:r>
              <a:endParaRPr lang="en-US" dirty="0" smtClean="0">
                <a:solidFill>
                  <a:schemeClr val="bg1"/>
                </a:solidFill>
              </a:endParaRPr>
            </a:p>
            <a:p>
              <a:r>
                <a:rPr lang="en-US" dirty="0" smtClean="0">
                  <a:solidFill>
                    <a:schemeClr val="bg1"/>
                  </a:solidFill>
                </a:rPr>
                <a:t>© 2015 </a:t>
              </a:r>
              <a:r>
                <a:rPr lang="en-US" dirty="0">
                  <a:solidFill>
                    <a:schemeClr val="bg1"/>
                  </a:solidFill>
                </a:rPr>
                <a:t>W.H. Freeman and Company/BFW 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235200" y="9296400"/>
              <a:ext cx="97790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</a:rPr>
                <a:t>AP</a:t>
              </a:r>
              <a:r>
                <a:rPr lang="en-US" sz="900" baseline="30000" dirty="0">
                  <a:solidFill>
                    <a:schemeClr val="bg1"/>
                  </a:solidFill>
                </a:rPr>
                <a:t>® </a:t>
              </a:r>
              <a:r>
                <a:rPr lang="en-US" sz="900" dirty="0">
                  <a:solidFill>
                    <a:schemeClr val="bg1"/>
                  </a:solidFill>
                </a:rPr>
                <a:t>is a trademark registered and/or owned by the College </a:t>
              </a:r>
              <a:r>
                <a:rPr lang="en-US" sz="900" dirty="0" smtClean="0">
                  <a:solidFill>
                    <a:schemeClr val="bg1"/>
                  </a:solidFill>
                </a:rPr>
                <a:t>Board</a:t>
              </a:r>
              <a:r>
                <a:rPr lang="en-US" sz="900" baseline="30000" dirty="0">
                  <a:solidFill>
                    <a:schemeClr val="bg1"/>
                  </a:solidFill>
                </a:rPr>
                <a:t>®</a:t>
              </a:r>
              <a:r>
                <a:rPr lang="en-US" sz="900" dirty="0" smtClean="0">
                  <a:solidFill>
                    <a:schemeClr val="bg1"/>
                  </a:solidFill>
                </a:rPr>
                <a:t>, </a:t>
              </a:r>
              <a:r>
                <a:rPr lang="en-US" sz="900" dirty="0">
                  <a:solidFill>
                    <a:schemeClr val="bg1"/>
                  </a:solidFill>
                </a:rPr>
                <a:t>which was not involved in the production of, and does not endorse, this product.</a:t>
              </a:r>
              <a:endParaRPr lang="en-US" sz="9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5966692"/>
      </p:ext>
    </p:extLst>
  </p:cSld>
  <p:clrMapOvr>
    <a:masterClrMapping/>
  </p:clrMapOvr>
  <p:transition xmlns:p14="http://schemas.microsoft.com/office/powerpoint/2010/main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32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Modern </a:t>
            </a:r>
            <a:r>
              <a:rPr lang="en-US" dirty="0"/>
              <a:t>Large-Scale Farming Methods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After reading this module you should be able to</a:t>
            </a:r>
          </a:p>
          <a:p>
            <a:r>
              <a:rPr lang="en-US" dirty="0" smtClean="0"/>
              <a:t>describe </a:t>
            </a:r>
            <a:r>
              <a:rPr lang="en-US" dirty="0"/>
              <a:t>modern, large-scale agricultural methods.</a:t>
            </a:r>
          </a:p>
          <a:p>
            <a:r>
              <a:rPr lang="en-US" dirty="0" smtClean="0"/>
              <a:t>explain </a:t>
            </a:r>
            <a:r>
              <a:rPr lang="en-US" dirty="0"/>
              <a:t>the benefits and consequences of genetically modified organisms.</a:t>
            </a:r>
          </a:p>
          <a:p>
            <a:r>
              <a:rPr lang="en-US" dirty="0" smtClean="0"/>
              <a:t>discuss </a:t>
            </a:r>
            <a:r>
              <a:rPr lang="en-US" dirty="0"/>
              <a:t>the large-scale raising of meat and fish.</a:t>
            </a:r>
          </a:p>
        </p:txBody>
      </p:sp>
    </p:spTree>
    <p:extLst>
      <p:ext uri="{BB962C8B-B14F-4D97-AF65-F5344CB8AC3E}">
        <p14:creationId xmlns:p14="http://schemas.microsoft.com/office/powerpoint/2010/main" val="857601913"/>
      </p:ext>
    </p:extLst>
  </p:cSld>
  <p:clrMapOvr>
    <a:masterClrMapping/>
  </p:clrMapOvr>
  <p:transition xmlns:p14="http://schemas.microsoft.com/office/powerpoint/2010/main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Modern industrial farming methods have transformed agriculture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Industrial agriculture </a:t>
            </a:r>
            <a:r>
              <a:rPr lang="en-US" b="1" dirty="0" smtClean="0"/>
              <a:t> </a:t>
            </a:r>
            <a:r>
              <a:rPr lang="en-US" dirty="0" smtClean="0"/>
              <a:t>Agriculture </a:t>
            </a:r>
            <a:r>
              <a:rPr lang="en-US" dirty="0"/>
              <a:t>that applies </a:t>
            </a:r>
            <a:r>
              <a:rPr lang="en-US" dirty="0" smtClean="0"/>
              <a:t>the techniques </a:t>
            </a:r>
            <a:r>
              <a:rPr lang="en-US" dirty="0"/>
              <a:t>of mechanization and </a:t>
            </a:r>
            <a:r>
              <a:rPr lang="en-US" dirty="0" smtClean="0"/>
              <a:t>standardization. </a:t>
            </a:r>
            <a:r>
              <a:rPr lang="en-US" i="1" dirty="0" smtClean="0"/>
              <a:t>Also </a:t>
            </a:r>
            <a:r>
              <a:rPr lang="en-US" i="1" dirty="0"/>
              <a:t>known as </a:t>
            </a:r>
            <a:r>
              <a:rPr lang="en-US" b="1" dirty="0"/>
              <a:t>agribusiness.</a:t>
            </a:r>
          </a:p>
          <a:p>
            <a:r>
              <a:rPr lang="en-US" b="1" dirty="0"/>
              <a:t>Energy subsidy </a:t>
            </a:r>
            <a:r>
              <a:rPr lang="en-US" b="1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fossil fuel energy and </a:t>
            </a:r>
            <a:r>
              <a:rPr lang="en-US" dirty="0" smtClean="0"/>
              <a:t>human energy </a:t>
            </a:r>
            <a:r>
              <a:rPr lang="en-US" dirty="0"/>
              <a:t>input per calorie of food produced.</a:t>
            </a:r>
          </a:p>
        </p:txBody>
      </p:sp>
    </p:spTree>
    <p:extLst>
      <p:ext uri="{BB962C8B-B14F-4D97-AF65-F5344CB8AC3E}">
        <p14:creationId xmlns:p14="http://schemas.microsoft.com/office/powerpoint/2010/main" val="1635314035"/>
      </p:ext>
    </p:extLst>
  </p:cSld>
  <p:clrMapOvr>
    <a:masterClrMapping/>
  </p:clrMapOvr>
  <p:transition xmlns:p14="http://schemas.microsoft.com/office/powerpoint/2010/main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The Energy Subsidy in Agriculture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It may take 20kg of grain to make 1kg of beef.</a:t>
            </a:r>
          </a:p>
          <a:p>
            <a:pPr lvl="0"/>
            <a:r>
              <a:rPr lang="en-US" dirty="0"/>
              <a:t>Most of the energy subsidies in modern agriculture are in the form of fossil fuels used to produce fertilizers and pesticides, and to harvest food and prepare it for transport.</a:t>
            </a:r>
          </a:p>
          <a:p>
            <a:pPr lvl="0"/>
            <a:r>
              <a:rPr lang="en-US" dirty="0"/>
              <a:t>Transporting food from farm to your plate is another large energy subsidy</a:t>
            </a:r>
            <a:r>
              <a:rPr lang="en-US" dirty="0" smtClean="0"/>
              <a:t>.</a:t>
            </a:r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309130"/>
      </p:ext>
    </p:extLst>
  </p:cSld>
  <p:clrMapOvr>
    <a:masterClrMapping/>
  </p:clrMapOvr>
  <p:transition xmlns:p14="http://schemas.microsoft.com/office/powerpoint/2010/main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The Energy Subsidy in Agriculture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847291"/>
            <a:ext cx="5829229" cy="73891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15813" y="1757486"/>
            <a:ext cx="4829893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Energy subsidies for various methods </a:t>
            </a:r>
            <a:r>
              <a:rPr lang="en-US" sz="2400" b="1" dirty="0" smtClean="0">
                <a:solidFill>
                  <a:srgbClr val="010001"/>
                </a:solidFill>
                <a:latin typeface="Arial"/>
                <a:cs typeface="Arial"/>
              </a:rPr>
              <a:t>of food </a:t>
            </a:r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production and diets.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Energy input per calorie of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food obtained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is greater for modern agricultural practices than for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traditional agriculture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. Energy inputs for hunting and gathering and for small-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scale food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production are mostly in the form of human energy, whereas fossil</a:t>
            </a:r>
          </a:p>
          <a:p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fuel energy is the primary energy subsidy for large-scale modern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food production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. All values are approximate, and for any given method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there is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a large range of values.</a:t>
            </a:r>
          </a:p>
        </p:txBody>
      </p:sp>
    </p:spTree>
    <p:extLst>
      <p:ext uri="{BB962C8B-B14F-4D97-AF65-F5344CB8AC3E}">
        <p14:creationId xmlns:p14="http://schemas.microsoft.com/office/powerpoint/2010/main" val="3384150581"/>
      </p:ext>
    </p:extLst>
  </p:cSld>
  <p:clrMapOvr>
    <a:masterClrMapping/>
  </p:clrMapOvr>
  <p:transition xmlns:p14="http://schemas.microsoft.com/office/powerpoint/2010/main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22457"/>
            <a:ext cx="10464800" cy="2465387"/>
          </a:xfrm>
        </p:spPr>
        <p:txBody>
          <a:bodyPr/>
          <a:lstStyle/>
          <a:p>
            <a:pPr algn="l"/>
            <a:r>
              <a:rPr lang="en-US" dirty="0"/>
              <a:t>The Green Revolution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200" dirty="0"/>
              <a:t>New management techniques and mechanization as well as fertilization, irrigation, and improved crop varieties has increased food production dramatically.</a:t>
            </a:r>
          </a:p>
          <a:p>
            <a:pPr lvl="0"/>
            <a:r>
              <a:rPr lang="en-US" sz="3200" dirty="0"/>
              <a:t>The abundance of food supplied by agriculture is one factor that has led to the exponential growth of the human population.</a:t>
            </a:r>
          </a:p>
          <a:p>
            <a:r>
              <a:rPr lang="en-US" sz="3200" b="1" dirty="0"/>
              <a:t>Green Revolution </a:t>
            </a:r>
            <a:r>
              <a:rPr lang="en-US" sz="3200" b="1" dirty="0" smtClean="0"/>
              <a:t> </a:t>
            </a:r>
            <a:r>
              <a:rPr lang="en-US" sz="3200" dirty="0" smtClean="0"/>
              <a:t>A </a:t>
            </a:r>
            <a:r>
              <a:rPr lang="en-US" sz="3200" dirty="0"/>
              <a:t>shift in agricultural practices </a:t>
            </a:r>
            <a:r>
              <a:rPr lang="en-US" sz="3200" dirty="0" smtClean="0"/>
              <a:t>in the </a:t>
            </a:r>
            <a:r>
              <a:rPr lang="en-US" sz="3200" dirty="0"/>
              <a:t>twentieth century that included new </a:t>
            </a:r>
            <a:r>
              <a:rPr lang="en-US" sz="3200" dirty="0" smtClean="0"/>
              <a:t>management techniques</a:t>
            </a:r>
            <a:r>
              <a:rPr lang="en-US" sz="3200" dirty="0"/>
              <a:t>, mechanization, fertilization, irrigation, </a:t>
            </a:r>
            <a:r>
              <a:rPr lang="en-US" sz="3200" dirty="0" smtClean="0"/>
              <a:t>and improved </a:t>
            </a:r>
            <a:r>
              <a:rPr lang="en-US" sz="3200" dirty="0"/>
              <a:t>crop varieties, and that resulted in </a:t>
            </a:r>
            <a:r>
              <a:rPr lang="en-US" sz="3200" dirty="0" smtClean="0"/>
              <a:t>increased food </a:t>
            </a:r>
            <a:r>
              <a:rPr lang="en-US" sz="3200" dirty="0"/>
              <a:t>output</a:t>
            </a:r>
            <a:r>
              <a:rPr lang="en-US" sz="3200" dirty="0" smtClean="0"/>
              <a:t>.</a:t>
            </a:r>
          </a:p>
          <a:p>
            <a:r>
              <a:rPr lang="en-US" sz="3200" b="1" dirty="0"/>
              <a:t>Economies of scale </a:t>
            </a:r>
            <a:r>
              <a:rPr lang="en-US" sz="3200" b="1" dirty="0" smtClean="0"/>
              <a:t> </a:t>
            </a:r>
            <a:r>
              <a:rPr lang="en-US" sz="3200" dirty="0" smtClean="0"/>
              <a:t>The </a:t>
            </a:r>
            <a:r>
              <a:rPr lang="en-US" sz="3200" dirty="0"/>
              <a:t>observation that </a:t>
            </a:r>
            <a:r>
              <a:rPr lang="en-US" sz="3200" dirty="0" smtClean="0"/>
              <a:t>average costs </a:t>
            </a:r>
            <a:r>
              <a:rPr lang="en-US" sz="3200" dirty="0"/>
              <a:t>of production fall as output increases.</a:t>
            </a:r>
          </a:p>
        </p:txBody>
      </p:sp>
    </p:spTree>
    <p:extLst>
      <p:ext uri="{BB962C8B-B14F-4D97-AF65-F5344CB8AC3E}">
        <p14:creationId xmlns:p14="http://schemas.microsoft.com/office/powerpoint/2010/main" val="3437628476"/>
      </p:ext>
    </p:extLst>
  </p:cSld>
  <p:clrMapOvr>
    <a:masterClrMapping/>
  </p:clrMapOvr>
  <p:transition xmlns:p14="http://schemas.microsoft.com/office/powerpoint/2010/main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The Green Revolution: Irrigation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Irrigation creates certain problems including waterlogging and </a:t>
            </a:r>
            <a:r>
              <a:rPr lang="en-US" dirty="0" smtClean="0"/>
              <a:t>salinization</a:t>
            </a:r>
            <a:r>
              <a:rPr lang="en-US" dirty="0"/>
              <a:t>.</a:t>
            </a:r>
          </a:p>
          <a:p>
            <a:r>
              <a:rPr lang="en-US" b="1" dirty="0"/>
              <a:t>Waterlogging</a:t>
            </a:r>
            <a:r>
              <a:rPr lang="en-US" dirty="0"/>
              <a:t> </a:t>
            </a:r>
            <a:r>
              <a:rPr lang="en-US" dirty="0" smtClean="0"/>
              <a:t> A </a:t>
            </a:r>
            <a:r>
              <a:rPr lang="en-US" dirty="0"/>
              <a:t>form of soil degradation that </a:t>
            </a:r>
            <a:r>
              <a:rPr lang="en-US" dirty="0" smtClean="0"/>
              <a:t>occurs when </a:t>
            </a:r>
            <a:r>
              <a:rPr lang="en-US" dirty="0"/>
              <a:t>soil remains under water for prolonged periods.</a:t>
            </a:r>
          </a:p>
          <a:p>
            <a:r>
              <a:rPr lang="en-US" b="1" dirty="0"/>
              <a:t>Salinization</a:t>
            </a:r>
            <a:r>
              <a:rPr lang="en-US" dirty="0"/>
              <a:t> </a:t>
            </a:r>
            <a:r>
              <a:rPr lang="en-US" dirty="0" smtClean="0"/>
              <a:t> A </a:t>
            </a:r>
            <a:r>
              <a:rPr lang="en-US" dirty="0"/>
              <a:t>form of soil degradation that </a:t>
            </a:r>
            <a:r>
              <a:rPr lang="en-US" dirty="0" smtClean="0"/>
              <a:t>occurs when </a:t>
            </a:r>
            <a:r>
              <a:rPr lang="en-US" dirty="0"/>
              <a:t>the small amount of salts in irrigation </a:t>
            </a:r>
            <a:r>
              <a:rPr lang="en-US" dirty="0" smtClean="0"/>
              <a:t>water becomes </a:t>
            </a:r>
            <a:r>
              <a:rPr lang="en-US" dirty="0"/>
              <a:t>highly concentrated on the soil </a:t>
            </a:r>
            <a:r>
              <a:rPr lang="en-US" dirty="0" smtClean="0"/>
              <a:t>surface through </a:t>
            </a:r>
            <a:r>
              <a:rPr lang="en-US" dirty="0"/>
              <a:t>evaporation.</a:t>
            </a:r>
          </a:p>
        </p:txBody>
      </p:sp>
    </p:spTree>
    <p:extLst>
      <p:ext uri="{BB962C8B-B14F-4D97-AF65-F5344CB8AC3E}">
        <p14:creationId xmlns:p14="http://schemas.microsoft.com/office/powerpoint/2010/main" val="1152302043"/>
      </p:ext>
    </p:extLst>
  </p:cSld>
  <p:clrMapOvr>
    <a:masterClrMapping/>
  </p:clrMapOvr>
  <p:transition xmlns:p14="http://schemas.microsoft.com/office/powerpoint/2010/main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The Green </a:t>
            </a:r>
            <a:r>
              <a:rPr lang="en-US" dirty="0" smtClean="0"/>
              <a:t>Revolution: Irrigation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871754"/>
            <a:ext cx="5784244" cy="74368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78386" y="2180516"/>
            <a:ext cx="5454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Irrigation-induced salinization and waterlogging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. Over time, irrigation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can degrade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soil by leaving a layer of highly concentrated salts at the soil surface and waterlogged soil below.</a:t>
            </a:r>
          </a:p>
        </p:txBody>
      </p:sp>
    </p:spTree>
    <p:extLst>
      <p:ext uri="{BB962C8B-B14F-4D97-AF65-F5344CB8AC3E}">
        <p14:creationId xmlns:p14="http://schemas.microsoft.com/office/powerpoint/2010/main" val="3388363764"/>
      </p:ext>
    </p:extLst>
  </p:cSld>
  <p:clrMapOvr>
    <a:masterClrMapping/>
  </p:clrMapOvr>
  <p:transition xmlns:p14="http://schemas.microsoft.com/office/powerpoint/2010/main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The Green Revolution: Fertilizers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2370860"/>
            <a:ext cx="10464800" cy="5840413"/>
          </a:xfrm>
        </p:spPr>
        <p:txBody>
          <a:bodyPr/>
          <a:lstStyle/>
          <a:p>
            <a:r>
              <a:rPr lang="en-US" dirty="0"/>
              <a:t>Fertilizers are either organic or synthetic (inorganic).</a:t>
            </a:r>
          </a:p>
          <a:p>
            <a:r>
              <a:rPr lang="en-US" b="1" dirty="0"/>
              <a:t>Organic fertilizer </a:t>
            </a:r>
            <a:r>
              <a:rPr lang="en-US" b="1" dirty="0" smtClean="0"/>
              <a:t> </a:t>
            </a:r>
            <a:r>
              <a:rPr lang="en-US" dirty="0" smtClean="0"/>
              <a:t>Fertilizer </a:t>
            </a:r>
            <a:r>
              <a:rPr lang="en-US" dirty="0"/>
              <a:t>composed of </a:t>
            </a:r>
            <a:r>
              <a:rPr lang="en-US" dirty="0" smtClean="0"/>
              <a:t>organic matter </a:t>
            </a:r>
            <a:r>
              <a:rPr lang="en-US" dirty="0"/>
              <a:t>from plants and animals.</a:t>
            </a:r>
          </a:p>
          <a:p>
            <a:r>
              <a:rPr lang="en-US" b="1" dirty="0"/>
              <a:t>Synthetic fertilizer </a:t>
            </a:r>
            <a:r>
              <a:rPr lang="en-US" b="1" dirty="0" smtClean="0"/>
              <a:t> </a:t>
            </a:r>
            <a:r>
              <a:rPr lang="en-US" dirty="0" smtClean="0"/>
              <a:t>Fertilizer </a:t>
            </a:r>
            <a:r>
              <a:rPr lang="en-US" dirty="0"/>
              <a:t>produced commercially</a:t>
            </a:r>
            <a:r>
              <a:rPr lang="en-US" dirty="0" smtClean="0"/>
              <a:t>, normally </a:t>
            </a:r>
            <a:r>
              <a:rPr lang="en-US" dirty="0"/>
              <a:t>with the use of fossil fuels. </a:t>
            </a:r>
            <a:r>
              <a:rPr lang="en-US" i="1" dirty="0"/>
              <a:t>Also known </a:t>
            </a:r>
            <a:r>
              <a:rPr lang="en-US" i="1" dirty="0" smtClean="0"/>
              <a:t>as </a:t>
            </a:r>
            <a:r>
              <a:rPr lang="en-US" b="1" dirty="0" smtClean="0"/>
              <a:t>inorganic </a:t>
            </a:r>
            <a:r>
              <a:rPr lang="en-US" b="1" dirty="0"/>
              <a:t>fertilizer.</a:t>
            </a:r>
          </a:p>
        </p:txBody>
      </p:sp>
    </p:spTree>
    <p:extLst>
      <p:ext uri="{BB962C8B-B14F-4D97-AF65-F5344CB8AC3E}">
        <p14:creationId xmlns:p14="http://schemas.microsoft.com/office/powerpoint/2010/main" val="1203464246"/>
      </p:ext>
    </p:extLst>
  </p:cSld>
  <p:clrMapOvr>
    <a:masterClrMapping/>
  </p:clrMapOvr>
  <p:transition xmlns:p14="http://schemas.microsoft.com/office/powerpoint/2010/main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122729"/>
            <a:ext cx="10464800" cy="2465387"/>
          </a:xfrm>
        </p:spPr>
        <p:txBody>
          <a:bodyPr/>
          <a:lstStyle/>
          <a:p>
            <a:pPr algn="l"/>
            <a:r>
              <a:rPr lang="en-US" dirty="0"/>
              <a:t>The Green Revolution: Pesticides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Monocropping</a:t>
            </a:r>
            <a:r>
              <a:rPr lang="en-US" dirty="0"/>
              <a:t> An agricultural method that </a:t>
            </a:r>
            <a:r>
              <a:rPr lang="en-US" dirty="0" smtClean="0"/>
              <a:t>utilizes large </a:t>
            </a:r>
            <a:r>
              <a:rPr lang="en-US" dirty="0"/>
              <a:t>plantings of a single species or variety.</a:t>
            </a:r>
          </a:p>
          <a:p>
            <a:r>
              <a:rPr lang="en-US" b="1" dirty="0" smtClean="0"/>
              <a:t>Pesticide</a:t>
            </a:r>
            <a:r>
              <a:rPr lang="en-US" dirty="0" smtClean="0"/>
              <a:t>  A </a:t>
            </a:r>
            <a:r>
              <a:rPr lang="en-US" dirty="0"/>
              <a:t>substance, either natural or synthetic, </a:t>
            </a:r>
            <a:r>
              <a:rPr lang="en-US" dirty="0" smtClean="0"/>
              <a:t>that kills </a:t>
            </a:r>
            <a:r>
              <a:rPr lang="en-US" dirty="0"/>
              <a:t>or controls organisms that people consider pests.</a:t>
            </a:r>
          </a:p>
          <a:p>
            <a:r>
              <a:rPr lang="en-US" b="1" dirty="0"/>
              <a:t>Insecticide</a:t>
            </a:r>
            <a:r>
              <a:rPr lang="en-US" dirty="0"/>
              <a:t> </a:t>
            </a:r>
            <a:r>
              <a:rPr lang="en-US" dirty="0" smtClean="0"/>
              <a:t> A </a:t>
            </a:r>
            <a:r>
              <a:rPr lang="en-US" dirty="0"/>
              <a:t>pesticide that targets species </a:t>
            </a:r>
            <a:r>
              <a:rPr lang="en-US" dirty="0" smtClean="0"/>
              <a:t>of insects </a:t>
            </a:r>
            <a:r>
              <a:rPr lang="en-US" dirty="0"/>
              <a:t>and other invertebrates that consume crops.</a:t>
            </a:r>
          </a:p>
          <a:p>
            <a:r>
              <a:rPr lang="en-US" b="1" dirty="0"/>
              <a:t>Herbicide</a:t>
            </a:r>
            <a:r>
              <a:rPr lang="en-US" dirty="0"/>
              <a:t> </a:t>
            </a:r>
            <a:r>
              <a:rPr lang="en-US" dirty="0" smtClean="0"/>
              <a:t> A </a:t>
            </a:r>
            <a:r>
              <a:rPr lang="en-US" dirty="0"/>
              <a:t>pesticide that targets plant species </a:t>
            </a:r>
            <a:r>
              <a:rPr lang="en-US" dirty="0" smtClean="0"/>
              <a:t>that compete </a:t>
            </a:r>
            <a:r>
              <a:rPr lang="en-US" dirty="0"/>
              <a:t>with crops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82122"/>
      </p:ext>
    </p:extLst>
  </p:cSld>
  <p:clrMapOvr>
    <a:masterClrMapping/>
  </p:clrMapOvr>
  <p:transition xmlns:p14="http://schemas.microsoft.com/office/powerpoint/2010/main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The Green </a:t>
            </a:r>
            <a:r>
              <a:rPr lang="en-US" dirty="0" smtClean="0"/>
              <a:t>Revolution: </a:t>
            </a:r>
            <a:r>
              <a:rPr lang="en-US" dirty="0"/>
              <a:t>Pesticides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Broad-spectrum pesticide </a:t>
            </a:r>
            <a:r>
              <a:rPr lang="en-US" b="1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pesticide that </a:t>
            </a:r>
            <a:r>
              <a:rPr lang="en-US" dirty="0" smtClean="0"/>
              <a:t>kills many </a:t>
            </a:r>
            <a:r>
              <a:rPr lang="en-US" dirty="0"/>
              <a:t>different types of pest</a:t>
            </a:r>
            <a:r>
              <a:rPr lang="en-US" dirty="0" smtClean="0"/>
              <a:t>.</a:t>
            </a:r>
          </a:p>
          <a:p>
            <a:r>
              <a:rPr lang="en-US" b="1" dirty="0"/>
              <a:t>Selective pesticide </a:t>
            </a:r>
            <a:r>
              <a:rPr lang="en-US" b="1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pesticide that targets a </a:t>
            </a:r>
            <a:r>
              <a:rPr lang="en-US" dirty="0" smtClean="0"/>
              <a:t>narrow range </a:t>
            </a:r>
            <a:r>
              <a:rPr lang="en-US" dirty="0"/>
              <a:t>of organisms.</a:t>
            </a:r>
          </a:p>
          <a:p>
            <a:r>
              <a:rPr lang="en-US" b="1" dirty="0"/>
              <a:t>Persistent pesticide </a:t>
            </a:r>
            <a:r>
              <a:rPr lang="en-US" b="1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pesticide that remains </a:t>
            </a:r>
            <a:r>
              <a:rPr lang="en-US" dirty="0" smtClean="0"/>
              <a:t>in the </a:t>
            </a:r>
            <a:r>
              <a:rPr lang="en-US" dirty="0"/>
              <a:t>environment for a long time.</a:t>
            </a:r>
          </a:p>
          <a:p>
            <a:r>
              <a:rPr lang="en-US" b="1" dirty="0" err="1"/>
              <a:t>Nonpersistent</a:t>
            </a:r>
            <a:r>
              <a:rPr lang="en-US" b="1" dirty="0"/>
              <a:t> pesticide </a:t>
            </a:r>
            <a:r>
              <a:rPr lang="en-US" b="1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pesticide that </a:t>
            </a:r>
            <a:r>
              <a:rPr lang="en-US" dirty="0" smtClean="0"/>
              <a:t>breaks down </a:t>
            </a:r>
            <a:r>
              <a:rPr lang="en-US" dirty="0"/>
              <a:t>rapidly, usually in weeks or months.</a:t>
            </a:r>
          </a:p>
        </p:txBody>
      </p:sp>
    </p:spTree>
    <p:extLst>
      <p:ext uri="{BB962C8B-B14F-4D97-AF65-F5344CB8AC3E}">
        <p14:creationId xmlns:p14="http://schemas.microsoft.com/office/powerpoint/2010/main" val="1185404665"/>
      </p:ext>
    </p:extLst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31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Human </a:t>
            </a:r>
            <a:r>
              <a:rPr lang="en-US" dirty="0"/>
              <a:t>Nutritional Needs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After reading this module, you should be able to</a:t>
            </a:r>
          </a:p>
          <a:p>
            <a:r>
              <a:rPr lang="en-US" dirty="0" smtClean="0"/>
              <a:t>describe </a:t>
            </a:r>
            <a:r>
              <a:rPr lang="en-US" dirty="0"/>
              <a:t>human nutritional requirements.</a:t>
            </a:r>
          </a:p>
          <a:p>
            <a:r>
              <a:rPr lang="en-US" dirty="0" smtClean="0"/>
              <a:t>explain </a:t>
            </a:r>
            <a:r>
              <a:rPr lang="en-US" dirty="0"/>
              <a:t>why nutritional requirements are not being met in various parts of the world.</a:t>
            </a:r>
          </a:p>
        </p:txBody>
      </p:sp>
    </p:spTree>
    <p:extLst>
      <p:ext uri="{BB962C8B-B14F-4D97-AF65-F5344CB8AC3E}">
        <p14:creationId xmlns:p14="http://schemas.microsoft.com/office/powerpoint/2010/main" val="4262204081"/>
      </p:ext>
    </p:extLst>
  </p:cSld>
  <p:clrMapOvr>
    <a:masterClrMapping/>
  </p:clrMapOvr>
  <p:transition xmlns:p14="http://schemas.microsoft.com/office/powerpoint/2010/main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/>
            <a:r>
              <a:rPr lang="en-US" dirty="0"/>
              <a:t>The Green </a:t>
            </a:r>
            <a:r>
              <a:rPr lang="en-US" dirty="0" smtClean="0"/>
              <a:t>Revolution: </a:t>
            </a:r>
            <a:r>
              <a:rPr lang="en-US" dirty="0"/>
              <a:t>Pesticides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Pesticide resistance </a:t>
            </a:r>
            <a:r>
              <a:rPr lang="en-US" b="1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trait possessed by </a:t>
            </a:r>
            <a:r>
              <a:rPr lang="en-US" dirty="0" smtClean="0"/>
              <a:t>certain individuals </a:t>
            </a:r>
            <a:r>
              <a:rPr lang="en-US" dirty="0"/>
              <a:t>that are exposed to a pesticide and survive.</a:t>
            </a:r>
          </a:p>
          <a:p>
            <a:r>
              <a:rPr lang="en-US" b="1" dirty="0"/>
              <a:t>Pesticide treadmill </a:t>
            </a:r>
            <a:r>
              <a:rPr lang="en-US" b="1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cycle of pesticide development</a:t>
            </a:r>
            <a:r>
              <a:rPr lang="en-US" dirty="0" smtClean="0"/>
              <a:t>, followed </a:t>
            </a:r>
            <a:r>
              <a:rPr lang="en-US" dirty="0"/>
              <a:t>by pest resistance, followed by </a:t>
            </a:r>
            <a:r>
              <a:rPr lang="en-US" dirty="0" smtClean="0"/>
              <a:t>new pesticide </a:t>
            </a:r>
            <a:r>
              <a:rPr lang="en-US" dirty="0"/>
              <a:t>development.</a:t>
            </a:r>
          </a:p>
        </p:txBody>
      </p:sp>
    </p:spTree>
    <p:extLst>
      <p:ext uri="{BB962C8B-B14F-4D97-AF65-F5344CB8AC3E}">
        <p14:creationId xmlns:p14="http://schemas.microsoft.com/office/powerpoint/2010/main" val="4000793093"/>
      </p:ext>
    </p:extLst>
  </p:cSld>
  <p:clrMapOvr>
    <a:masterClrMapping/>
  </p:clrMapOvr>
  <p:transition xmlns:p14="http://schemas.microsoft.com/office/powerpoint/2010/main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The Green </a:t>
            </a:r>
            <a:r>
              <a:rPr lang="en-US" dirty="0" smtClean="0"/>
              <a:t>Revolution: </a:t>
            </a:r>
            <a:r>
              <a:rPr lang="en-US" dirty="0"/>
              <a:t>Pesticides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835647"/>
            <a:ext cx="8797020" cy="64368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3997" y="8685689"/>
            <a:ext cx="118883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The pesticide treadmill.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Over time, pest populations evolve resistance to pesticides,</a:t>
            </a:r>
          </a:p>
          <a:p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which requires farmers to use higher doses or to develop new pesticides.</a:t>
            </a:r>
          </a:p>
        </p:txBody>
      </p:sp>
    </p:spTree>
    <p:extLst>
      <p:ext uri="{BB962C8B-B14F-4D97-AF65-F5344CB8AC3E}">
        <p14:creationId xmlns:p14="http://schemas.microsoft.com/office/powerpoint/2010/main" val="4125442622"/>
      </p:ext>
    </p:extLst>
  </p:cSld>
  <p:clrMapOvr>
    <a:masterClrMapping/>
  </p:clrMapOvr>
  <p:transition xmlns:p14="http://schemas.microsoft.com/office/powerpoint/2010/main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Genetic engineering is revolutionizing agriculture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Benefits of genetic engineering</a:t>
            </a:r>
            <a:r>
              <a:rPr lang="en-US" dirty="0" smtClean="0"/>
              <a:t>:</a:t>
            </a:r>
            <a:r>
              <a:rPr lang="en-US" dirty="0"/>
              <a:t> </a:t>
            </a:r>
          </a:p>
          <a:p>
            <a:pPr lvl="1"/>
            <a:r>
              <a:rPr lang="en-US" dirty="0"/>
              <a:t>Greater yield</a:t>
            </a:r>
          </a:p>
          <a:p>
            <a:pPr lvl="1"/>
            <a:r>
              <a:rPr lang="en-US" dirty="0"/>
              <a:t>Greater food quality</a:t>
            </a:r>
          </a:p>
          <a:p>
            <a:pPr lvl="1"/>
            <a:r>
              <a:rPr lang="en-US" dirty="0"/>
              <a:t>Reductions in pesticide use</a:t>
            </a:r>
          </a:p>
          <a:p>
            <a:pPr lvl="1"/>
            <a:r>
              <a:rPr lang="en-US" dirty="0"/>
              <a:t>Reduction of world hunger by increased food production</a:t>
            </a:r>
          </a:p>
          <a:p>
            <a:pPr lvl="1"/>
            <a:r>
              <a:rPr lang="en-US" dirty="0"/>
              <a:t>Increased profits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383942"/>
      </p:ext>
    </p:extLst>
  </p:cSld>
  <p:clrMapOvr>
    <a:masterClrMapping/>
  </p:clrMapOvr>
  <p:transition xmlns:p14="http://schemas.microsoft.com/office/powerpoint/2010/main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Genetic Engineering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Concerns about genetic engineering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/>
              <a:t>Safety for human consumption</a:t>
            </a:r>
          </a:p>
          <a:p>
            <a:pPr lvl="1"/>
            <a:r>
              <a:rPr lang="en-US" dirty="0"/>
              <a:t>Effects on biodiversity</a:t>
            </a:r>
          </a:p>
          <a:p>
            <a:pPr lvl="1"/>
            <a:r>
              <a:rPr lang="en-US" dirty="0"/>
              <a:t>Regulation of genetically modified organisms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434580"/>
      </p:ext>
    </p:extLst>
  </p:cSld>
  <p:clrMapOvr>
    <a:masterClrMapping/>
  </p:clrMapOvr>
  <p:transition xmlns:p14="http://schemas.microsoft.com/office/powerpoint/2010/main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Modern agribusiness includes farming meat and fish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Concentrated animal feeding operation (CAFO) </a:t>
            </a:r>
            <a:r>
              <a:rPr lang="en-US" b="1" dirty="0" smtClean="0"/>
              <a:t> </a:t>
            </a:r>
            <a:r>
              <a:rPr lang="en-US" dirty="0" smtClean="0"/>
              <a:t>A large </a:t>
            </a:r>
            <a:r>
              <a:rPr lang="en-US" dirty="0"/>
              <a:t>indoor or outdoor structure designed for </a:t>
            </a:r>
            <a:r>
              <a:rPr lang="en-US" dirty="0" smtClean="0"/>
              <a:t>maximum output</a:t>
            </a:r>
            <a:r>
              <a:rPr lang="en-US" dirty="0"/>
              <a:t>.</a:t>
            </a:r>
          </a:p>
          <a:p>
            <a:r>
              <a:rPr lang="en-US" b="1" dirty="0" smtClean="0"/>
              <a:t>Fishery </a:t>
            </a:r>
            <a:r>
              <a:rPr lang="en-US" dirty="0" smtClean="0"/>
              <a:t> </a:t>
            </a:r>
            <a:r>
              <a:rPr lang="en-US" dirty="0"/>
              <a:t>A commercially harvestable population of </a:t>
            </a:r>
            <a:r>
              <a:rPr lang="en-US" dirty="0" smtClean="0"/>
              <a:t>fish within </a:t>
            </a:r>
            <a:r>
              <a:rPr lang="en-US" dirty="0"/>
              <a:t>a particular ecological region</a:t>
            </a:r>
            <a:r>
              <a:rPr lang="en-US" dirty="0" smtClean="0"/>
              <a:t>.</a:t>
            </a:r>
          </a:p>
          <a:p>
            <a:r>
              <a:rPr lang="en-US" b="1" dirty="0"/>
              <a:t>Fishery collapse </a:t>
            </a:r>
            <a:r>
              <a:rPr lang="en-US" b="1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decline of a fish </a:t>
            </a:r>
            <a:r>
              <a:rPr lang="en-US" dirty="0" smtClean="0"/>
              <a:t>population by </a:t>
            </a:r>
            <a:r>
              <a:rPr lang="en-US" dirty="0"/>
              <a:t>90 percent or more.</a:t>
            </a:r>
          </a:p>
          <a:p>
            <a:r>
              <a:rPr lang="en-US" b="1" dirty="0" err="1"/>
              <a:t>Bycatch</a:t>
            </a:r>
            <a:r>
              <a:rPr lang="en-US" dirty="0"/>
              <a:t> </a:t>
            </a:r>
            <a:r>
              <a:rPr lang="en-US" dirty="0" smtClean="0"/>
              <a:t> The </a:t>
            </a:r>
            <a:r>
              <a:rPr lang="en-US" dirty="0"/>
              <a:t>unintentional catch of </a:t>
            </a:r>
            <a:r>
              <a:rPr lang="en-US" dirty="0" err="1"/>
              <a:t>nontarget</a:t>
            </a:r>
            <a:r>
              <a:rPr lang="en-US" dirty="0"/>
              <a:t> </a:t>
            </a:r>
            <a:r>
              <a:rPr lang="en-US" dirty="0" smtClean="0"/>
              <a:t>species while </a:t>
            </a:r>
            <a:r>
              <a:rPr lang="en-US" dirty="0"/>
              <a:t>fishing.</a:t>
            </a:r>
          </a:p>
        </p:txBody>
      </p:sp>
    </p:spTree>
    <p:extLst>
      <p:ext uri="{BB962C8B-B14F-4D97-AF65-F5344CB8AC3E}">
        <p14:creationId xmlns:p14="http://schemas.microsoft.com/office/powerpoint/2010/main" val="2576175999"/>
      </p:ext>
    </p:extLst>
  </p:cSld>
  <p:clrMapOvr>
    <a:masterClrMapping/>
  </p:clrMapOvr>
  <p:transition xmlns:p14="http://schemas.microsoft.com/office/powerpoint/2010/main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Harvesting Fish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869071"/>
            <a:ext cx="8226023" cy="60190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729" y="7988838"/>
            <a:ext cx="129170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Global fish production.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Global fish production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has increased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by more than 30 percent since 1980, primarily as a result of the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large increase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in aquaculture. The graph shows data for aquaculture-raised fish (blue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) and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global fish production (orange), which includes both wild-caught fish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and aquaculture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-raised fish. </a:t>
            </a:r>
          </a:p>
        </p:txBody>
      </p:sp>
    </p:spTree>
    <p:extLst>
      <p:ext uri="{BB962C8B-B14F-4D97-AF65-F5344CB8AC3E}">
        <p14:creationId xmlns:p14="http://schemas.microsoft.com/office/powerpoint/2010/main" val="3855701721"/>
      </p:ext>
    </p:extLst>
  </p:cSld>
  <p:clrMapOvr>
    <a:masterClrMapping/>
  </p:clrMapOvr>
  <p:transition xmlns:p14="http://schemas.microsoft.com/office/powerpoint/2010/main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33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Alternatives </a:t>
            </a:r>
            <a:r>
              <a:rPr lang="en-US" dirty="0"/>
              <a:t>to Industrial Farming Methods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After reading this module, you should be able to</a:t>
            </a:r>
          </a:p>
          <a:p>
            <a:r>
              <a:rPr lang="en-US" dirty="0" smtClean="0"/>
              <a:t>describe </a:t>
            </a:r>
            <a:r>
              <a:rPr lang="en-US" dirty="0"/>
              <a:t>alternatives to conventional farming methods.</a:t>
            </a:r>
          </a:p>
          <a:p>
            <a:r>
              <a:rPr lang="en-US" dirty="0" smtClean="0"/>
              <a:t>explain </a:t>
            </a:r>
            <a:r>
              <a:rPr lang="en-US" dirty="0"/>
              <a:t>alternative techniques used in farming animals and in fishing and aquaculture.</a:t>
            </a:r>
          </a:p>
        </p:txBody>
      </p:sp>
    </p:spTree>
    <p:extLst>
      <p:ext uri="{BB962C8B-B14F-4D97-AF65-F5344CB8AC3E}">
        <p14:creationId xmlns:p14="http://schemas.microsoft.com/office/powerpoint/2010/main" val="2534792567"/>
      </p:ext>
    </p:extLst>
  </p:cSld>
  <p:clrMapOvr>
    <a:masterClrMapping/>
  </p:clrMapOvr>
  <p:transition xmlns:p14="http://schemas.microsoft.com/office/powerpoint/2010/main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Alternatives to industrial farming methods are gaining more attention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Industrial agriculture is now considered conventional</a:t>
            </a:r>
            <a:r>
              <a:rPr lang="en-US" dirty="0" smtClean="0"/>
              <a:t>.</a:t>
            </a:r>
            <a:endParaRPr lang="en-US" dirty="0"/>
          </a:p>
          <a:p>
            <a:pPr lvl="0"/>
            <a:r>
              <a:rPr lang="en-US" dirty="0"/>
              <a:t>When cost of labor is not the most important consideration, traditional farming techniques may be economically viable.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727037"/>
      </p:ext>
    </p:extLst>
  </p:cSld>
  <p:clrMapOvr>
    <a:masterClrMapping/>
  </p:clrMapOvr>
  <p:transition xmlns:p14="http://schemas.microsoft.com/office/powerpoint/2010/main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Shifting Agriculture and Nomadic Grazing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Shifting agriculture </a:t>
            </a:r>
            <a:r>
              <a:rPr lang="en-US" dirty="0"/>
              <a:t>An agricultural method </a:t>
            </a:r>
            <a:r>
              <a:rPr lang="en-US" dirty="0" smtClean="0"/>
              <a:t>in which </a:t>
            </a:r>
            <a:r>
              <a:rPr lang="en-US" dirty="0"/>
              <a:t>land is cleared and used for a few years </a:t>
            </a:r>
            <a:r>
              <a:rPr lang="en-US" dirty="0" smtClean="0"/>
              <a:t>until the </a:t>
            </a:r>
            <a:r>
              <a:rPr lang="en-US" dirty="0"/>
              <a:t>soil is depleted of nutrients.</a:t>
            </a:r>
          </a:p>
          <a:p>
            <a:r>
              <a:rPr lang="en-US" b="1" dirty="0"/>
              <a:t>Desertification</a:t>
            </a:r>
            <a:r>
              <a:rPr lang="en-US" dirty="0"/>
              <a:t> </a:t>
            </a:r>
            <a:r>
              <a:rPr lang="en-US" dirty="0" smtClean="0"/>
              <a:t> The </a:t>
            </a:r>
            <a:r>
              <a:rPr lang="en-US" dirty="0"/>
              <a:t>transformation of arable, </a:t>
            </a:r>
            <a:r>
              <a:rPr lang="en-US" dirty="0" smtClean="0"/>
              <a:t>productive land </a:t>
            </a:r>
            <a:r>
              <a:rPr lang="en-US" dirty="0"/>
              <a:t>to desert or unproductive land due </a:t>
            </a:r>
            <a:r>
              <a:rPr lang="en-US" dirty="0" smtClean="0"/>
              <a:t>to climate </a:t>
            </a:r>
            <a:r>
              <a:rPr lang="en-US" dirty="0"/>
              <a:t>change or destructive land use.</a:t>
            </a:r>
          </a:p>
          <a:p>
            <a:r>
              <a:rPr lang="en-US" b="1" dirty="0"/>
              <a:t>Nomadic grazing </a:t>
            </a:r>
            <a:r>
              <a:rPr lang="en-US" b="1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feeding of herds of </a:t>
            </a:r>
            <a:r>
              <a:rPr lang="en-US" dirty="0" smtClean="0"/>
              <a:t>animals by </a:t>
            </a:r>
            <a:r>
              <a:rPr lang="en-US" dirty="0"/>
              <a:t>moving them to seasonally productive </a:t>
            </a:r>
            <a:r>
              <a:rPr lang="en-US" dirty="0" smtClean="0"/>
              <a:t>feeding grounds</a:t>
            </a:r>
            <a:r>
              <a:rPr lang="en-US" dirty="0"/>
              <a:t>, often over long distances.</a:t>
            </a:r>
          </a:p>
        </p:txBody>
      </p:sp>
    </p:spTree>
    <p:extLst>
      <p:ext uri="{BB962C8B-B14F-4D97-AF65-F5344CB8AC3E}">
        <p14:creationId xmlns:p14="http://schemas.microsoft.com/office/powerpoint/2010/main" val="384272521"/>
      </p:ext>
    </p:extLst>
  </p:cSld>
  <p:clrMapOvr>
    <a:masterClrMapping/>
  </p:clrMapOvr>
  <p:transition xmlns:p14="http://schemas.microsoft.com/office/powerpoint/2010/main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172865"/>
            <a:ext cx="10464800" cy="2465387"/>
          </a:xfrm>
        </p:spPr>
        <p:txBody>
          <a:bodyPr/>
          <a:lstStyle/>
          <a:p>
            <a:pPr algn="l"/>
            <a:r>
              <a:rPr lang="en-US" dirty="0"/>
              <a:t>Shifting Agriculture and Nomadic Grazing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916304"/>
            <a:ext cx="10464800" cy="69680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3813" y="8922603"/>
            <a:ext cx="129672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Vulnerability to desertification.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Certain regions of the world are much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more vulnerable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to desertification than others.</a:t>
            </a:r>
          </a:p>
        </p:txBody>
      </p:sp>
    </p:spTree>
    <p:extLst>
      <p:ext uri="{BB962C8B-B14F-4D97-AF65-F5344CB8AC3E}">
        <p14:creationId xmlns:p14="http://schemas.microsoft.com/office/powerpoint/2010/main" val="1462493630"/>
      </p:ext>
    </p:extLst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-133807"/>
            <a:ext cx="10464800" cy="2465387"/>
          </a:xfrm>
        </p:spPr>
        <p:txBody>
          <a:bodyPr/>
          <a:lstStyle/>
          <a:p>
            <a:pPr algn="l"/>
            <a:r>
              <a:rPr lang="en-US" dirty="0"/>
              <a:t>Human nutritional requirements are not always satisfied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Undernutrition</a:t>
            </a:r>
            <a:r>
              <a:rPr lang="en-US" b="1" dirty="0"/>
              <a:t> </a:t>
            </a:r>
            <a:r>
              <a:rPr lang="en-US" b="1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condition in which not </a:t>
            </a:r>
            <a:r>
              <a:rPr lang="en-US" dirty="0" smtClean="0"/>
              <a:t>enough calories </a:t>
            </a:r>
            <a:r>
              <a:rPr lang="en-US" dirty="0"/>
              <a:t>are ingested to maintain health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Malnourished </a:t>
            </a:r>
            <a:r>
              <a:rPr lang="en-US" dirty="0" smtClean="0"/>
              <a:t> </a:t>
            </a:r>
            <a:r>
              <a:rPr lang="en-US" dirty="0"/>
              <a:t>Having a diet that lacks the correct </a:t>
            </a:r>
            <a:r>
              <a:rPr lang="en-US" dirty="0" smtClean="0"/>
              <a:t>balance of </a:t>
            </a:r>
            <a:r>
              <a:rPr lang="en-US" dirty="0"/>
              <a:t>proteins, carbohydrates, vitamins, and minerals.</a:t>
            </a:r>
          </a:p>
          <a:p>
            <a:r>
              <a:rPr lang="en-US" b="1" dirty="0"/>
              <a:t>Food security </a:t>
            </a:r>
            <a:r>
              <a:rPr lang="en-US" b="1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condition in which people have </a:t>
            </a:r>
            <a:r>
              <a:rPr lang="en-US" dirty="0" smtClean="0"/>
              <a:t>access to </a:t>
            </a:r>
            <a:r>
              <a:rPr lang="en-US" dirty="0"/>
              <a:t>sufficient, safe, and nutritious food that meets </a:t>
            </a:r>
            <a:r>
              <a:rPr lang="en-US" dirty="0" smtClean="0"/>
              <a:t>their dietary </a:t>
            </a:r>
            <a:r>
              <a:rPr lang="en-US" dirty="0"/>
              <a:t>needs for an active and healthy life.</a:t>
            </a:r>
          </a:p>
          <a:p>
            <a:r>
              <a:rPr lang="en-US" b="1" dirty="0"/>
              <a:t>Food insecurity </a:t>
            </a:r>
            <a:r>
              <a:rPr lang="en-US" b="1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condition in which people do </a:t>
            </a:r>
            <a:r>
              <a:rPr lang="en-US" dirty="0" smtClean="0"/>
              <a:t>not have </a:t>
            </a:r>
            <a:r>
              <a:rPr lang="en-US" dirty="0"/>
              <a:t>adequate access to food.</a:t>
            </a:r>
          </a:p>
        </p:txBody>
      </p:sp>
    </p:spTree>
    <p:extLst>
      <p:ext uri="{BB962C8B-B14F-4D97-AF65-F5344CB8AC3E}">
        <p14:creationId xmlns:p14="http://schemas.microsoft.com/office/powerpoint/2010/main" val="2085316709"/>
      </p:ext>
    </p:extLst>
  </p:cSld>
  <p:clrMapOvr>
    <a:masterClrMapping/>
  </p:clrMapOvr>
  <p:transition xmlns:p14="http://schemas.microsoft.com/office/powerpoint/2010/main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-384376"/>
            <a:ext cx="10464800" cy="2465387"/>
          </a:xfrm>
        </p:spPr>
        <p:txBody>
          <a:bodyPr/>
          <a:lstStyle/>
          <a:p>
            <a:pPr algn="l"/>
            <a:r>
              <a:rPr lang="en-US" sz="3600" dirty="0"/>
              <a:t>Sustainable Agriculture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2888932"/>
            <a:ext cx="11580230" cy="58404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/>
              <a:t>Sustainable agriculture </a:t>
            </a:r>
            <a:r>
              <a:rPr lang="en-US" sz="2800" b="1" dirty="0" smtClean="0"/>
              <a:t> </a:t>
            </a:r>
            <a:r>
              <a:rPr lang="en-US" sz="2800" dirty="0" smtClean="0"/>
              <a:t>Agriculture </a:t>
            </a:r>
            <a:r>
              <a:rPr lang="en-US" sz="2800" dirty="0"/>
              <a:t>that fulfills </a:t>
            </a:r>
            <a:r>
              <a:rPr lang="en-US" sz="2800" dirty="0" smtClean="0"/>
              <a:t>the need </a:t>
            </a:r>
            <a:r>
              <a:rPr lang="en-US" sz="2800" dirty="0"/>
              <a:t>for food and fiber while enhancing the </a:t>
            </a:r>
            <a:r>
              <a:rPr lang="en-US" sz="2800" dirty="0" smtClean="0"/>
              <a:t>quality of </a:t>
            </a:r>
            <a:r>
              <a:rPr lang="en-US" sz="2800" dirty="0"/>
              <a:t>the soil, minimizing the use of </a:t>
            </a:r>
            <a:r>
              <a:rPr lang="en-US" sz="2800" dirty="0" smtClean="0"/>
              <a:t>nonrenewable resources</a:t>
            </a:r>
            <a:r>
              <a:rPr lang="en-US" sz="2800" dirty="0"/>
              <a:t>, and allowing economic viability for </a:t>
            </a:r>
            <a:r>
              <a:rPr lang="en-US" sz="2800" dirty="0" smtClean="0"/>
              <a:t>the farmer.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Practices used in sustainable agriculture </a:t>
            </a:r>
            <a:r>
              <a:rPr lang="en-US" sz="2800" dirty="0" smtClean="0"/>
              <a:t>:</a:t>
            </a:r>
          </a:p>
          <a:p>
            <a:pPr>
              <a:lnSpc>
                <a:spcPct val="90000"/>
              </a:lnSpc>
            </a:pPr>
            <a:r>
              <a:rPr lang="en-US" sz="2800" b="1" dirty="0"/>
              <a:t>Intercropping</a:t>
            </a:r>
            <a:r>
              <a:rPr lang="en-US" sz="2800" dirty="0"/>
              <a:t> </a:t>
            </a:r>
            <a:r>
              <a:rPr lang="en-US" sz="2800" dirty="0" smtClean="0"/>
              <a:t> An </a:t>
            </a:r>
            <a:r>
              <a:rPr lang="en-US" sz="2800" dirty="0"/>
              <a:t>agricultural method in which </a:t>
            </a:r>
            <a:r>
              <a:rPr lang="en-US" sz="2800" dirty="0" smtClean="0"/>
              <a:t>two or </a:t>
            </a:r>
            <a:r>
              <a:rPr lang="en-US" sz="2800" dirty="0"/>
              <a:t>more crop species are planted in the same </a:t>
            </a:r>
            <a:r>
              <a:rPr lang="en-US" sz="2800" dirty="0" smtClean="0"/>
              <a:t>field at </a:t>
            </a:r>
            <a:r>
              <a:rPr lang="en-US" sz="2800" dirty="0"/>
              <a:t>the same time to promote a </a:t>
            </a:r>
            <a:r>
              <a:rPr lang="en-US" sz="2800" dirty="0" smtClean="0"/>
              <a:t>synergistic interaction</a:t>
            </a:r>
            <a:r>
              <a:rPr lang="en-US" sz="28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800" b="1" dirty="0"/>
              <a:t>Crop rotation </a:t>
            </a:r>
            <a:r>
              <a:rPr lang="en-US" sz="2800" b="1" dirty="0" smtClean="0"/>
              <a:t> </a:t>
            </a:r>
            <a:r>
              <a:rPr lang="en-US" sz="2800" dirty="0" smtClean="0"/>
              <a:t>An </a:t>
            </a:r>
            <a:r>
              <a:rPr lang="en-US" sz="2800" dirty="0"/>
              <a:t>agricultural technique in which </a:t>
            </a:r>
            <a:r>
              <a:rPr lang="en-US" sz="2800" dirty="0" smtClean="0"/>
              <a:t>crop species </a:t>
            </a:r>
            <a:r>
              <a:rPr lang="en-US" sz="2800" dirty="0"/>
              <a:t>in a field are rotated from season to season</a:t>
            </a:r>
            <a:r>
              <a:rPr lang="en-US" sz="28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sz="2800" b="1" dirty="0"/>
              <a:t>Agroforestry</a:t>
            </a:r>
            <a:r>
              <a:rPr lang="en-US" sz="2800" dirty="0"/>
              <a:t> </a:t>
            </a:r>
            <a:r>
              <a:rPr lang="en-US" sz="2800" dirty="0" smtClean="0"/>
              <a:t> An </a:t>
            </a:r>
            <a:r>
              <a:rPr lang="en-US" sz="2800" dirty="0"/>
              <a:t>agricultural technique in </a:t>
            </a:r>
            <a:r>
              <a:rPr lang="en-US" sz="2800" dirty="0" smtClean="0"/>
              <a:t>which trees </a:t>
            </a:r>
            <a:r>
              <a:rPr lang="en-US" sz="2800" dirty="0"/>
              <a:t>and vegetables are intercropped.</a:t>
            </a:r>
          </a:p>
          <a:p>
            <a:pPr>
              <a:lnSpc>
                <a:spcPct val="90000"/>
              </a:lnSpc>
            </a:pPr>
            <a:r>
              <a:rPr lang="en-US" sz="2800" b="1" dirty="0"/>
              <a:t>Contour plowing </a:t>
            </a:r>
            <a:r>
              <a:rPr lang="en-US" sz="2800" b="1" dirty="0" smtClean="0"/>
              <a:t> </a:t>
            </a:r>
            <a:r>
              <a:rPr lang="en-US" sz="2800" dirty="0" smtClean="0"/>
              <a:t>An </a:t>
            </a:r>
            <a:r>
              <a:rPr lang="en-US" sz="2800" dirty="0"/>
              <a:t>agricultural technique in </a:t>
            </a:r>
            <a:r>
              <a:rPr lang="en-US" sz="2800" dirty="0" smtClean="0"/>
              <a:t>which plowing </a:t>
            </a:r>
            <a:r>
              <a:rPr lang="en-US" sz="2800" dirty="0"/>
              <a:t>and harvesting are done parallel to the </a:t>
            </a:r>
            <a:r>
              <a:rPr lang="en-US" sz="2800" dirty="0" smtClean="0"/>
              <a:t>topographic contours </a:t>
            </a:r>
            <a:r>
              <a:rPr lang="en-US" sz="2800" dirty="0"/>
              <a:t>of the land.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38308448"/>
      </p:ext>
    </p:extLst>
  </p:cSld>
  <p:clrMapOvr>
    <a:masterClrMapping/>
  </p:clrMapOvr>
  <p:transition xmlns:p14="http://schemas.microsoft.com/office/powerpoint/2010/main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No-Till Agriculture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Perennial plant </a:t>
            </a:r>
            <a:r>
              <a:rPr lang="en-US" b="1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plant that lives for multiple years.</a:t>
            </a:r>
          </a:p>
          <a:p>
            <a:r>
              <a:rPr lang="en-US" b="1" dirty="0"/>
              <a:t>Annual plant </a:t>
            </a:r>
            <a:r>
              <a:rPr lang="en-US" b="1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plant that lives only one season</a:t>
            </a:r>
            <a:r>
              <a:rPr lang="en-US" dirty="0" smtClean="0"/>
              <a:t>.</a:t>
            </a:r>
          </a:p>
          <a:p>
            <a:r>
              <a:rPr lang="en-US" b="1" dirty="0"/>
              <a:t>No-till agriculture </a:t>
            </a:r>
            <a:r>
              <a:rPr lang="en-US" b="1" dirty="0" smtClean="0"/>
              <a:t> </a:t>
            </a:r>
            <a:r>
              <a:rPr lang="en-US" dirty="0" smtClean="0"/>
              <a:t>An </a:t>
            </a:r>
            <a:r>
              <a:rPr lang="en-US" dirty="0"/>
              <a:t>agricultural method in </a:t>
            </a:r>
            <a:r>
              <a:rPr lang="en-US" dirty="0" smtClean="0"/>
              <a:t>which farmers </a:t>
            </a:r>
            <a:r>
              <a:rPr lang="en-US" dirty="0"/>
              <a:t>do not turn the soil between seasons as </a:t>
            </a:r>
            <a:r>
              <a:rPr lang="en-US" dirty="0" smtClean="0"/>
              <a:t>a means </a:t>
            </a:r>
            <a:r>
              <a:rPr lang="en-US" dirty="0"/>
              <a:t>of reducing topsoil erosion.</a:t>
            </a:r>
          </a:p>
        </p:txBody>
      </p:sp>
    </p:spTree>
    <p:extLst>
      <p:ext uri="{BB962C8B-B14F-4D97-AF65-F5344CB8AC3E}">
        <p14:creationId xmlns:p14="http://schemas.microsoft.com/office/powerpoint/2010/main" val="3653476172"/>
      </p:ext>
    </p:extLst>
  </p:cSld>
  <p:clrMapOvr>
    <a:masterClrMapping/>
  </p:clrMapOvr>
  <p:transition xmlns:p14="http://schemas.microsoft.com/office/powerpoint/2010/main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Integrated Pest Management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3273308"/>
            <a:ext cx="10464800" cy="5840413"/>
          </a:xfrm>
        </p:spPr>
        <p:txBody>
          <a:bodyPr/>
          <a:lstStyle/>
          <a:p>
            <a:r>
              <a:rPr lang="en-US" sz="3200" b="1" dirty="0"/>
              <a:t>Integrated pest management (IPM) </a:t>
            </a:r>
            <a:r>
              <a:rPr lang="en-US" sz="3200" b="1" dirty="0" smtClean="0"/>
              <a:t> </a:t>
            </a:r>
            <a:r>
              <a:rPr lang="en-US" sz="3200" dirty="0" smtClean="0"/>
              <a:t>An agricultural practice </a:t>
            </a:r>
            <a:r>
              <a:rPr lang="en-US" sz="3200" dirty="0"/>
              <a:t>that uses a variety of techniques designed </a:t>
            </a:r>
            <a:r>
              <a:rPr lang="en-US" sz="3200" dirty="0" smtClean="0"/>
              <a:t>to minimize </a:t>
            </a:r>
            <a:r>
              <a:rPr lang="en-US" sz="3200" dirty="0"/>
              <a:t>pesticide inputs</a:t>
            </a:r>
            <a:r>
              <a:rPr lang="en-US" sz="3200" dirty="0" smtClean="0"/>
              <a:t>.</a:t>
            </a:r>
          </a:p>
          <a:p>
            <a:pPr marL="0" indent="0">
              <a:buNone/>
            </a:pPr>
            <a:r>
              <a:rPr lang="en-US" sz="3200" dirty="0"/>
              <a:t>Characteristics of IPM</a:t>
            </a:r>
            <a:r>
              <a:rPr lang="en-US" sz="3200" dirty="0" smtClean="0"/>
              <a:t>:</a:t>
            </a:r>
            <a:endParaRPr lang="en-US" sz="3200" dirty="0"/>
          </a:p>
          <a:p>
            <a:pPr lvl="0"/>
            <a:r>
              <a:rPr lang="en-US" sz="3200" dirty="0"/>
              <a:t>Crop rotation</a:t>
            </a:r>
          </a:p>
          <a:p>
            <a:pPr lvl="0"/>
            <a:r>
              <a:rPr lang="en-US" sz="3200" dirty="0"/>
              <a:t>Intercropping</a:t>
            </a:r>
          </a:p>
          <a:p>
            <a:pPr lvl="0"/>
            <a:r>
              <a:rPr lang="en-US" sz="3200" dirty="0"/>
              <a:t>Planting pest resistant crop varieties</a:t>
            </a:r>
          </a:p>
          <a:p>
            <a:pPr lvl="0"/>
            <a:r>
              <a:rPr lang="en-US" sz="3200" dirty="0"/>
              <a:t>Creating habitats for predators</a:t>
            </a:r>
          </a:p>
          <a:p>
            <a:pPr lvl="0"/>
            <a:r>
              <a:rPr lang="en-US" sz="3200" dirty="0"/>
              <a:t>Limited use of pesticides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17964860"/>
      </p:ext>
    </p:extLst>
  </p:cSld>
  <p:clrMapOvr>
    <a:masterClrMapping/>
  </p:clrMapOvr>
  <p:transition xmlns:p14="http://schemas.microsoft.com/office/powerpoint/2010/main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Integrated Pest Management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888468"/>
            <a:ext cx="4474883" cy="74306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08925" y="2737695"/>
            <a:ext cx="6502400" cy="31085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10001"/>
                </a:solidFill>
                <a:latin typeface="Arial"/>
                <a:cs typeface="Arial"/>
              </a:rPr>
              <a:t>Effects of IPM training. </a:t>
            </a:r>
            <a:r>
              <a:rPr lang="en-US" sz="2800" dirty="0">
                <a:solidFill>
                  <a:srgbClr val="010001"/>
                </a:solidFill>
                <a:latin typeface="Arial"/>
                <a:cs typeface="Arial"/>
              </a:rPr>
              <a:t>(a) IPM </a:t>
            </a:r>
            <a:r>
              <a:rPr lang="en-US" sz="2800" dirty="0" smtClean="0">
                <a:solidFill>
                  <a:srgbClr val="010001"/>
                </a:solidFill>
                <a:latin typeface="Arial"/>
                <a:cs typeface="Arial"/>
              </a:rPr>
              <a:t>training of </a:t>
            </a:r>
            <a:r>
              <a:rPr lang="en-US" sz="2800" dirty="0">
                <a:solidFill>
                  <a:srgbClr val="010001"/>
                </a:solidFill>
                <a:latin typeface="Arial"/>
                <a:cs typeface="Arial"/>
              </a:rPr>
              <a:t>farmers in Indonesia led to a significant reduction in pesticide</a:t>
            </a:r>
          </a:p>
          <a:p>
            <a:r>
              <a:rPr lang="en-US" sz="2800" dirty="0">
                <a:solidFill>
                  <a:srgbClr val="010001"/>
                </a:solidFill>
                <a:latin typeface="Arial"/>
                <a:cs typeface="Arial"/>
              </a:rPr>
              <a:t>applications. (b) Yield improvements also occurred after the training</a:t>
            </a:r>
          </a:p>
          <a:p>
            <a:r>
              <a:rPr lang="en-US" sz="2800" dirty="0">
                <a:solidFill>
                  <a:srgbClr val="010001"/>
                </a:solidFill>
                <a:latin typeface="Arial"/>
                <a:cs typeface="Arial"/>
              </a:rPr>
              <a:t>because of the additional attention the farmers gave to their crops.</a:t>
            </a:r>
          </a:p>
        </p:txBody>
      </p:sp>
    </p:spTree>
    <p:extLst>
      <p:ext uri="{BB962C8B-B14F-4D97-AF65-F5344CB8AC3E}">
        <p14:creationId xmlns:p14="http://schemas.microsoft.com/office/powerpoint/2010/main" val="3370908440"/>
      </p:ext>
    </p:extLst>
  </p:cSld>
  <p:clrMapOvr>
    <a:masterClrMapping/>
  </p:clrMapOvr>
  <p:transition xmlns:p14="http://schemas.microsoft.com/office/powerpoint/2010/main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-10967"/>
            <a:ext cx="10464800" cy="2465387"/>
          </a:xfrm>
        </p:spPr>
        <p:txBody>
          <a:bodyPr/>
          <a:lstStyle/>
          <a:p>
            <a:pPr algn="l"/>
            <a:r>
              <a:rPr lang="en-US" dirty="0"/>
              <a:t>Organic Agriculture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Organic agriculture </a:t>
            </a:r>
            <a:r>
              <a:rPr lang="en-US" sz="2800" b="1" dirty="0" smtClean="0"/>
              <a:t> </a:t>
            </a:r>
            <a:r>
              <a:rPr lang="en-US" sz="2800" dirty="0" smtClean="0"/>
              <a:t>Production </a:t>
            </a:r>
            <a:r>
              <a:rPr lang="en-US" sz="2800" dirty="0"/>
              <a:t>of crops without </a:t>
            </a:r>
            <a:r>
              <a:rPr lang="en-US" sz="2800" dirty="0" smtClean="0"/>
              <a:t>the use </a:t>
            </a:r>
            <a:r>
              <a:rPr lang="en-US" sz="2800" dirty="0"/>
              <a:t>of synthetic pesticides or fertilizers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800" dirty="0"/>
              <a:t>Principles of organic agriculture</a:t>
            </a:r>
            <a:r>
              <a:rPr lang="en-US" sz="2800" dirty="0" smtClean="0"/>
              <a:t>:</a:t>
            </a:r>
            <a:endParaRPr lang="en-US" sz="2800" dirty="0"/>
          </a:p>
          <a:p>
            <a:pPr lvl="0"/>
            <a:r>
              <a:rPr lang="en-US" sz="2800" dirty="0"/>
              <a:t>Use ecological principles and work with natural systems. </a:t>
            </a:r>
          </a:p>
          <a:p>
            <a:pPr lvl="0"/>
            <a:r>
              <a:rPr lang="en-US" sz="2800" dirty="0"/>
              <a:t>Keep as organic matter and nutrients in the soil and on the farm. </a:t>
            </a:r>
          </a:p>
          <a:p>
            <a:pPr lvl="0"/>
            <a:r>
              <a:rPr lang="en-US" sz="2800" dirty="0"/>
              <a:t>Avoid the use of synthetic fertilizers and synthetic pesticides. </a:t>
            </a:r>
          </a:p>
          <a:p>
            <a:pPr lvl="0"/>
            <a:r>
              <a:rPr lang="en-US" sz="2800" dirty="0"/>
              <a:t>Maintain soil by increasing soil mass, biological activity, and beneficial chemical properties. </a:t>
            </a:r>
          </a:p>
          <a:p>
            <a:pPr lvl="0"/>
            <a:r>
              <a:rPr lang="en-US" sz="2800" dirty="0"/>
              <a:t>Reduce the adverse environmental effects of agriculture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75573353"/>
      </p:ext>
    </p:extLst>
  </p:cSld>
  <p:clrMapOvr>
    <a:masterClrMapping/>
  </p:clrMapOvr>
  <p:transition xmlns:p14="http://schemas.microsoft.com/office/powerpoint/2010/main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Alternatives techniques for farming animals and fish are becoming more popular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3373580"/>
            <a:ext cx="10464800" cy="5840413"/>
          </a:xfrm>
        </p:spPr>
        <p:txBody>
          <a:bodyPr/>
          <a:lstStyle/>
          <a:p>
            <a:pPr lvl="0"/>
            <a:r>
              <a:rPr lang="en-US" sz="3200" dirty="0"/>
              <a:t>Free-range beef and chicken are becoming increasingly popular.</a:t>
            </a:r>
          </a:p>
          <a:p>
            <a:pPr lvl="0"/>
            <a:r>
              <a:rPr lang="en-US" sz="3200" dirty="0"/>
              <a:t>Free-range</a:t>
            </a:r>
            <a:r>
              <a:rPr lang="en-US" sz="3200" i="1" dirty="0"/>
              <a:t> </a:t>
            </a:r>
            <a:r>
              <a:rPr lang="en-US" sz="3200" dirty="0"/>
              <a:t>meat is more likely to be sustainable. </a:t>
            </a:r>
          </a:p>
          <a:p>
            <a:pPr lvl="0"/>
            <a:r>
              <a:rPr lang="en-US" sz="3200" dirty="0"/>
              <a:t>Free range farming does not require treatment and disposal of massive quantities of manure.</a:t>
            </a:r>
          </a:p>
          <a:p>
            <a:pPr lvl="0"/>
            <a:r>
              <a:rPr lang="en-US" sz="3200" dirty="0"/>
              <a:t>Free-range animals are less likely to spread disease; the use of antibiotics and other medications can be reduced or eliminated.</a:t>
            </a:r>
          </a:p>
          <a:p>
            <a:pPr lvl="0"/>
            <a:r>
              <a:rPr lang="en-US" sz="3200" dirty="0"/>
              <a:t>Free range farming uses more land and cost is significantly higher than CAFOs.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80071296"/>
      </p:ext>
    </p:extLst>
  </p:cSld>
  <p:clrMapOvr>
    <a:masterClrMapping/>
  </p:clrMapOvr>
  <p:transition xmlns:p14="http://schemas.microsoft.com/office/powerpoint/2010/main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More Sustainable Fishing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Many countries around the world have developed fishery management plans with international agreements.</a:t>
            </a:r>
          </a:p>
          <a:p>
            <a:pPr lvl="0"/>
            <a:r>
              <a:rPr lang="en-US" dirty="0" smtClean="0"/>
              <a:t>The Sustainable </a:t>
            </a:r>
            <a:r>
              <a:rPr lang="en-US" dirty="0"/>
              <a:t>Fisheries </a:t>
            </a:r>
            <a:r>
              <a:rPr lang="en-US" dirty="0" smtClean="0"/>
              <a:t>Act </a:t>
            </a:r>
            <a:r>
              <a:rPr lang="en-US" dirty="0"/>
              <a:t>passed in 1996 shifted fisheries management from a focus on economic sustainability to a species-sustainability approach.</a:t>
            </a:r>
          </a:p>
          <a:p>
            <a:r>
              <a:rPr lang="en-US" b="1" dirty="0"/>
              <a:t>Individual transferable quota (ITQ) </a:t>
            </a:r>
            <a:r>
              <a:rPr lang="en-US" b="1" dirty="0" smtClean="0"/>
              <a:t> </a:t>
            </a:r>
            <a:r>
              <a:rPr lang="en-US" dirty="0" smtClean="0"/>
              <a:t>A fishery management </a:t>
            </a:r>
            <a:r>
              <a:rPr lang="en-US" dirty="0"/>
              <a:t>program in which individual fishers </a:t>
            </a:r>
            <a:r>
              <a:rPr lang="en-US" dirty="0" smtClean="0"/>
              <a:t>are given </a:t>
            </a:r>
            <a:r>
              <a:rPr lang="en-US" dirty="0"/>
              <a:t>a total allowable catch of fish in a season </a:t>
            </a:r>
            <a:r>
              <a:rPr lang="en-US" dirty="0" smtClean="0"/>
              <a:t>that they </a:t>
            </a:r>
            <a:r>
              <a:rPr lang="en-US" dirty="0"/>
              <a:t>can either catch or sell.</a:t>
            </a:r>
          </a:p>
        </p:txBody>
      </p:sp>
    </p:spTree>
    <p:extLst>
      <p:ext uri="{BB962C8B-B14F-4D97-AF65-F5344CB8AC3E}">
        <p14:creationId xmlns:p14="http://schemas.microsoft.com/office/powerpoint/2010/main" val="1833255735"/>
      </p:ext>
    </p:extLst>
  </p:cSld>
  <p:clrMapOvr>
    <a:masterClrMapping/>
  </p:clrMapOvr>
  <p:transition xmlns:p14="http://schemas.microsoft.com/office/powerpoint/2010/main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-304556"/>
            <a:ext cx="10464800" cy="2465387"/>
          </a:xfrm>
        </p:spPr>
        <p:txBody>
          <a:bodyPr/>
          <a:lstStyle/>
          <a:p>
            <a:pPr algn="l"/>
            <a:r>
              <a:rPr lang="en-US" dirty="0"/>
              <a:t>Aquaculture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2955780"/>
            <a:ext cx="10464800" cy="5840413"/>
          </a:xfrm>
        </p:spPr>
        <p:txBody>
          <a:bodyPr/>
          <a:lstStyle/>
          <a:p>
            <a:r>
              <a:rPr lang="en-US" b="1" dirty="0"/>
              <a:t>Aquaculture</a:t>
            </a:r>
            <a:r>
              <a:rPr lang="en-US" dirty="0"/>
              <a:t> </a:t>
            </a:r>
            <a:r>
              <a:rPr lang="en-US" dirty="0" smtClean="0"/>
              <a:t> Farming </a:t>
            </a:r>
            <a:r>
              <a:rPr lang="en-US" dirty="0"/>
              <a:t>aquatic organisms such as fish</a:t>
            </a:r>
            <a:r>
              <a:rPr lang="en-US" dirty="0" smtClean="0"/>
              <a:t>, shellfish</a:t>
            </a:r>
            <a:r>
              <a:rPr lang="en-US" dirty="0"/>
              <a:t>, and seaweeds</a:t>
            </a:r>
            <a:r>
              <a:rPr lang="en-US" dirty="0" smtClean="0"/>
              <a:t>.</a:t>
            </a:r>
          </a:p>
          <a:p>
            <a:pPr lvl="0"/>
            <a:r>
              <a:rPr lang="en-US" dirty="0"/>
              <a:t>Aquaculture involves constructing an aquatic ecosystem. It usually requires keeping the organisms in </a:t>
            </a:r>
            <a:r>
              <a:rPr lang="en-US" dirty="0" smtClean="0"/>
              <a:t>enclosures.</a:t>
            </a:r>
            <a:r>
              <a:rPr lang="en-US" dirty="0"/>
              <a:t> </a:t>
            </a:r>
          </a:p>
          <a:p>
            <a:pPr lvl="0"/>
            <a:r>
              <a:rPr lang="en-US" dirty="0"/>
              <a:t>Proponents of aquaculture believe it can alleviate some of the human-caused pressure on overexploited fisheries and provide protein for the more than 1 billion undernourished people in the </a:t>
            </a:r>
            <a:r>
              <a:rPr lang="en-US" dirty="0" smtClean="0"/>
              <a:t>world.</a:t>
            </a:r>
            <a:endParaRPr lang="en-US" dirty="0"/>
          </a:p>
          <a:p>
            <a:pPr lvl="0"/>
            <a:r>
              <a:rPr lang="en-US" dirty="0"/>
              <a:t>Critics of aquaculture point out that it can create many environmental problems.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185227"/>
      </p:ext>
    </p:extLst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52953"/>
            <a:ext cx="10464800" cy="2465387"/>
          </a:xfrm>
        </p:spPr>
        <p:txBody>
          <a:bodyPr/>
          <a:lstStyle/>
          <a:p>
            <a:pPr algn="l"/>
            <a:r>
              <a:rPr lang="en-US" dirty="0"/>
              <a:t>Human Nutritional Needs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999" y="1683096"/>
            <a:ext cx="9262697" cy="67775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8925" y="8532307"/>
            <a:ext cx="11977675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Global </a:t>
            </a:r>
            <a:r>
              <a:rPr lang="en-US" sz="2400" b="1" dirty="0" err="1">
                <a:solidFill>
                  <a:srgbClr val="010001"/>
                </a:solidFill>
                <a:latin typeface="Arial"/>
                <a:cs typeface="Arial"/>
              </a:rPr>
              <a:t>undernutrition</a:t>
            </a:r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.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The number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of undernourished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people in the world has declined from 1990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through the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present (solid line), but is still greater than World Food Summit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targets (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dashed line).</a:t>
            </a:r>
          </a:p>
        </p:txBody>
      </p:sp>
    </p:spTree>
    <p:extLst>
      <p:ext uri="{BB962C8B-B14F-4D97-AF65-F5344CB8AC3E}">
        <p14:creationId xmlns:p14="http://schemas.microsoft.com/office/powerpoint/2010/main" val="796835802"/>
      </p:ext>
    </p:extLst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Human Nutritional Needs</a:t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Famine</a:t>
            </a:r>
            <a:r>
              <a:rPr lang="en-US" dirty="0"/>
              <a:t> </a:t>
            </a:r>
            <a:r>
              <a:rPr lang="en-US" dirty="0" smtClean="0"/>
              <a:t> The </a:t>
            </a:r>
            <a:r>
              <a:rPr lang="en-US" dirty="0"/>
              <a:t>condition in which food insecurity is </a:t>
            </a:r>
            <a:r>
              <a:rPr lang="en-US" dirty="0" smtClean="0"/>
              <a:t>so extreme </a:t>
            </a:r>
            <a:r>
              <a:rPr lang="en-US" dirty="0"/>
              <a:t>that large numbers of deaths occur in a </a:t>
            </a:r>
            <a:r>
              <a:rPr lang="en-US" dirty="0" smtClean="0"/>
              <a:t>given area </a:t>
            </a:r>
            <a:r>
              <a:rPr lang="en-US" dirty="0"/>
              <a:t>over a relatively short period.</a:t>
            </a:r>
          </a:p>
          <a:p>
            <a:r>
              <a:rPr lang="en-US" b="1" dirty="0"/>
              <a:t>Anemia</a:t>
            </a:r>
            <a:r>
              <a:rPr lang="en-US" dirty="0"/>
              <a:t> </a:t>
            </a:r>
            <a:r>
              <a:rPr lang="en-US" dirty="0" smtClean="0"/>
              <a:t> A </a:t>
            </a:r>
            <a:r>
              <a:rPr lang="en-US" dirty="0"/>
              <a:t>deficiency of iron.</a:t>
            </a:r>
          </a:p>
          <a:p>
            <a:r>
              <a:rPr lang="en-US" b="1" dirty="0" err="1"/>
              <a:t>Overnutrition</a:t>
            </a:r>
            <a:r>
              <a:rPr lang="en-US" dirty="0"/>
              <a:t> </a:t>
            </a:r>
            <a:r>
              <a:rPr lang="en-US" dirty="0" smtClean="0"/>
              <a:t> Ingestion </a:t>
            </a:r>
            <a:r>
              <a:rPr lang="en-US" dirty="0"/>
              <a:t>of too many calories and a </a:t>
            </a:r>
            <a:r>
              <a:rPr lang="en-US" dirty="0" smtClean="0"/>
              <a:t>lack of </a:t>
            </a:r>
            <a:r>
              <a:rPr lang="en-US" dirty="0"/>
              <a:t>balance of foods and nutrients.</a:t>
            </a:r>
          </a:p>
          <a:p>
            <a:r>
              <a:rPr lang="en-US" b="1" dirty="0"/>
              <a:t>Meat</a:t>
            </a:r>
            <a:r>
              <a:rPr lang="en-US" dirty="0"/>
              <a:t> </a:t>
            </a:r>
            <a:r>
              <a:rPr lang="en-US" dirty="0" smtClean="0"/>
              <a:t> Livestock </a:t>
            </a:r>
            <a:r>
              <a:rPr lang="en-US" dirty="0"/>
              <a:t>or poultry consumed as food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011412"/>
      </p:ext>
    </p:extLst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Human Nutritional Needs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Humans eat a variety of foods, but grains (corn, rice, wheat) make up the largest portion of the human diet.</a:t>
            </a:r>
          </a:p>
          <a:p>
            <a:pPr lvl="0"/>
            <a:r>
              <a:rPr lang="en-US" dirty="0"/>
              <a:t>There are roughly 50,000 edible plants, but 3 species (corn, rice, wheat) constitute 60 percent of the human energy intake.</a:t>
            </a:r>
          </a:p>
          <a:p>
            <a:pPr lvl="0"/>
            <a:r>
              <a:rPr lang="en-US" dirty="0"/>
              <a:t>Meat, is the second largest component of the human diet.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102840"/>
      </p:ext>
    </p:extLst>
  </p:cSld>
  <p:clrMapOvr>
    <a:masterClrMapping/>
  </p:clrMapOvr>
  <p:transition xmlns:p14="http://schemas.microsoft.com/office/powerpoint/2010/main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34277"/>
            <a:ext cx="10464800" cy="2465387"/>
          </a:xfrm>
        </p:spPr>
        <p:txBody>
          <a:bodyPr/>
          <a:lstStyle/>
          <a:p>
            <a:pPr algn="l"/>
            <a:r>
              <a:rPr lang="en-US" dirty="0"/>
              <a:t>Human Nutritional Needs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400708"/>
            <a:ext cx="8777148" cy="70248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8075" y="8691084"/>
            <a:ext cx="12269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Per capita meat consumption through 2012</a:t>
            </a:r>
            <a:r>
              <a:rPr lang="en-US" sz="2400" b="1" dirty="0" smtClean="0">
                <a:solidFill>
                  <a:srgbClr val="010001"/>
                </a:solidFill>
                <a:latin typeface="Arial"/>
                <a:cs typeface="Arial"/>
              </a:rPr>
              <a:t>.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Per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capita meat consumption has begun to decrease in the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United States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. It has been steadily increasing worldwide.</a:t>
            </a:r>
          </a:p>
        </p:txBody>
      </p:sp>
    </p:spTree>
    <p:extLst>
      <p:ext uri="{BB962C8B-B14F-4D97-AF65-F5344CB8AC3E}">
        <p14:creationId xmlns:p14="http://schemas.microsoft.com/office/powerpoint/2010/main" val="4260670535"/>
      </p:ext>
    </p:extLst>
  </p:cSld>
  <p:clrMapOvr>
    <a:masterClrMapping/>
  </p:clrMapOvr>
  <p:transition xmlns:p14="http://schemas.microsoft.com/office/powerpoint/2010/main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/>
              <a:t>Undernutrition</a:t>
            </a:r>
            <a:r>
              <a:rPr lang="en-US" dirty="0"/>
              <a:t> and malnutrition occur primarily because of poverty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Several factors contribute to </a:t>
            </a:r>
            <a:r>
              <a:rPr lang="en-US" dirty="0" smtClean="0"/>
              <a:t>malnutrition:</a:t>
            </a:r>
            <a:endParaRPr lang="en-US" dirty="0"/>
          </a:p>
          <a:p>
            <a:pPr lvl="0"/>
            <a:r>
              <a:rPr lang="en-US" dirty="0"/>
              <a:t>Poverty</a:t>
            </a:r>
          </a:p>
          <a:p>
            <a:pPr lvl="0"/>
            <a:r>
              <a:rPr lang="en-US" dirty="0"/>
              <a:t>Political unrest</a:t>
            </a:r>
          </a:p>
          <a:p>
            <a:pPr lvl="0"/>
            <a:r>
              <a:rPr lang="en-US" dirty="0"/>
              <a:t>Poor governance</a:t>
            </a:r>
          </a:p>
          <a:p>
            <a:pPr lvl="0"/>
            <a:r>
              <a:rPr lang="en-US" dirty="0"/>
              <a:t>High food prices and other economic conditions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585168"/>
      </p:ext>
    </p:extLst>
  </p:cSld>
  <p:clrMapOvr>
    <a:masterClrMapping/>
  </p:clrMapOvr>
  <p:transition xmlns:p14="http://schemas.microsoft.com/office/powerpoint/2010/main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-171161"/>
            <a:ext cx="10464800" cy="2465387"/>
          </a:xfrm>
        </p:spPr>
        <p:txBody>
          <a:bodyPr/>
          <a:lstStyle/>
          <a:p>
            <a:pPr algn="l"/>
            <a:r>
              <a:rPr lang="en-US" dirty="0"/>
              <a:t>Reasons for Malnutrition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999" y="1371461"/>
            <a:ext cx="4780699" cy="80272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17574" y="3585814"/>
            <a:ext cx="57007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10001"/>
                </a:solidFill>
                <a:latin typeface="Arial"/>
                <a:cs typeface="Arial"/>
              </a:rPr>
              <a:t>Global grain production, 1950–2012.</a:t>
            </a:r>
          </a:p>
          <a:p>
            <a:r>
              <a:rPr lang="en-US" sz="2800" dirty="0">
                <a:solidFill>
                  <a:srgbClr val="010001"/>
                </a:solidFill>
                <a:latin typeface="Arial"/>
                <a:cs typeface="Arial"/>
              </a:rPr>
              <a:t>(a) Global grain production grew rapidly from 1950 through the</a:t>
            </a:r>
          </a:p>
          <a:p>
            <a:r>
              <a:rPr lang="en-US" sz="2800" dirty="0">
                <a:solidFill>
                  <a:srgbClr val="010001"/>
                </a:solidFill>
                <a:latin typeface="Arial"/>
                <a:cs typeface="Arial"/>
              </a:rPr>
              <a:t>mid-1980s. Growth has continued since then, but per capita growth </a:t>
            </a:r>
            <a:r>
              <a:rPr lang="en-US" sz="2800" dirty="0" smtClean="0">
                <a:solidFill>
                  <a:srgbClr val="010001"/>
                </a:solidFill>
                <a:latin typeface="Arial"/>
                <a:cs typeface="Arial"/>
              </a:rPr>
              <a:t>has slowed</a:t>
            </a:r>
            <a:r>
              <a:rPr lang="en-US" sz="2800" dirty="0">
                <a:solidFill>
                  <a:srgbClr val="010001"/>
                </a:solidFill>
                <a:latin typeface="Arial"/>
                <a:cs typeface="Arial"/>
              </a:rPr>
              <a:t>. (b) World grain supply (days of supply for everyone in the world</a:t>
            </a:r>
            <a:r>
              <a:rPr lang="en-US" sz="2800" dirty="0" smtClean="0">
                <a:solidFill>
                  <a:srgbClr val="010001"/>
                </a:solidFill>
                <a:latin typeface="Arial"/>
                <a:cs typeface="Arial"/>
              </a:rPr>
              <a:t>) has </a:t>
            </a:r>
            <a:r>
              <a:rPr lang="en-US" sz="2800" dirty="0">
                <a:solidFill>
                  <a:srgbClr val="010001"/>
                </a:solidFill>
                <a:latin typeface="Arial"/>
                <a:cs typeface="Arial"/>
              </a:rPr>
              <a:t>been declining.</a:t>
            </a:r>
          </a:p>
        </p:txBody>
      </p:sp>
    </p:spTree>
    <p:extLst>
      <p:ext uri="{BB962C8B-B14F-4D97-AF65-F5344CB8AC3E}">
        <p14:creationId xmlns:p14="http://schemas.microsoft.com/office/powerpoint/2010/main" val="3731791886"/>
      </p:ext>
    </p:extLst>
  </p:cSld>
  <p:clrMapOvr>
    <a:masterClrMapping/>
  </p:clrMapOvr>
  <p:transition xmlns:p14="http://schemas.microsoft.com/office/powerpoint/2010/main"/>
</p:sld>
</file>

<file path=ppt/theme/theme1.xml><?xml version="1.0" encoding="utf-8"?>
<a:theme xmlns:a="http://schemas.openxmlformats.org/drawingml/2006/main" name="PPT_BASIC FORMAT_STYLE._DARK_ORANGE_BACKGROUNDppt">
  <a:themeElements>
    <a:clrScheme name="">
      <a:dk1>
        <a:srgbClr val="808080"/>
      </a:dk1>
      <a:lt1>
        <a:srgbClr val="FEFFFE"/>
      </a:lt1>
      <a:dk2>
        <a:srgbClr val="010001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9DAD9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ver">
      <a:majorFont>
        <a:latin typeface="Lucida Grande"/>
        <a:ea typeface="ＭＳ Ｐゴシック"/>
        <a:cs typeface=""/>
      </a:majorFont>
      <a:minorFont>
        <a:latin typeface="Lucida Grande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FEFFFE"/>
            </a:solidFill>
            <a:effectLst/>
            <a:latin typeface="Lucida Grande" charset="0"/>
            <a:ea typeface="ＭＳ Ｐゴシック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FEFFFE"/>
            </a:solidFill>
            <a:effectLst/>
            <a:latin typeface="Lucida Grande" charset="0"/>
            <a:ea typeface="ＭＳ Ｐゴシック" charset="0"/>
            <a:sym typeface="Lucida Grande" charset="0"/>
          </a:defRPr>
        </a:defPPr>
      </a:lstStyle>
    </a:lnDef>
  </a:objectDefaults>
  <a:extraClrSchemeLst>
    <a:extraClrScheme>
      <a:clrScheme name="Cov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808080"/>
      </a:dk1>
      <a:lt1>
        <a:srgbClr val="FEFFFE"/>
      </a:lt1>
      <a:dk2>
        <a:srgbClr val="010001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9DAD9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Lucida Grande"/>
        <a:ea typeface="ＭＳ Ｐゴシック"/>
        <a:cs typeface=""/>
      </a:majorFont>
      <a:minorFont>
        <a:latin typeface="Lucida Grande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FEFFFE"/>
            </a:solidFill>
            <a:effectLst/>
            <a:latin typeface="Lucida Grande" charset="0"/>
            <a:ea typeface="ＭＳ Ｐゴシック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FEFFFE"/>
            </a:solidFill>
            <a:effectLst/>
            <a:latin typeface="Lucida Grande" charset="0"/>
            <a:ea typeface="ＭＳ Ｐゴシック" charset="0"/>
            <a:sym typeface="Lucida Grande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PPT_BASIC FORMAT_STYLE._DARK_ORANGE_BACKGROUNDppt.thmx</Template>
  <TotalTime>52</TotalTime>
  <Words>1968</Words>
  <Application>Microsoft Macintosh PowerPoint</Application>
  <PresentationFormat>Custom</PresentationFormat>
  <Paragraphs>162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PPT_BASIC FORMAT_STYLE._DARK_ORANGE_BACKGROUNDppt</vt:lpstr>
      <vt:lpstr>Title &amp; Bullets</vt:lpstr>
      <vt:lpstr>PowerPoint Presentation</vt:lpstr>
      <vt:lpstr>Module 31   Human Nutritional Needs </vt:lpstr>
      <vt:lpstr>Human nutritional requirements are not always satisfied </vt:lpstr>
      <vt:lpstr>Human Nutritional Needs </vt:lpstr>
      <vt:lpstr>Human Nutritional Needs   </vt:lpstr>
      <vt:lpstr>Human Nutritional Needs </vt:lpstr>
      <vt:lpstr>Human Nutritional Needs </vt:lpstr>
      <vt:lpstr>Undernutrition and malnutrition occur primarily because of poverty </vt:lpstr>
      <vt:lpstr>Reasons for Malnutrition </vt:lpstr>
      <vt:lpstr>Module 32  Modern Large-Scale Farming Methods </vt:lpstr>
      <vt:lpstr>Modern industrial farming methods have transformed agriculture </vt:lpstr>
      <vt:lpstr>The Energy Subsidy in Agriculture </vt:lpstr>
      <vt:lpstr>The Energy Subsidy in Agriculture </vt:lpstr>
      <vt:lpstr>The Green Revolution </vt:lpstr>
      <vt:lpstr>The Green Revolution: Irrigation </vt:lpstr>
      <vt:lpstr>The Green Revolution: Irrigation </vt:lpstr>
      <vt:lpstr>The Green Revolution: Fertilizers </vt:lpstr>
      <vt:lpstr>The Green Revolution: Pesticides </vt:lpstr>
      <vt:lpstr>The Green Revolution: Pesticides </vt:lpstr>
      <vt:lpstr>The Green Revolution: Pesticides </vt:lpstr>
      <vt:lpstr>The Green Revolution: Pesticides </vt:lpstr>
      <vt:lpstr>Genetic engineering is revolutionizing agriculture </vt:lpstr>
      <vt:lpstr>Genetic Engineering </vt:lpstr>
      <vt:lpstr>Modern agribusiness includes farming meat and fish </vt:lpstr>
      <vt:lpstr>Harvesting Fish </vt:lpstr>
      <vt:lpstr>Module 33   Alternatives to Industrial Farming Methods </vt:lpstr>
      <vt:lpstr>Alternatives to industrial farming methods are gaining more attention </vt:lpstr>
      <vt:lpstr>Shifting Agriculture and Nomadic Grazing </vt:lpstr>
      <vt:lpstr>Shifting Agriculture and Nomadic Grazing </vt:lpstr>
      <vt:lpstr>Sustainable Agriculture </vt:lpstr>
      <vt:lpstr>No-Till Agriculture </vt:lpstr>
      <vt:lpstr>Integrated Pest Management </vt:lpstr>
      <vt:lpstr>Integrated Pest Management </vt:lpstr>
      <vt:lpstr>Organic Agriculture </vt:lpstr>
      <vt:lpstr>Alternatives techniques for farming animals and fish are becoming more popular </vt:lpstr>
      <vt:lpstr>More Sustainable Fishing </vt:lpstr>
      <vt:lpstr>Aquaculture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Leah Kohn</dc:creator>
  <cp:lastModifiedBy>Jeffrey Dowling</cp:lastModifiedBy>
  <cp:revision>9</cp:revision>
  <dcterms:created xsi:type="dcterms:W3CDTF">2015-05-12T08:00:05Z</dcterms:created>
  <dcterms:modified xsi:type="dcterms:W3CDTF">2015-06-02T21:34:34Z</dcterms:modified>
</cp:coreProperties>
</file>