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 snapToGrid="0" snapToObjects="1">
      <p:cViewPr>
        <p:scale>
          <a:sx n="100" d="100"/>
          <a:sy n="100" d="100"/>
        </p:scale>
        <p:origin x="168" y="13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965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133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79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25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01000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1pPr>
            <a:lvl2pPr marL="850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2pPr>
            <a:lvl3pPr marL="1231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3pPr>
            <a:lvl4pPr marL="1612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4pPr>
            <a:lvl5pPr marL="1993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677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58883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992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972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4890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7071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1379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275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7914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44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00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29419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950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68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7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720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70189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7547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810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660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1041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1422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8034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13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Achieving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Energy Sustainability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599383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Renewable </a:t>
            </a:r>
            <a:r>
              <a:rPr lang="en-US" dirty="0" smtClean="0"/>
              <a:t>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89686"/>
            <a:ext cx="10907984" cy="6819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8769240"/>
            <a:ext cx="1046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Global energy use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Renewable energy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resources provide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about 13 percent of energy worldwide</a:t>
            </a:r>
          </a:p>
        </p:txBody>
      </p:sp>
    </p:spTree>
    <p:extLst>
      <p:ext uri="{BB962C8B-B14F-4D97-AF65-F5344CB8AC3E}">
        <p14:creationId xmlns:p14="http://schemas.microsoft.com/office/powerpoint/2010/main" val="278827852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0000" y="8361994"/>
            <a:ext cx="10341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Energy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Use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 the United States.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Only 7 percent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energy used in the United States comes from renewable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622432"/>
            <a:ext cx="10202857" cy="56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4249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Module 38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Biomass </a:t>
            </a:r>
            <a:r>
              <a:rPr lang="en-US" dirty="0"/>
              <a:t>and Water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the various forms of biomass.</a:t>
            </a:r>
          </a:p>
          <a:p>
            <a:r>
              <a:rPr lang="en-US" dirty="0" smtClean="0"/>
              <a:t>explain </a:t>
            </a:r>
            <a:r>
              <a:rPr lang="en-US" dirty="0"/>
              <a:t>how energy is harnessed from water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3661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066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Biomass is energy from the Sun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163"/>
            <a:ext cx="13004800" cy="6713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885" y="8894558"/>
            <a:ext cx="115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Energy from the Sun.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Sun is the ultimate source of almost all types of energy.</a:t>
            </a:r>
          </a:p>
        </p:txBody>
      </p:sp>
    </p:spTree>
    <p:extLst>
      <p:ext uri="{BB962C8B-B14F-4D97-AF65-F5344CB8AC3E}">
        <p14:creationId xmlns:p14="http://schemas.microsoft.com/office/powerpoint/2010/main" val="2492502523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Modern Carbon Versus Fossil Carbon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Biofue</a:t>
            </a:r>
            <a:r>
              <a:rPr lang="en-US" dirty="0"/>
              <a:t>l </a:t>
            </a:r>
            <a:r>
              <a:rPr lang="en-US" dirty="0" smtClean="0"/>
              <a:t> Liquid </a:t>
            </a:r>
            <a:r>
              <a:rPr lang="en-US" dirty="0"/>
              <a:t>fuel created from processed </a:t>
            </a:r>
            <a:r>
              <a:rPr lang="en-US" dirty="0" smtClean="0"/>
              <a:t>or refined </a:t>
            </a:r>
            <a:r>
              <a:rPr lang="en-US" dirty="0"/>
              <a:t>biomass.</a:t>
            </a:r>
          </a:p>
          <a:p>
            <a:r>
              <a:rPr lang="en-US" b="1" dirty="0"/>
              <a:t>Modern carbon </a:t>
            </a:r>
            <a:r>
              <a:rPr lang="en-US" b="1" dirty="0" smtClean="0"/>
              <a:t> </a:t>
            </a:r>
            <a:r>
              <a:rPr lang="en-US" dirty="0" smtClean="0"/>
              <a:t>Carbon </a:t>
            </a:r>
            <a:r>
              <a:rPr lang="en-US" dirty="0"/>
              <a:t>in biomass that </a:t>
            </a:r>
            <a:r>
              <a:rPr lang="en-US" dirty="0" smtClean="0"/>
              <a:t>was recently </a:t>
            </a:r>
            <a:r>
              <a:rPr lang="en-US" dirty="0"/>
              <a:t>in the atmosphere.</a:t>
            </a:r>
          </a:p>
          <a:p>
            <a:r>
              <a:rPr lang="en-US" b="1" dirty="0"/>
              <a:t>Fossil carbon </a:t>
            </a:r>
            <a:r>
              <a:rPr lang="en-US" b="1" dirty="0" smtClean="0"/>
              <a:t> </a:t>
            </a:r>
            <a:r>
              <a:rPr lang="en-US" dirty="0" smtClean="0"/>
              <a:t>Carbon </a:t>
            </a:r>
            <a:r>
              <a:rPr lang="en-US" dirty="0"/>
              <a:t>in fossil fuels</a:t>
            </a:r>
            <a:r>
              <a:rPr lang="en-US" dirty="0" smtClean="0"/>
              <a:t>.</a:t>
            </a:r>
          </a:p>
          <a:p>
            <a:r>
              <a:rPr lang="en-US" b="1" dirty="0"/>
              <a:t>Carbon </a:t>
            </a:r>
            <a:r>
              <a:rPr lang="en-US" b="1" dirty="0" smtClean="0"/>
              <a:t>neutral  </a:t>
            </a:r>
            <a:r>
              <a:rPr lang="en-US" dirty="0"/>
              <a:t>An activity that does not </a:t>
            </a:r>
            <a:r>
              <a:rPr lang="en-US" dirty="0" smtClean="0"/>
              <a:t>change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3747927652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Solid Biomass: Wood, Charcoal, and Manure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Wood, charcoal and manure are used to heat homes throughout the world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the developing world, people often cannot afford fossil fuels or do not have access to them. </a:t>
            </a:r>
            <a:endParaRPr lang="en-US" dirty="0" smtClean="0"/>
          </a:p>
          <a:p>
            <a:r>
              <a:rPr lang="en-US" b="1" dirty="0"/>
              <a:t>Net removal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process of removing more than </a:t>
            </a:r>
            <a:r>
              <a:rPr lang="en-US" dirty="0" smtClean="0"/>
              <a:t>is replaced </a:t>
            </a:r>
            <a:r>
              <a:rPr lang="en-US" dirty="0"/>
              <a:t>by growth, typically used when referring </a:t>
            </a:r>
            <a:r>
              <a:rPr lang="en-US" dirty="0" smtClean="0"/>
              <a:t>to carbon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3506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Solid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70030"/>
            <a:ext cx="10464800" cy="5840413"/>
          </a:xfrm>
        </p:spPr>
        <p:txBody>
          <a:bodyPr/>
          <a:lstStyle/>
          <a:p>
            <a:pPr lvl="0"/>
            <a:r>
              <a:rPr lang="en-US" dirty="0"/>
              <a:t>Use of wood is unsustainable if forest growth does not keep up with forest use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Charcoal is lighter than wood and contains twice as much energy per unit of weight. It also produces  less smoke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In regions where wood is scarce, people often use dried animal manure as a fuel for indoor heating and cooking. Burning manure indoors creates indoor air pollution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303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Biofuels: Ethanol and Biodiesel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biofuels can be used as a substitute for  gasoline and diesel.</a:t>
            </a:r>
          </a:p>
          <a:p>
            <a:r>
              <a:rPr lang="en-US" dirty="0"/>
              <a:t>Ethanol Alcohol made by converting starches </a:t>
            </a:r>
            <a:r>
              <a:rPr lang="en-US" dirty="0" smtClean="0"/>
              <a:t>and sugars </a:t>
            </a:r>
            <a:r>
              <a:rPr lang="en-US" dirty="0"/>
              <a:t>from plant material into alcohol and CO</a:t>
            </a:r>
            <a:r>
              <a:rPr lang="en-US" baseline="-25000" dirty="0"/>
              <a:t>2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Biodiesel</a:t>
            </a:r>
            <a:r>
              <a:rPr lang="en-US" dirty="0" smtClean="0"/>
              <a:t>  A diesel substitute produced by extracting and chemically altering oil from plants.</a:t>
            </a:r>
          </a:p>
          <a:p>
            <a:r>
              <a:rPr lang="en-US" b="1" dirty="0"/>
              <a:t>Flex-fuel vehicle </a:t>
            </a:r>
            <a:r>
              <a:rPr lang="en-US" dirty="0"/>
              <a:t>A vehicle that runs on </a:t>
            </a:r>
            <a:r>
              <a:rPr lang="en-US" dirty="0" smtClean="0"/>
              <a:t>either gasoline </a:t>
            </a:r>
            <a:r>
              <a:rPr lang="en-US" dirty="0"/>
              <a:t>or a gasoline/ethanol mixture.</a:t>
            </a:r>
          </a:p>
        </p:txBody>
      </p:sp>
    </p:spTree>
    <p:extLst>
      <p:ext uri="{BB962C8B-B14F-4D97-AF65-F5344CB8AC3E}">
        <p14:creationId xmlns:p14="http://schemas.microsoft.com/office/powerpoint/2010/main" val="100427407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kinetic energy of water can generate electricity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Hydroelectricity</a:t>
            </a:r>
            <a:r>
              <a:rPr lang="en-US" dirty="0"/>
              <a:t> </a:t>
            </a:r>
            <a:r>
              <a:rPr lang="en-US" dirty="0" smtClean="0"/>
              <a:t> Electricity </a:t>
            </a:r>
            <a:r>
              <a:rPr lang="en-US" dirty="0"/>
              <a:t>generated by the </a:t>
            </a:r>
            <a:r>
              <a:rPr lang="en-US" dirty="0" smtClean="0"/>
              <a:t>kinetic energy </a:t>
            </a:r>
            <a:r>
              <a:rPr lang="en-US" dirty="0"/>
              <a:t>of moving water.</a:t>
            </a:r>
          </a:p>
          <a:p>
            <a:r>
              <a:rPr lang="en-US" b="1" dirty="0"/>
              <a:t>Run-of-the-river </a:t>
            </a:r>
            <a:r>
              <a:rPr lang="en-US" b="1" dirty="0" smtClean="0"/>
              <a:t> </a:t>
            </a:r>
            <a:r>
              <a:rPr lang="en-US" dirty="0" smtClean="0"/>
              <a:t>Hydroelectricity </a:t>
            </a:r>
            <a:r>
              <a:rPr lang="en-US" dirty="0"/>
              <a:t>generation </a:t>
            </a:r>
            <a:r>
              <a:rPr lang="en-US" dirty="0" smtClean="0"/>
              <a:t>in which </a:t>
            </a:r>
            <a:r>
              <a:rPr lang="en-US" dirty="0"/>
              <a:t>water is retained behind a low dam or </a:t>
            </a:r>
            <a:r>
              <a:rPr lang="en-US" dirty="0" smtClean="0"/>
              <a:t>no dam</a:t>
            </a:r>
            <a:r>
              <a:rPr lang="en-US" dirty="0"/>
              <a:t>.</a:t>
            </a:r>
          </a:p>
          <a:p>
            <a:r>
              <a:rPr lang="en-US" b="1" dirty="0"/>
              <a:t>Water impoundment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storage of water in </a:t>
            </a:r>
            <a:r>
              <a:rPr lang="en-US" dirty="0" smtClean="0"/>
              <a:t>a reservoir </a:t>
            </a:r>
            <a:r>
              <a:rPr lang="en-US" dirty="0"/>
              <a:t>behind a dam</a:t>
            </a:r>
            <a:r>
              <a:rPr lang="en-US" dirty="0" smtClean="0"/>
              <a:t>.</a:t>
            </a:r>
          </a:p>
          <a:p>
            <a:r>
              <a:rPr lang="en-US" b="1" dirty="0"/>
              <a:t>Tidal energy </a:t>
            </a:r>
            <a:r>
              <a:rPr lang="en-US" b="1" dirty="0" smtClean="0"/>
              <a:t> </a:t>
            </a:r>
            <a:r>
              <a:rPr lang="en-US" dirty="0" smtClean="0"/>
              <a:t>Energy </a:t>
            </a:r>
            <a:r>
              <a:rPr lang="en-US" dirty="0"/>
              <a:t>that comes from the </a:t>
            </a:r>
            <a:r>
              <a:rPr lang="en-US" dirty="0" smtClean="0"/>
              <a:t>movement of </a:t>
            </a:r>
            <a:r>
              <a:rPr lang="en-US" dirty="0"/>
              <a:t>water driven by the gravitational pull of the Moon.</a:t>
            </a:r>
          </a:p>
        </p:txBody>
      </p:sp>
    </p:spTree>
    <p:extLst>
      <p:ext uri="{BB962C8B-B14F-4D97-AF65-F5344CB8AC3E}">
        <p14:creationId xmlns:p14="http://schemas.microsoft.com/office/powerpoint/2010/main" val="2508584561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Hydroelectricity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13198"/>
            <a:ext cx="7167622" cy="7372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4962" y="1781253"/>
            <a:ext cx="397277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water impoundment hydroelectric dam.</a:t>
            </a:r>
          </a:p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Water impoundment, a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common method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hydroelectricity generation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allows for electricity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generation on demand. Dam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operators control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rate of water flow by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opening and closing the gates.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This determines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amount of electricity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generated. The arrows indicate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path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water flow.</a:t>
            </a:r>
          </a:p>
        </p:txBody>
      </p:sp>
    </p:spTree>
    <p:extLst>
      <p:ext uri="{BB962C8B-B14F-4D97-AF65-F5344CB8AC3E}">
        <p14:creationId xmlns:p14="http://schemas.microsoft.com/office/powerpoint/2010/main" val="306406371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Conservation, Efficiency, and Renewable Energy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describe </a:t>
            </a:r>
            <a:r>
              <a:rPr lang="en-US" dirty="0"/>
              <a:t>strategies to conserve energy and increase </a:t>
            </a:r>
            <a:r>
              <a:rPr lang="en-US" dirty="0" smtClean="0"/>
              <a:t>energy </a:t>
            </a:r>
            <a:r>
              <a:rPr lang="en-US" dirty="0"/>
              <a:t>efficiency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 </a:t>
            </a:r>
            <a:r>
              <a:rPr lang="en-US" dirty="0"/>
              <a:t>differences among the various renewable energy resources.</a:t>
            </a:r>
          </a:p>
        </p:txBody>
      </p:sp>
    </p:spTree>
    <p:extLst>
      <p:ext uri="{BB962C8B-B14F-4D97-AF65-F5344CB8AC3E}">
        <p14:creationId xmlns:p14="http://schemas.microsoft.com/office/powerpoint/2010/main" val="142297579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Hydroelectricity and Sustainability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Hydroelectricity has many benefits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Hydroelectric projects bring renewable energy to  large numbers of rural residents worldwide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Hydroelectricity does not create air pollution, waste products, or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Electricity generated from hydroelectricity is less expensive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Reservoirs create recreational opportunities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960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Hydroelectricity and Sustainability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Hydroelectricity has some negative environmental consequences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Creating the reservoir may flood agricultural land or places of archeological significance, and force people to relocate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Impounding a river can interfere with organisms that depend on a free-flowing river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Downstream ecosystems are affected</a:t>
            </a:r>
            <a:r>
              <a:rPr lang="en-US" dirty="0" smtClean="0"/>
              <a:t>.</a:t>
            </a:r>
          </a:p>
          <a:p>
            <a:r>
              <a:rPr lang="en-US" b="1" dirty="0"/>
              <a:t>Siltation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accumulation of sediments, </a:t>
            </a:r>
            <a:r>
              <a:rPr lang="en-US" dirty="0" smtClean="0"/>
              <a:t>primarily silt</a:t>
            </a:r>
            <a:r>
              <a:rPr lang="en-US" dirty="0"/>
              <a:t>, on the bottom of a reservoir.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64116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39 </a:t>
            </a:r>
            <a:br>
              <a:rPr lang="en-US" dirty="0" smtClean="0"/>
            </a:br>
            <a:r>
              <a:rPr lang="en-US" dirty="0" smtClean="0"/>
              <a:t>Solar</a:t>
            </a:r>
            <a:r>
              <a:rPr lang="en-US" dirty="0"/>
              <a:t>, Wind, Geothermal, and Hydrogen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0000" y="2870030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After reading this module, you should be able to</a:t>
            </a:r>
          </a:p>
          <a:p>
            <a:r>
              <a:rPr lang="en-US" sz="3200" dirty="0" smtClean="0"/>
              <a:t>list </a:t>
            </a:r>
            <a:r>
              <a:rPr lang="en-US" sz="3200" dirty="0"/>
              <a:t>the different forms of solar energy and their application.</a:t>
            </a:r>
          </a:p>
          <a:p>
            <a:r>
              <a:rPr lang="en-US" sz="3200" dirty="0" smtClean="0"/>
              <a:t>describe </a:t>
            </a:r>
            <a:r>
              <a:rPr lang="en-US" sz="3200" dirty="0"/>
              <a:t>how wind energy is harnessed and its contemporary uses.</a:t>
            </a:r>
          </a:p>
          <a:p>
            <a:r>
              <a:rPr lang="en-US" sz="3200" dirty="0" smtClean="0"/>
              <a:t>discuss </a:t>
            </a:r>
            <a:r>
              <a:rPr lang="en-US" sz="3200" dirty="0"/>
              <a:t>the methods of harnessing the internal energy from Earth.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advantages and disadvantages of energy from hydrogen.</a:t>
            </a:r>
          </a:p>
        </p:txBody>
      </p:sp>
    </p:spTree>
    <p:extLst>
      <p:ext uri="{BB962C8B-B14F-4D97-AF65-F5344CB8AC3E}">
        <p14:creationId xmlns:p14="http://schemas.microsoft.com/office/powerpoint/2010/main" val="1394437378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energy of the Sun can be captured directly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96349"/>
            <a:ext cx="8703733" cy="6368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8504411"/>
            <a:ext cx="126661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Geographic variation in solar radiation in the United States.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This map shows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amount of solar energy available to a flat photovoltaic solar panel in kilowatt-hours per square meter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per day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averaged over 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year.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702305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Active Solar Energy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63778"/>
            <a:ext cx="10464800" cy="5840413"/>
          </a:xfrm>
        </p:spPr>
        <p:txBody>
          <a:bodyPr/>
          <a:lstStyle/>
          <a:p>
            <a:r>
              <a:rPr lang="en-US" sz="3200" b="1" dirty="0"/>
              <a:t>Active solar energy </a:t>
            </a:r>
            <a:r>
              <a:rPr lang="en-US" sz="3200" b="1" dirty="0" smtClean="0"/>
              <a:t> </a:t>
            </a:r>
            <a:r>
              <a:rPr lang="en-US" sz="3200" dirty="0" smtClean="0"/>
              <a:t>Energy </a:t>
            </a:r>
            <a:r>
              <a:rPr lang="en-US" sz="3200" dirty="0"/>
              <a:t>captured from </a:t>
            </a:r>
            <a:r>
              <a:rPr lang="en-US" sz="3200" dirty="0" smtClean="0"/>
              <a:t>sunlight with </a:t>
            </a:r>
            <a:r>
              <a:rPr lang="en-US" sz="3200" dirty="0"/>
              <a:t>advanced technologies</a:t>
            </a:r>
            <a:r>
              <a:rPr lang="en-US" sz="3200" dirty="0" smtClean="0"/>
              <a:t>.</a:t>
            </a:r>
          </a:p>
          <a:p>
            <a:pPr marL="0" lvl="0" indent="0">
              <a:buNone/>
            </a:pPr>
            <a:r>
              <a:rPr lang="en-US" sz="3200" dirty="0"/>
              <a:t>Technologies that employ active solar energy include</a:t>
            </a:r>
            <a:r>
              <a:rPr lang="en-US" sz="3200" dirty="0" smtClean="0"/>
              <a:t>:</a:t>
            </a:r>
            <a:endParaRPr lang="en-US" sz="3200" dirty="0"/>
          </a:p>
          <a:p>
            <a:pPr lvl="0"/>
            <a:r>
              <a:rPr lang="en-US" sz="3200" dirty="0"/>
              <a:t>Solar water heating </a:t>
            </a:r>
            <a:r>
              <a:rPr lang="en-US" sz="3200" dirty="0" smtClean="0"/>
              <a:t>systems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Photovoltaic </a:t>
            </a:r>
            <a:r>
              <a:rPr lang="en-US" sz="3200" dirty="0" smtClean="0"/>
              <a:t>systems</a:t>
            </a:r>
          </a:p>
          <a:p>
            <a:r>
              <a:rPr lang="en-US" sz="3200" b="1" dirty="0"/>
              <a:t>Photovoltaic solar cell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system of </a:t>
            </a:r>
            <a:r>
              <a:rPr lang="en-US" sz="3200" dirty="0" smtClean="0"/>
              <a:t>capturing energy </a:t>
            </a:r>
            <a:r>
              <a:rPr lang="en-US" sz="3200" dirty="0"/>
              <a:t>from sunlight and converting it directly </a:t>
            </a:r>
            <a:r>
              <a:rPr lang="en-US" sz="3200" dirty="0" smtClean="0"/>
              <a:t>into electricity.</a:t>
            </a:r>
          </a:p>
          <a:p>
            <a:pPr lvl="0"/>
            <a:r>
              <a:rPr lang="en-US" sz="3200" dirty="0"/>
              <a:t>Large-scale concentrating solar thermal systems for electricity generation (CST)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3048641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Benefits and Drawbacks of Active Solar Energy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98848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Active solar energy systems offer many benefits:</a:t>
            </a:r>
          </a:p>
          <a:p>
            <a:pPr lvl="0"/>
            <a:r>
              <a:rPr lang="en-US" sz="3200" dirty="0"/>
              <a:t>Generating hot water or electricity without producing CO</a:t>
            </a:r>
            <a:r>
              <a:rPr lang="en-US" sz="3200" baseline="-25000" dirty="0"/>
              <a:t>2</a:t>
            </a:r>
            <a:r>
              <a:rPr lang="en-US" sz="3200" dirty="0"/>
              <a:t> or polluting the air or water during operation.</a:t>
            </a:r>
          </a:p>
          <a:p>
            <a:pPr lvl="0"/>
            <a:r>
              <a:rPr lang="en-US" sz="3200" dirty="0"/>
              <a:t>Producing electricity on hot, sunny days when demand for electricity is high. </a:t>
            </a:r>
          </a:p>
          <a:p>
            <a:pPr lvl="0"/>
            <a:r>
              <a:rPr lang="en-US" sz="3200" dirty="0"/>
              <a:t>Producing electricity during peak demand hours helps reduce the need to build new fossil fuel power plants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A photovoltaic system may be less expensive than running electrical transmission lines to some home </a:t>
            </a:r>
            <a:r>
              <a:rPr lang="en-US" sz="3200" dirty="0" smtClean="0"/>
              <a:t>sites.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88646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2313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Benefits and Drawbacks of Active Solar Energy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32878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Drawbacks have inhibited the growth of solar energy use in the United States: </a:t>
            </a:r>
          </a:p>
          <a:p>
            <a:pPr lvl="0"/>
            <a:r>
              <a:rPr lang="en-US" sz="3200" dirty="0"/>
              <a:t>Photovoltaic solar panels are expensive to manufacture and install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Manufacturing requires energy and water, and involves a variety of toxic metals and industrial chemicals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There are environmental costs associated with the batteries for systems that use batteries for energy storage. </a:t>
            </a:r>
          </a:p>
          <a:p>
            <a:pPr lvl="0"/>
            <a:r>
              <a:rPr lang="en-US" sz="3200" dirty="0"/>
              <a:t>The end-of-life reclamation and recycling is another potential source of environmental contamination.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28117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Wind energy is the most rapidly growing source of electricity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Wind energy </a:t>
            </a:r>
            <a:r>
              <a:rPr lang="en-US" b="1" dirty="0" smtClean="0"/>
              <a:t> </a:t>
            </a:r>
            <a:r>
              <a:rPr lang="en-US" dirty="0" smtClean="0"/>
              <a:t>Energy </a:t>
            </a:r>
            <a:r>
              <a:rPr lang="en-US" dirty="0"/>
              <a:t>generated from the </a:t>
            </a:r>
            <a:r>
              <a:rPr lang="en-US" dirty="0" smtClean="0"/>
              <a:t>kinetic energy </a:t>
            </a:r>
            <a:r>
              <a:rPr lang="en-US" dirty="0"/>
              <a:t>of moving air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Wind energy is the fastest growing major source of electricity in the world.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09570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Wind Energy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97746"/>
            <a:ext cx="3219897" cy="75270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2400" y="3000043"/>
            <a:ext cx="6502400" cy="35394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Installed wind energy capacity by country.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(a)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China generates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more electricity from wind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energy than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any other country. (b) However, some relatively small </a:t>
            </a:r>
            <a:r>
              <a:rPr lang="en-US" sz="2800" dirty="0" err="1">
                <a:solidFill>
                  <a:srgbClr val="010001"/>
                </a:solidFill>
                <a:latin typeface="Arial"/>
                <a:cs typeface="Arial"/>
              </a:rPr>
              <a:t>countries</a:t>
            </a:r>
            <a:r>
              <a:rPr lang="en-US" sz="2800" dirty="0" err="1" smtClean="0">
                <a:solidFill>
                  <a:srgbClr val="010001"/>
                </a:solidFill>
                <a:latin typeface="Arial"/>
                <a:cs typeface="Arial"/>
              </a:rPr>
              <a:t>,such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as Denmark, generate a much higher percentage of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their electricity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from wind.</a:t>
            </a:r>
          </a:p>
        </p:txBody>
      </p:sp>
    </p:spTree>
    <p:extLst>
      <p:ext uri="{BB962C8B-B14F-4D97-AF65-F5344CB8AC3E}">
        <p14:creationId xmlns:p14="http://schemas.microsoft.com/office/powerpoint/2010/main" val="4154942544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2426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Generating Electricity from Wind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20551"/>
            <a:ext cx="10464800" cy="5840413"/>
          </a:xfrm>
        </p:spPr>
        <p:txBody>
          <a:bodyPr/>
          <a:lstStyle/>
          <a:p>
            <a:pPr lvl="0"/>
            <a:endParaRPr lang="en-US" dirty="0" smtClean="0"/>
          </a:p>
          <a:p>
            <a:r>
              <a:rPr lang="en-US" b="1" dirty="0"/>
              <a:t>Wind turbine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turbine that converts wind </a:t>
            </a:r>
            <a:r>
              <a:rPr lang="en-US" dirty="0" smtClean="0"/>
              <a:t>energy into </a:t>
            </a:r>
            <a:r>
              <a:rPr lang="en-US" dirty="0"/>
              <a:t>electricity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blades of the wind turbine transfer energy to the gear box that transfers energy to the generator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Wind turbines on land are typically installed in rural locations, away from buildings and population centers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Turbines are typically grouped into wind farms or wind parks.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88205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7236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We can use less energy through conservation and increased efficiency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760321"/>
            <a:ext cx="10464800" cy="5840413"/>
          </a:xfrm>
        </p:spPr>
        <p:txBody>
          <a:bodyPr/>
          <a:lstStyle/>
          <a:p>
            <a:r>
              <a:rPr lang="en-US" dirty="0"/>
              <a:t>Energy conservation and energy efficiency are the least expensive and most environmentally sound options for maximizing our energy resources.</a:t>
            </a:r>
          </a:p>
          <a:p>
            <a:r>
              <a:rPr lang="en-US" b="1" dirty="0"/>
              <a:t>Energy conservation </a:t>
            </a:r>
            <a:r>
              <a:rPr lang="en-US" b="1" dirty="0" smtClean="0"/>
              <a:t> </a:t>
            </a:r>
            <a:r>
              <a:rPr lang="en-US" dirty="0" smtClean="0"/>
              <a:t>Finding </a:t>
            </a:r>
            <a:r>
              <a:rPr lang="en-US" dirty="0"/>
              <a:t>and </a:t>
            </a:r>
            <a:r>
              <a:rPr lang="en-US" dirty="0" smtClean="0"/>
              <a:t>implementing ways </a:t>
            </a:r>
            <a:r>
              <a:rPr lang="en-US" dirty="0"/>
              <a:t>to use less energy</a:t>
            </a:r>
            <a:r>
              <a:rPr lang="en-US" dirty="0" smtClean="0"/>
              <a:t>.</a:t>
            </a:r>
          </a:p>
          <a:p>
            <a:r>
              <a:rPr lang="en-US" b="1" dirty="0"/>
              <a:t>Tiered rate system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billing system used by </a:t>
            </a:r>
            <a:r>
              <a:rPr lang="en-US" dirty="0" smtClean="0"/>
              <a:t>some electric </a:t>
            </a:r>
            <a:r>
              <a:rPr lang="en-US" dirty="0"/>
              <a:t>companies in which customers pay </a:t>
            </a:r>
            <a:r>
              <a:rPr lang="en-US" dirty="0" smtClean="0"/>
              <a:t>higher rates </a:t>
            </a:r>
            <a:r>
              <a:rPr lang="en-US" dirty="0"/>
              <a:t>as their use goes up.</a:t>
            </a:r>
          </a:p>
          <a:p>
            <a:r>
              <a:rPr lang="en-US" b="1" dirty="0"/>
              <a:t>Peak demand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greatest quantity of energy </a:t>
            </a:r>
            <a:r>
              <a:rPr lang="en-US" dirty="0" smtClean="0"/>
              <a:t>used at </a:t>
            </a:r>
            <a:r>
              <a:rPr lang="en-US" dirty="0"/>
              <a:t>any one time.</a:t>
            </a:r>
          </a:p>
        </p:txBody>
      </p:sp>
    </p:spTree>
    <p:extLst>
      <p:ext uri="{BB962C8B-B14F-4D97-AF65-F5344CB8AC3E}">
        <p14:creationId xmlns:p14="http://schemas.microsoft.com/office/powerpoint/2010/main" val="189369876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Generating Electricity from Wind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78778"/>
            <a:ext cx="6003251" cy="7729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5525" y="2327302"/>
            <a:ext cx="523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Generating electricity with a wind turbine.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The wind turns the blade, which is connected to the generator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, which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generates electricity.</a:t>
            </a:r>
          </a:p>
        </p:txBody>
      </p:sp>
    </p:spTree>
    <p:extLst>
      <p:ext uri="{BB962C8B-B14F-4D97-AF65-F5344CB8AC3E}">
        <p14:creationId xmlns:p14="http://schemas.microsoft.com/office/powerpoint/2010/main" val="1819203258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 of wind energy include:</a:t>
            </a:r>
          </a:p>
          <a:p>
            <a:pPr lvl="0"/>
            <a:r>
              <a:rPr lang="en-US" dirty="0"/>
              <a:t>It is a </a:t>
            </a:r>
            <a:r>
              <a:rPr lang="en-US" dirty="0" err="1"/>
              <a:t>nondepletable</a:t>
            </a:r>
            <a:r>
              <a:rPr lang="en-US" dirty="0"/>
              <a:t> and free energy </a:t>
            </a:r>
            <a:r>
              <a:rPr lang="en-US" dirty="0" smtClean="0"/>
              <a:t>resource.</a:t>
            </a:r>
            <a:endParaRPr lang="en-US" dirty="0"/>
          </a:p>
          <a:p>
            <a:pPr lvl="0"/>
            <a:r>
              <a:rPr lang="en-US" dirty="0"/>
              <a:t>After manufacturing and installation, little  energy input other than wind is required.</a:t>
            </a:r>
          </a:p>
          <a:p>
            <a:pPr lvl="0"/>
            <a:r>
              <a:rPr lang="en-US" dirty="0"/>
              <a:t>Wind-generated electricity produces no pollution and no greenhouse gases.</a:t>
            </a:r>
          </a:p>
          <a:p>
            <a:pPr lvl="0"/>
            <a:r>
              <a:rPr lang="en-US" dirty="0"/>
              <a:t>Wind farms can share the land with other uses.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40488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Disadvantages of wind energy include:</a:t>
            </a:r>
          </a:p>
          <a:p>
            <a:pPr lvl="0"/>
            <a:r>
              <a:rPr lang="en-US" dirty="0"/>
              <a:t>Most off-grid residential wind energy systems rely on batteries to store.</a:t>
            </a:r>
          </a:p>
          <a:p>
            <a:pPr lvl="0"/>
            <a:r>
              <a:rPr lang="en-US" dirty="0"/>
              <a:t>Wind turbines can be noisy and </a:t>
            </a:r>
            <a:r>
              <a:rPr lang="en-US" dirty="0" smtClean="0"/>
              <a:t>unattractive.</a:t>
            </a:r>
            <a:endParaRPr lang="en-US" dirty="0"/>
          </a:p>
          <a:p>
            <a:pPr lvl="0"/>
            <a:r>
              <a:rPr lang="en-US" dirty="0"/>
              <a:t>As many as 40,000 birds are killed by wind turbine blades in the United States each year.</a:t>
            </a:r>
          </a:p>
          <a:p>
            <a:pPr lvl="0"/>
            <a:r>
              <a:rPr lang="en-US" dirty="0"/>
              <a:t>Bats are also killed by wind turbines.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66582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Earth’s internal heat is a source of </a:t>
            </a:r>
            <a:r>
              <a:rPr lang="en-US" dirty="0" err="1"/>
              <a:t>nondepletable</a:t>
            </a:r>
            <a:r>
              <a:rPr lang="en-US" dirty="0"/>
              <a:t> energy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018467"/>
            <a:ext cx="10464800" cy="5840413"/>
          </a:xfrm>
        </p:spPr>
        <p:txBody>
          <a:bodyPr/>
          <a:lstStyle/>
          <a:p>
            <a:r>
              <a:rPr lang="en-US" sz="3200" b="1" dirty="0"/>
              <a:t>Geothermal energy </a:t>
            </a:r>
            <a:r>
              <a:rPr lang="en-US" sz="3200" b="1" dirty="0" smtClean="0"/>
              <a:t> </a:t>
            </a:r>
            <a:r>
              <a:rPr lang="en-US" sz="3200" dirty="0" smtClean="0"/>
              <a:t>Heat </a:t>
            </a:r>
            <a:r>
              <a:rPr lang="en-US" sz="3200" dirty="0"/>
              <a:t>energy that comes </a:t>
            </a:r>
            <a:r>
              <a:rPr lang="en-US" sz="3200" dirty="0" smtClean="0"/>
              <a:t>from the </a:t>
            </a:r>
            <a:r>
              <a:rPr lang="en-US" sz="3200" dirty="0"/>
              <a:t>natural radioactive decay of elements </a:t>
            </a:r>
            <a:r>
              <a:rPr lang="en-US" sz="3200" dirty="0" smtClean="0"/>
              <a:t>deep within </a:t>
            </a:r>
            <a:r>
              <a:rPr lang="en-US" sz="3200" dirty="0"/>
              <a:t>Earth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Geothermal energy can be used directly as a source of heat. </a:t>
            </a:r>
          </a:p>
          <a:p>
            <a:pPr lvl="0"/>
            <a:r>
              <a:rPr lang="en-US" sz="3200" dirty="0"/>
              <a:t>Many countries obtain clean, renewable energy from geothermal resources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The United States, China, and Iceland, all of which have substantial geothermal resources, are the largest geothermal energy producers.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231546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Ground Source Heat Pumps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Ground source heat pump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technology </a:t>
            </a:r>
            <a:r>
              <a:rPr lang="en-US" dirty="0" smtClean="0"/>
              <a:t>that transfers </a:t>
            </a:r>
            <a:r>
              <a:rPr lang="en-US" dirty="0"/>
              <a:t>heat from the ground to a building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Although the heat tapped by ground source heat pumps is often informally referred to as “geothermal,” it comes </a:t>
            </a:r>
            <a:r>
              <a:rPr lang="en-US" dirty="0" smtClean="0"/>
              <a:t>from </a:t>
            </a:r>
            <a:r>
              <a:rPr lang="en-US" dirty="0"/>
              <a:t>solar energy.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7412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Ground Source Heat Pumps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2259552"/>
            <a:ext cx="5805535" cy="7013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0465" y="2490456"/>
            <a:ext cx="506337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Heating and </a:t>
            </a:r>
            <a:r>
              <a:rPr lang="en-US" sz="2800" b="1" dirty="0" smtClean="0">
                <a:solidFill>
                  <a:srgbClr val="010001"/>
                </a:solidFill>
                <a:latin typeface="Arial"/>
                <a:cs typeface="Arial"/>
              </a:rPr>
              <a:t>cooling with </a:t>
            </a:r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a ground source heat pump.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By exchanging heat with the ground,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 ground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source heat pump can heat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and cool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 building using 30 to 70 percent</a:t>
            </a:r>
          </a:p>
          <a:p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less energy than traditional furnaces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and air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conditioners.</a:t>
            </a:r>
          </a:p>
        </p:txBody>
      </p:sp>
    </p:spTree>
    <p:extLst>
      <p:ext uri="{BB962C8B-B14F-4D97-AF65-F5344CB8AC3E}">
        <p14:creationId xmlns:p14="http://schemas.microsoft.com/office/powerpoint/2010/main" val="3015958927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Hydrogen fuel cells have many potential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Fuel cell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electrical-chemical device that </a:t>
            </a:r>
            <a:r>
              <a:rPr lang="en-US" dirty="0" smtClean="0"/>
              <a:t>converts fuel</a:t>
            </a:r>
            <a:r>
              <a:rPr lang="en-US" dirty="0"/>
              <a:t>, such as hydrogen, into an electrical current</a:t>
            </a:r>
            <a:r>
              <a:rPr lang="en-US" dirty="0" smtClean="0"/>
              <a:t>.</a:t>
            </a:r>
          </a:p>
          <a:p>
            <a:r>
              <a:rPr lang="en-US" b="1" dirty="0"/>
              <a:t>Electrolysis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application of an electric current </a:t>
            </a:r>
            <a:r>
              <a:rPr lang="en-US" dirty="0" smtClean="0"/>
              <a:t>to water </a:t>
            </a:r>
            <a:r>
              <a:rPr lang="en-US" dirty="0"/>
              <a:t>molecules to split them into hydrogen </a:t>
            </a:r>
            <a:r>
              <a:rPr lang="en-US" dirty="0" smtClean="0"/>
              <a:t>and oxygen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41981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3754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Hydrogen Fuel Cells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50350"/>
            <a:ext cx="8057671" cy="7259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2666" y="1550350"/>
            <a:ext cx="3522134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Power from a hydrogen fuel cell.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a) Hydrogen gas enters the cell from an external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source. Protons from the hydrogen molecules pass through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membrane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while electrons flow around it,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producing an electric current. Water is the only waste product of the reaction. </a:t>
            </a:r>
            <a:endParaRPr lang="en-US" sz="2400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b) In a fuel cell vehicle,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hydrogen is the fuel that reacts with oxygen to provide electricity to run the motor.</a:t>
            </a:r>
          </a:p>
        </p:txBody>
      </p:sp>
    </p:spTree>
    <p:extLst>
      <p:ext uri="{BB962C8B-B14F-4D97-AF65-F5344CB8AC3E}">
        <p14:creationId xmlns:p14="http://schemas.microsoft.com/office/powerpoint/2010/main" val="3178892740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40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Planning </a:t>
            </a:r>
            <a:r>
              <a:rPr lang="en-US" dirty="0"/>
              <a:t>Our Energy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473" y="2705100"/>
            <a:ext cx="10713327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discuss </a:t>
            </a:r>
            <a:r>
              <a:rPr lang="en-US" dirty="0"/>
              <a:t>the environmental and economic options we must assess in planning our energy future.</a:t>
            </a:r>
          </a:p>
          <a:p>
            <a:r>
              <a:rPr lang="en-US" dirty="0" smtClean="0"/>
              <a:t>consider </a:t>
            </a:r>
            <a:r>
              <a:rPr lang="en-US" dirty="0"/>
              <a:t>the challenges of a renewable energy strategy.</a:t>
            </a:r>
          </a:p>
        </p:txBody>
      </p:sp>
    </p:spTree>
    <p:extLst>
      <p:ext uri="{BB962C8B-B14F-4D97-AF65-F5344CB8AC3E}">
        <p14:creationId xmlns:p14="http://schemas.microsoft.com/office/powerpoint/2010/main" val="3834313118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470615"/>
            <a:ext cx="11033844" cy="2465387"/>
          </a:xfrm>
        </p:spPr>
        <p:txBody>
          <a:bodyPr/>
          <a:lstStyle/>
          <a:p>
            <a:pPr algn="l"/>
            <a:r>
              <a:rPr lang="en-US" dirty="0"/>
              <a:t>Our energy future depends on efficiency, conservation, and the development of renewable and nonrenewable energy resources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216383"/>
            <a:ext cx="10464800" cy="5840413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lvl="0"/>
            <a:r>
              <a:rPr lang="en-US" sz="3200" dirty="0" smtClean="0"/>
              <a:t>No </a:t>
            </a:r>
            <a:r>
              <a:rPr lang="en-US" sz="3200" dirty="0"/>
              <a:t>single energy can replace nonrenewable energy resources in a way that is completely renewable, nonpolluting, and free of impacts on the environment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marL="0" lvl="0" indent="0">
              <a:buNone/>
            </a:pPr>
            <a:r>
              <a:rPr lang="en-US" sz="3200" dirty="0"/>
              <a:t>A sustainable energy strategy must combine</a:t>
            </a:r>
            <a:r>
              <a:rPr lang="en-US" sz="3200" dirty="0" smtClean="0"/>
              <a:t>: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Energy efficiency</a:t>
            </a:r>
          </a:p>
          <a:p>
            <a:pPr lvl="0"/>
            <a:r>
              <a:rPr lang="en-US" sz="3200" dirty="0"/>
              <a:t>Energy conservation</a:t>
            </a:r>
          </a:p>
          <a:p>
            <a:pPr lvl="0"/>
            <a:r>
              <a:rPr lang="en-US" sz="3200" dirty="0"/>
              <a:t>Development of renewable and nonrenewable energy resources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952943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Sustainable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Sustainable design improves the efficiency of the buildings and communities in which we  we live and work.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20541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Our Energy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sustainable energy strategy must consider the costs, benefits, and limitations of each energy source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Convenience, reliability, and logistical considerations are also important. </a:t>
            </a:r>
          </a:p>
          <a:p>
            <a:r>
              <a:rPr lang="en-US" b="1" dirty="0"/>
              <a:t>Smart grid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efficient, self-regulating electricity </a:t>
            </a:r>
            <a:r>
              <a:rPr lang="en-US" dirty="0" smtClean="0"/>
              <a:t>distribution network </a:t>
            </a:r>
            <a:r>
              <a:rPr lang="en-US" dirty="0"/>
              <a:t>that accepts any source of </a:t>
            </a:r>
            <a:r>
              <a:rPr lang="en-US" dirty="0" smtClean="0"/>
              <a:t>electricity and </a:t>
            </a:r>
            <a:r>
              <a:rPr lang="en-US" dirty="0"/>
              <a:t>distributes it automatically to end users.</a:t>
            </a:r>
          </a:p>
        </p:txBody>
      </p:sp>
    </p:spTree>
    <p:extLst>
      <p:ext uri="{BB962C8B-B14F-4D97-AF65-F5344CB8AC3E}">
        <p14:creationId xmlns:p14="http://schemas.microsoft.com/office/powerpoint/2010/main" val="3763703102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Our Energy Future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81254"/>
            <a:ext cx="7101099" cy="6514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999" y="8516886"/>
            <a:ext cx="94505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Using a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smart grid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smart grid optimizes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use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energy in a home by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continuously coordinating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energy use with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energy availability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48308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Sustainable Design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172062"/>
            <a:ext cx="6844715" cy="7105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6409" y="2435898"/>
            <a:ext cx="4553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An energy-efficient home.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sustainable building design incorporates proper solar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orientation and landscaping as well as insulated windows, walls, and floors. In the Northern Hemisphere, a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southern exposure allows the house to receive more direct rays from the Sun in winter when the path of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Sun is in the southern sky.</a:t>
            </a:r>
          </a:p>
        </p:txBody>
      </p:sp>
    </p:spTree>
    <p:extLst>
      <p:ext uri="{BB962C8B-B14F-4D97-AF65-F5344CB8AC3E}">
        <p14:creationId xmlns:p14="http://schemas.microsoft.com/office/powerpoint/2010/main" val="97067734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Sustainable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Passive solar design </a:t>
            </a:r>
            <a:r>
              <a:rPr lang="en-US" b="1" dirty="0" smtClean="0"/>
              <a:t> </a:t>
            </a:r>
            <a:r>
              <a:rPr lang="en-US" dirty="0" smtClean="0"/>
              <a:t>Construction </a:t>
            </a:r>
            <a:r>
              <a:rPr lang="en-US" dirty="0"/>
              <a:t>designed </a:t>
            </a:r>
            <a:r>
              <a:rPr lang="en-US" dirty="0" smtClean="0"/>
              <a:t>to take </a:t>
            </a:r>
            <a:r>
              <a:rPr lang="en-US" dirty="0"/>
              <a:t>advantage of solar radiation without </a:t>
            </a:r>
            <a:r>
              <a:rPr lang="en-US" dirty="0" smtClean="0"/>
              <a:t>active technology.</a:t>
            </a:r>
          </a:p>
          <a:p>
            <a:r>
              <a:rPr lang="en-US" b="1" dirty="0"/>
              <a:t>Thermal mass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property of a building material </a:t>
            </a:r>
            <a:r>
              <a:rPr lang="en-US" dirty="0" smtClean="0"/>
              <a:t>that allows </a:t>
            </a:r>
            <a:r>
              <a:rPr lang="en-US" dirty="0"/>
              <a:t>it to maintain heat or cold.</a:t>
            </a:r>
          </a:p>
        </p:txBody>
      </p:sp>
    </p:spTree>
    <p:extLst>
      <p:ext uri="{BB962C8B-B14F-4D97-AF65-F5344CB8AC3E}">
        <p14:creationId xmlns:p14="http://schemas.microsoft.com/office/powerpoint/2010/main" val="67511770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Sustainable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Using passive solar energy can lower your electricity bill without the need for pumps or other mechanical devices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Building the house with windows along a south-facing wall which allows the Sun’s rays to warm the house is an example of passive solar design.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4032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39626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Sustainable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738088"/>
            <a:ext cx="6189962" cy="6531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8362" y="2614217"/>
            <a:ext cx="5490136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Passive solar design.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Passive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solar design uses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solar radiation to maintain indoor temperature. Roof overhangs make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use of seasonal changes in the Sun’s position to reduce energy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demand for heating and cooling. In winter, when the Sun is low in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sky, it shines directly into the window and heats the house. In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summer, when the Sun is higher in the sky, the overhang blocks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incoming sunlight and the room stays cool. High-efficiency windows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building materials with high thermal inertia are also components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passive solar design.</a:t>
            </a:r>
          </a:p>
        </p:txBody>
      </p:sp>
    </p:spTree>
    <p:extLst>
      <p:ext uri="{BB962C8B-B14F-4D97-AF65-F5344CB8AC3E}">
        <p14:creationId xmlns:p14="http://schemas.microsoft.com/office/powerpoint/2010/main" val="1333035523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Renewable energy is either potentially renewable or </a:t>
            </a:r>
            <a:r>
              <a:rPr lang="en-US" dirty="0" err="1"/>
              <a:t>nondepletable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Potentially renewable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energy source that </a:t>
            </a:r>
            <a:r>
              <a:rPr lang="en-US" dirty="0" smtClean="0"/>
              <a:t>can be </a:t>
            </a:r>
            <a:r>
              <a:rPr lang="en-US" dirty="0"/>
              <a:t>regenerated indefinitely as long as it is </a:t>
            </a:r>
            <a:r>
              <a:rPr lang="en-US" dirty="0" smtClean="0"/>
              <a:t>not overharvested</a:t>
            </a:r>
            <a:r>
              <a:rPr lang="en-US" dirty="0"/>
              <a:t>.</a:t>
            </a:r>
          </a:p>
          <a:p>
            <a:r>
              <a:rPr lang="en-US" b="1" dirty="0" err="1"/>
              <a:t>Nondepletable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energy source that cannot be used up</a:t>
            </a:r>
            <a:r>
              <a:rPr lang="en-US" dirty="0" smtClean="0"/>
              <a:t>.</a:t>
            </a:r>
          </a:p>
          <a:p>
            <a:r>
              <a:rPr lang="en-US" b="1" dirty="0"/>
              <a:t>Renewable</a:t>
            </a:r>
            <a:r>
              <a:rPr lang="en-US" dirty="0"/>
              <a:t> </a:t>
            </a:r>
            <a:r>
              <a:rPr lang="en-US" dirty="0" smtClean="0"/>
              <a:t> In </a:t>
            </a:r>
            <a:r>
              <a:rPr lang="en-US" dirty="0"/>
              <a:t>energy management, an energy </a:t>
            </a:r>
            <a:r>
              <a:rPr lang="en-US" dirty="0" smtClean="0"/>
              <a:t>source that </a:t>
            </a:r>
            <a:r>
              <a:rPr lang="en-US" dirty="0"/>
              <a:t>is either potentially renewable or </a:t>
            </a:r>
            <a:r>
              <a:rPr lang="en-US" dirty="0" err="1"/>
              <a:t>nondepletable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144761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Blu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FORMAT_STYLE._Blue_BACKGROUNDppt.thmx</Template>
  <TotalTime>932</TotalTime>
  <Words>1958</Words>
  <Application>Microsoft Macintosh PowerPoint</Application>
  <PresentationFormat>Custom</PresentationFormat>
  <Paragraphs>188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PPT_BASIC FORMAT_STYLE._Blue_BACKGROUNDppt</vt:lpstr>
      <vt:lpstr>Title &amp; Bullets</vt:lpstr>
      <vt:lpstr>PowerPoint Presentation</vt:lpstr>
      <vt:lpstr>Module 37   Conservation, Efficiency, and Renewable Energy </vt:lpstr>
      <vt:lpstr>We can use less energy through conservation and increased efficiency </vt:lpstr>
      <vt:lpstr>  Sustainable Design </vt:lpstr>
      <vt:lpstr>  Sustainable Design </vt:lpstr>
      <vt:lpstr>Sustainable Design </vt:lpstr>
      <vt:lpstr>Sustainable Design </vt:lpstr>
      <vt:lpstr>Sustainable Design</vt:lpstr>
      <vt:lpstr>Renewable energy is either potentially renewable or nondepletable </vt:lpstr>
      <vt:lpstr>Renewable Energy </vt:lpstr>
      <vt:lpstr>Renewable Energy</vt:lpstr>
      <vt:lpstr>  Module 38  Biomass and Water </vt:lpstr>
      <vt:lpstr>  Biomass is energy from the Sun </vt:lpstr>
      <vt:lpstr>Modern Carbon Versus Fossil Carbon</vt:lpstr>
      <vt:lpstr>Solid Biomass: Wood, Charcoal, and Manure </vt:lpstr>
      <vt:lpstr>Solid Biomass</vt:lpstr>
      <vt:lpstr>Biofuels: Ethanol and Biodiesel </vt:lpstr>
      <vt:lpstr>The kinetic energy of water can generate electricity </vt:lpstr>
      <vt:lpstr>Hydroelectricity </vt:lpstr>
      <vt:lpstr>Hydroelectricity and Sustainability </vt:lpstr>
      <vt:lpstr>Hydroelectricity and Sustainability   </vt:lpstr>
      <vt:lpstr>Module 39  Solar, Wind, Geothermal, and Hydrogen </vt:lpstr>
      <vt:lpstr>The energy of the Sun can be captured directly </vt:lpstr>
      <vt:lpstr>Active Solar Energy </vt:lpstr>
      <vt:lpstr>Benefits and Drawbacks of Active Solar Energy Systems </vt:lpstr>
      <vt:lpstr>Benefits and Drawbacks of Active Solar Energy Systems </vt:lpstr>
      <vt:lpstr>Wind energy is the most rapidly growing source of electricity </vt:lpstr>
      <vt:lpstr>Wind Energy </vt:lpstr>
      <vt:lpstr>  Generating Electricity from Wind </vt:lpstr>
      <vt:lpstr>Generating Electricity from Wind </vt:lpstr>
      <vt:lpstr>Wind Energy </vt:lpstr>
      <vt:lpstr>Wind Energy</vt:lpstr>
      <vt:lpstr>Earth’s internal heat is a source of nondepletable energy </vt:lpstr>
      <vt:lpstr>  Ground Source Heat Pumps </vt:lpstr>
      <vt:lpstr>Ground Source Heat Pumps</vt:lpstr>
      <vt:lpstr>Hydrogen fuel cells have many potential applications </vt:lpstr>
      <vt:lpstr>  Hydrogen Fuel Cells </vt:lpstr>
      <vt:lpstr>Module 40   Planning Our Energy Future </vt:lpstr>
      <vt:lpstr>Our energy future depends on efficiency, conservation, and the development of renewable and nonrenewable energy resources  </vt:lpstr>
      <vt:lpstr>Our Energy Future </vt:lpstr>
      <vt:lpstr>Our Energy Future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23</cp:revision>
  <dcterms:created xsi:type="dcterms:W3CDTF">2015-05-13T06:27:28Z</dcterms:created>
  <dcterms:modified xsi:type="dcterms:W3CDTF">2015-06-02T21:34:05Z</dcterms:modified>
</cp:coreProperties>
</file>