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3004800" cy="9753600"/>
  <p:notesSz cx="6858000" cy="9144000"/>
  <p:defaultTextStyle>
    <a:defPPr>
      <a:defRPr lang="en-US"/>
    </a:defPPr>
    <a:lvl1pPr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1pPr>
    <a:lvl2pPr marL="457200"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2pPr>
    <a:lvl3pPr marL="914400"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3pPr>
    <a:lvl4pPr marL="1371600"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4pPr>
    <a:lvl5pPr marL="1828800"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5pPr>
    <a:lvl6pPr marL="2286000" algn="l" defTabSz="457200" rtl="0" eaLnBrk="1" latinLnBrk="0" hangingPunct="1">
      <a:defRPr sz="1200" kern="1200">
        <a:solidFill>
          <a:srgbClr val="FEFFFE"/>
        </a:solidFill>
        <a:latin typeface="Lucida Grande" charset="0"/>
        <a:ea typeface="MS PGothic" charset="0"/>
        <a:cs typeface="MS PGothic" charset="0"/>
        <a:sym typeface="Lucida Grande" charset="0"/>
      </a:defRPr>
    </a:lvl6pPr>
    <a:lvl7pPr marL="2743200" algn="l" defTabSz="457200" rtl="0" eaLnBrk="1" latinLnBrk="0" hangingPunct="1">
      <a:defRPr sz="1200" kern="1200">
        <a:solidFill>
          <a:srgbClr val="FEFFFE"/>
        </a:solidFill>
        <a:latin typeface="Lucida Grande" charset="0"/>
        <a:ea typeface="MS PGothic" charset="0"/>
        <a:cs typeface="MS PGothic" charset="0"/>
        <a:sym typeface="Lucida Grande" charset="0"/>
      </a:defRPr>
    </a:lvl7pPr>
    <a:lvl8pPr marL="3200400" algn="l" defTabSz="457200" rtl="0" eaLnBrk="1" latinLnBrk="0" hangingPunct="1">
      <a:defRPr sz="1200" kern="1200">
        <a:solidFill>
          <a:srgbClr val="FEFFFE"/>
        </a:solidFill>
        <a:latin typeface="Lucida Grande" charset="0"/>
        <a:ea typeface="MS PGothic" charset="0"/>
        <a:cs typeface="MS PGothic" charset="0"/>
        <a:sym typeface="Lucida Grande" charset="0"/>
      </a:defRPr>
    </a:lvl8pPr>
    <a:lvl9pPr marL="3657600" algn="l" defTabSz="457200" rtl="0" eaLnBrk="1" latinLnBrk="0" hangingPunct="1">
      <a:defRPr sz="1200" kern="1200">
        <a:solidFill>
          <a:srgbClr val="FEFFFE"/>
        </a:solidFill>
        <a:latin typeface="Lucida Grande" charset="0"/>
        <a:ea typeface="MS PGothic" charset="0"/>
        <a:cs typeface="MS PGothic" charset="0"/>
        <a:sym typeface="Lucida Grande"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727" autoAdjust="0"/>
  </p:normalViewPr>
  <p:slideViewPr>
    <p:cSldViewPr snapToGrid="0" snapToObjects="1">
      <p:cViewPr>
        <p:scale>
          <a:sx n="100" d="100"/>
          <a:sy n="100" d="100"/>
        </p:scale>
        <p:origin x="24" y="336"/>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0D317C-1DEF-474C-BC46-2EEDFCEB0A9C}" type="datetimeFigureOut">
              <a:rPr lang="en-US" smtClean="0"/>
              <a:t>6/2/15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ED4029-80F2-DE48-8A9B-36CE1C0F1C36}" type="slidenum">
              <a:rPr lang="en-US" smtClean="0"/>
              <a:t>‹#›</a:t>
            </a:fld>
            <a:endParaRPr lang="en-US"/>
          </a:p>
        </p:txBody>
      </p:sp>
    </p:spTree>
    <p:extLst>
      <p:ext uri="{BB962C8B-B14F-4D97-AF65-F5344CB8AC3E}">
        <p14:creationId xmlns:p14="http://schemas.microsoft.com/office/powerpoint/2010/main" val="36678534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Added period</a:t>
            </a:r>
            <a:endParaRPr lang="en-US" dirty="0"/>
          </a:p>
        </p:txBody>
      </p:sp>
      <p:sp>
        <p:nvSpPr>
          <p:cNvPr id="4" name="Slide Number Placeholder 3"/>
          <p:cNvSpPr>
            <a:spLocks noGrp="1"/>
          </p:cNvSpPr>
          <p:nvPr>
            <p:ph type="sldNum" sz="quarter" idx="10"/>
          </p:nvPr>
        </p:nvSpPr>
        <p:spPr/>
        <p:txBody>
          <a:bodyPr/>
          <a:lstStyle/>
          <a:p>
            <a:fld id="{14ED4029-80F2-DE48-8A9B-36CE1C0F1C36}" type="slidenum">
              <a:rPr lang="en-US" smtClean="0"/>
              <a:t>2</a:t>
            </a:fld>
            <a:endParaRPr lang="en-US"/>
          </a:p>
        </p:txBody>
      </p:sp>
    </p:spTree>
    <p:extLst>
      <p:ext uri="{BB962C8B-B14F-4D97-AF65-F5344CB8AC3E}">
        <p14:creationId xmlns:p14="http://schemas.microsoft.com/office/powerpoint/2010/main" val="459469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Fixed spacing</a:t>
            </a:r>
            <a:endParaRPr lang="en-US" dirty="0"/>
          </a:p>
        </p:txBody>
      </p:sp>
      <p:sp>
        <p:nvSpPr>
          <p:cNvPr id="4" name="Slide Number Placeholder 3"/>
          <p:cNvSpPr>
            <a:spLocks noGrp="1"/>
          </p:cNvSpPr>
          <p:nvPr>
            <p:ph type="sldNum" sz="quarter" idx="10"/>
          </p:nvPr>
        </p:nvSpPr>
        <p:spPr/>
        <p:txBody>
          <a:bodyPr/>
          <a:lstStyle/>
          <a:p>
            <a:fld id="{14ED4029-80F2-DE48-8A9B-36CE1C0F1C36}" type="slidenum">
              <a:rPr lang="en-US" smtClean="0"/>
              <a:t>3</a:t>
            </a:fld>
            <a:endParaRPr lang="en-US"/>
          </a:p>
        </p:txBody>
      </p:sp>
    </p:spTree>
    <p:extLst>
      <p:ext uri="{BB962C8B-B14F-4D97-AF65-F5344CB8AC3E}">
        <p14:creationId xmlns:p14="http://schemas.microsoft.com/office/powerpoint/2010/main" val="1277553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Fixed spacing on </a:t>
            </a:r>
            <a:r>
              <a:rPr lang="en-US" dirty="0" err="1" smtClean="0"/>
              <a:t>botom</a:t>
            </a:r>
            <a:r>
              <a:rPr lang="en-US" dirty="0" smtClean="0"/>
              <a:t> line</a:t>
            </a:r>
            <a:endParaRPr lang="en-US" dirty="0"/>
          </a:p>
        </p:txBody>
      </p:sp>
      <p:sp>
        <p:nvSpPr>
          <p:cNvPr id="4" name="Slide Number Placeholder 3"/>
          <p:cNvSpPr>
            <a:spLocks noGrp="1"/>
          </p:cNvSpPr>
          <p:nvPr>
            <p:ph type="sldNum" sz="quarter" idx="10"/>
          </p:nvPr>
        </p:nvSpPr>
        <p:spPr/>
        <p:txBody>
          <a:bodyPr/>
          <a:lstStyle/>
          <a:p>
            <a:fld id="{14ED4029-80F2-DE48-8A9B-36CE1C0F1C36}" type="slidenum">
              <a:rPr lang="en-US" smtClean="0"/>
              <a:t>9</a:t>
            </a:fld>
            <a:endParaRPr lang="en-US"/>
          </a:p>
        </p:txBody>
      </p:sp>
    </p:spTree>
    <p:extLst>
      <p:ext uri="{BB962C8B-B14F-4D97-AF65-F5344CB8AC3E}">
        <p14:creationId xmlns:p14="http://schemas.microsoft.com/office/powerpoint/2010/main" val="2389386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ED4029-80F2-DE48-8A9B-36CE1C0F1C36}" type="slidenum">
              <a:rPr lang="en-US" smtClean="0"/>
              <a:t>23</a:t>
            </a:fld>
            <a:endParaRPr lang="en-US"/>
          </a:p>
        </p:txBody>
      </p:sp>
    </p:spTree>
    <p:extLst>
      <p:ext uri="{BB962C8B-B14F-4D97-AF65-F5344CB8AC3E}">
        <p14:creationId xmlns:p14="http://schemas.microsoft.com/office/powerpoint/2010/main" val="329017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25428274"/>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b="1">
                <a:solidFill>
                  <a:srgbClr val="010001"/>
                </a:solidFill>
                <a:latin typeface="Helvetica"/>
                <a:cs typeface="Helvetica"/>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571500" indent="-571500">
              <a:buClrTx/>
              <a:buFont typeface="Arial"/>
              <a:buChar char="•"/>
              <a:defRPr sz="3600">
                <a:solidFill>
                  <a:srgbClr val="010001"/>
                </a:solidFill>
                <a:latin typeface="Arial"/>
                <a:cs typeface="Arial"/>
              </a:defRPr>
            </a:lvl1pPr>
            <a:lvl2pPr marL="850900" indent="-571500">
              <a:buClrTx/>
              <a:buFont typeface="Arial"/>
              <a:buChar char="•"/>
              <a:defRPr sz="3600">
                <a:solidFill>
                  <a:srgbClr val="010001"/>
                </a:solidFill>
                <a:latin typeface="Arial"/>
                <a:cs typeface="Arial"/>
              </a:defRPr>
            </a:lvl2pPr>
            <a:lvl3pPr marL="1231900" indent="-571500">
              <a:buClrTx/>
              <a:buFont typeface="Arial"/>
              <a:buChar char="•"/>
              <a:defRPr sz="3600">
                <a:solidFill>
                  <a:srgbClr val="010001"/>
                </a:solidFill>
                <a:latin typeface="Arial"/>
                <a:cs typeface="Arial"/>
              </a:defRPr>
            </a:lvl3pPr>
            <a:lvl4pPr marL="1612900" indent="-571500">
              <a:buClrTx/>
              <a:buFont typeface="Arial"/>
              <a:buChar char="•"/>
              <a:defRPr sz="3600">
                <a:solidFill>
                  <a:srgbClr val="010001"/>
                </a:solidFill>
                <a:latin typeface="Arial"/>
                <a:cs typeface="Arial"/>
              </a:defRPr>
            </a:lvl4pPr>
            <a:lvl5pPr marL="1993900" indent="-571500">
              <a:buClrTx/>
              <a:buFont typeface="Arial"/>
              <a:buChar char="•"/>
              <a:defRPr sz="3600">
                <a:solidFill>
                  <a:srgbClr val="01000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43655561"/>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38094418"/>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05100"/>
            <a:ext cx="515620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05100"/>
            <a:ext cx="515620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5787855"/>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1502263"/>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69797413"/>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544395"/>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19201330"/>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8000"/>
            </a:gs>
            <a:gs pos="100000">
              <a:srgbClr val="FFFFFF"/>
            </a:gs>
          </a:gsLst>
          <a:lin ang="5400000"/>
        </a:gra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270000" y="239713"/>
            <a:ext cx="10464800" cy="2465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smtClean="0">
                <a:sym typeface="Lucida Grande" charset="0"/>
              </a:rPr>
              <a:t>Click to edit Master title style</a:t>
            </a:r>
            <a:endParaRPr lang="en-US">
              <a:sym typeface="Lucida Grande" charset="0"/>
            </a:endParaRPr>
          </a:p>
        </p:txBody>
      </p:sp>
      <p:sp>
        <p:nvSpPr>
          <p:cNvPr id="2050" name="Rectangle 2"/>
          <p:cNvSpPr>
            <a:spLocks noGrp="1" noChangeArrowheads="1"/>
          </p:cNvSpPr>
          <p:nvPr>
            <p:ph type="body" idx="1"/>
          </p:nvPr>
        </p:nvSpPr>
        <p:spPr bwMode="auto">
          <a:xfrm>
            <a:off x="1270000" y="2705100"/>
            <a:ext cx="10464800" cy="5840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smtClean="0">
                <a:sym typeface="Lucida Grande" charset="0"/>
              </a:rPr>
              <a:t>Click to edit Master text styles</a:t>
            </a:r>
          </a:p>
          <a:p>
            <a:pPr lvl="1"/>
            <a:r>
              <a:rPr lang="en-US" smtClean="0">
                <a:sym typeface="Lucida Grande" charset="0"/>
              </a:rPr>
              <a:t>Second level</a:t>
            </a:r>
          </a:p>
          <a:p>
            <a:pPr lvl="2"/>
            <a:r>
              <a:rPr lang="en-US" smtClean="0">
                <a:sym typeface="Lucida Grande" charset="0"/>
              </a:rPr>
              <a:t>Third level</a:t>
            </a:r>
          </a:p>
          <a:p>
            <a:pPr lvl="3"/>
            <a:r>
              <a:rPr lang="en-US" smtClean="0">
                <a:sym typeface="Lucida Grande" charset="0"/>
              </a:rPr>
              <a:t>Fourth level</a:t>
            </a:r>
          </a:p>
          <a:p>
            <a:pPr lvl="4"/>
            <a:r>
              <a:rPr lang="en-US" smtClean="0">
                <a:sym typeface="Lucida Grande" charset="0"/>
              </a:rPr>
              <a:t>Fifth level</a:t>
            </a:r>
            <a:endParaRPr lang="en-US">
              <a:sym typeface="Lucida Grande" charset="0"/>
            </a:endParaRP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xmlns:p14="http://schemas.microsoft.com/office/powerpoint/2010/main"/>
  <p:txStyles>
    <p:titleStyle>
      <a:lvl1pPr algn="ctr" rtl="0" eaLnBrk="1" fontAlgn="base" hangingPunct="1">
        <a:spcBef>
          <a:spcPct val="0"/>
        </a:spcBef>
        <a:spcAft>
          <a:spcPct val="0"/>
        </a:spcAft>
        <a:defRPr sz="8000">
          <a:solidFill>
            <a:srgbClr val="FFFFFF"/>
          </a:solidFill>
          <a:latin typeface="+mj-lt"/>
          <a:ea typeface="MS PGothic" pitchFamily="34" charset="-128"/>
          <a:cs typeface="MS PGothic" charset="0"/>
          <a:sym typeface="Lucida Grande" charset="0"/>
        </a:defRPr>
      </a:lvl1pPr>
      <a:lvl2pPr algn="ctr" rtl="0" eaLnBrk="1" fontAlgn="base" hangingPunct="1">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2pPr>
      <a:lvl3pPr algn="ctr" rtl="0" eaLnBrk="1" fontAlgn="base" hangingPunct="1">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3pPr>
      <a:lvl4pPr algn="ctr" rtl="0" eaLnBrk="1" fontAlgn="base" hangingPunct="1">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4pPr>
      <a:lvl5pPr algn="ctr" rtl="0" eaLnBrk="1" fontAlgn="base" hangingPunct="1">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5pPr>
      <a:lvl6pPr marL="457200" algn="ctr" rtl="0" eaLnBrk="1" fontAlgn="base" hangingPunct="1">
        <a:spcBef>
          <a:spcPct val="0"/>
        </a:spcBef>
        <a:spcAft>
          <a:spcPct val="0"/>
        </a:spcAft>
        <a:defRPr sz="8000">
          <a:solidFill>
            <a:srgbClr val="FFFFFF"/>
          </a:solidFill>
          <a:latin typeface="Lucida Grande" charset="0"/>
          <a:ea typeface="ＭＳ Ｐゴシック" charset="0"/>
          <a:sym typeface="Lucida Grande" charset="0"/>
        </a:defRPr>
      </a:lvl6pPr>
      <a:lvl7pPr marL="914400" algn="ctr" rtl="0" eaLnBrk="1" fontAlgn="base" hangingPunct="1">
        <a:spcBef>
          <a:spcPct val="0"/>
        </a:spcBef>
        <a:spcAft>
          <a:spcPct val="0"/>
        </a:spcAft>
        <a:defRPr sz="8000">
          <a:solidFill>
            <a:srgbClr val="FFFFFF"/>
          </a:solidFill>
          <a:latin typeface="Lucida Grande" charset="0"/>
          <a:ea typeface="ＭＳ Ｐゴシック" charset="0"/>
          <a:sym typeface="Lucida Grande" charset="0"/>
        </a:defRPr>
      </a:lvl7pPr>
      <a:lvl8pPr marL="1371600" algn="ctr" rtl="0" eaLnBrk="1" fontAlgn="base" hangingPunct="1">
        <a:spcBef>
          <a:spcPct val="0"/>
        </a:spcBef>
        <a:spcAft>
          <a:spcPct val="0"/>
        </a:spcAft>
        <a:defRPr sz="8000">
          <a:solidFill>
            <a:srgbClr val="FFFFFF"/>
          </a:solidFill>
          <a:latin typeface="Lucida Grande" charset="0"/>
          <a:ea typeface="ＭＳ Ｐゴシック" charset="0"/>
          <a:sym typeface="Lucida Grande" charset="0"/>
        </a:defRPr>
      </a:lvl8pPr>
      <a:lvl9pPr marL="1828800" algn="ctr" rtl="0" eaLnBrk="1" fontAlgn="base" hangingPunct="1">
        <a:spcBef>
          <a:spcPct val="0"/>
        </a:spcBef>
        <a:spcAft>
          <a:spcPct val="0"/>
        </a:spcAft>
        <a:defRPr sz="8000">
          <a:solidFill>
            <a:srgbClr val="FFFFFF"/>
          </a:solidFill>
          <a:latin typeface="Lucida Grande" charset="0"/>
          <a:ea typeface="ＭＳ Ｐゴシック" charset="0"/>
          <a:sym typeface="Lucida Grande" charset="0"/>
        </a:defRPr>
      </a:lvl9pPr>
    </p:titleStyle>
    <p:bodyStyle>
      <a:lvl1pPr marL="381000" indent="-381000" algn="l" rtl="0" eaLnBrk="1" fontAlgn="base" hangingPunct="1">
        <a:spcBef>
          <a:spcPts val="4200"/>
        </a:spcBef>
        <a:spcAft>
          <a:spcPct val="0"/>
        </a:spcAft>
        <a:buClr>
          <a:srgbClr val="FEFFFE"/>
        </a:buClr>
        <a:buSzPct val="100000"/>
        <a:buFont typeface="Lucida Grande" charset="0"/>
        <a:buChar char="•"/>
        <a:defRPr sz="3800">
          <a:solidFill>
            <a:schemeClr val="tx1"/>
          </a:solidFill>
          <a:latin typeface="+mn-lt"/>
          <a:ea typeface="MS PGothic" pitchFamily="34" charset="-128"/>
          <a:cs typeface="MS PGothic" charset="0"/>
          <a:sym typeface="Lucida Grande" charset="0"/>
        </a:defRPr>
      </a:lvl1pPr>
      <a:lvl2pPr marL="660400" indent="-381000" algn="l" rtl="0" eaLnBrk="1" fontAlgn="base" hangingPunct="1">
        <a:spcBef>
          <a:spcPts val="4200"/>
        </a:spcBef>
        <a:spcAft>
          <a:spcPct val="0"/>
        </a:spcAft>
        <a:buClr>
          <a:srgbClr val="FEFFFE"/>
        </a:buClr>
        <a:buSzPct val="100000"/>
        <a:buFont typeface="Lucida Grande" charset="0"/>
        <a:buChar char="•"/>
        <a:defRPr sz="3800">
          <a:solidFill>
            <a:schemeClr val="tx1"/>
          </a:solidFill>
          <a:latin typeface="+mn-lt"/>
          <a:ea typeface="MS PGothic" pitchFamily="34" charset="-128"/>
          <a:cs typeface="MS PGothic" charset="0"/>
          <a:sym typeface="Lucida Grande" charset="0"/>
        </a:defRPr>
      </a:lvl2pPr>
      <a:lvl3pPr marL="1041400" indent="-381000" algn="l" rtl="0" eaLnBrk="1" fontAlgn="base" hangingPunct="1">
        <a:spcBef>
          <a:spcPts val="4200"/>
        </a:spcBef>
        <a:spcAft>
          <a:spcPct val="0"/>
        </a:spcAft>
        <a:buClr>
          <a:srgbClr val="FEFFFE"/>
        </a:buClr>
        <a:buSzPct val="100000"/>
        <a:buFont typeface="Lucida Grande" charset="0"/>
        <a:buChar char="•"/>
        <a:defRPr sz="3800">
          <a:solidFill>
            <a:schemeClr val="tx1"/>
          </a:solidFill>
          <a:latin typeface="+mn-lt"/>
          <a:ea typeface="MS PGothic" pitchFamily="34" charset="-128"/>
          <a:cs typeface="MS PGothic" charset="0"/>
          <a:sym typeface="Lucida Grande" charset="0"/>
        </a:defRPr>
      </a:lvl3pPr>
      <a:lvl4pPr marL="1422400" indent="-381000" algn="l" rtl="0" eaLnBrk="1" fontAlgn="base" hangingPunct="1">
        <a:spcBef>
          <a:spcPts val="4200"/>
        </a:spcBef>
        <a:spcAft>
          <a:spcPct val="0"/>
        </a:spcAft>
        <a:buClr>
          <a:srgbClr val="FEFFFE"/>
        </a:buClr>
        <a:buSzPct val="100000"/>
        <a:buFont typeface="Lucida Grande" charset="0"/>
        <a:buChar char="•"/>
        <a:defRPr sz="3800">
          <a:solidFill>
            <a:schemeClr val="tx1"/>
          </a:solidFill>
          <a:latin typeface="+mn-lt"/>
          <a:ea typeface="MS PGothic" pitchFamily="34" charset="-128"/>
          <a:cs typeface="MS PGothic" charset="0"/>
          <a:sym typeface="Lucida Grande" charset="0"/>
        </a:defRPr>
      </a:lvl4pPr>
      <a:lvl5pPr marL="1803400" indent="-381000" algn="l" rtl="0" eaLnBrk="1" fontAlgn="base" hangingPunct="1">
        <a:spcBef>
          <a:spcPts val="4200"/>
        </a:spcBef>
        <a:spcAft>
          <a:spcPct val="0"/>
        </a:spcAft>
        <a:buClr>
          <a:srgbClr val="FEFFFE"/>
        </a:buClr>
        <a:buSzPct val="100000"/>
        <a:buFont typeface="Lucida Grande" charset="0"/>
        <a:buChar char="•"/>
        <a:defRPr sz="3800">
          <a:solidFill>
            <a:schemeClr val="tx1"/>
          </a:solidFill>
          <a:latin typeface="+mn-lt"/>
          <a:ea typeface="MS PGothic" pitchFamily="34" charset="-128"/>
          <a:cs typeface="MS PGothic" charset="0"/>
          <a:sym typeface="Lucida Grande" charset="0"/>
        </a:defRPr>
      </a:lvl5pPr>
      <a:lvl6pPr marL="2260600" indent="-381000" algn="l" rtl="0" eaLnBrk="1" fontAlgn="base" hangingPunct="1">
        <a:spcBef>
          <a:spcPts val="4200"/>
        </a:spcBef>
        <a:spcAft>
          <a:spcPct val="0"/>
        </a:spcAft>
        <a:buClr>
          <a:srgbClr val="FEFFFE"/>
        </a:buClr>
        <a:buSzPct val="100000"/>
        <a:buFont typeface="Lucida Grande" charset="0"/>
        <a:buChar char="•"/>
        <a:defRPr sz="3800">
          <a:solidFill>
            <a:schemeClr val="tx1"/>
          </a:solidFill>
          <a:latin typeface="+mn-lt"/>
          <a:ea typeface="+mn-ea"/>
          <a:sym typeface="Lucida Grande" charset="0"/>
        </a:defRPr>
      </a:lvl6pPr>
      <a:lvl7pPr marL="2717800" indent="-381000" algn="l" rtl="0" eaLnBrk="1" fontAlgn="base" hangingPunct="1">
        <a:spcBef>
          <a:spcPts val="4200"/>
        </a:spcBef>
        <a:spcAft>
          <a:spcPct val="0"/>
        </a:spcAft>
        <a:buClr>
          <a:srgbClr val="FEFFFE"/>
        </a:buClr>
        <a:buSzPct val="100000"/>
        <a:buFont typeface="Lucida Grande" charset="0"/>
        <a:buChar char="•"/>
        <a:defRPr sz="3800">
          <a:solidFill>
            <a:schemeClr val="tx1"/>
          </a:solidFill>
          <a:latin typeface="+mn-lt"/>
          <a:ea typeface="+mn-ea"/>
          <a:sym typeface="Lucida Grande" charset="0"/>
        </a:defRPr>
      </a:lvl7pPr>
      <a:lvl8pPr marL="3175000" indent="-381000" algn="l" rtl="0" eaLnBrk="1" fontAlgn="base" hangingPunct="1">
        <a:spcBef>
          <a:spcPts val="4200"/>
        </a:spcBef>
        <a:spcAft>
          <a:spcPct val="0"/>
        </a:spcAft>
        <a:buClr>
          <a:srgbClr val="FEFFFE"/>
        </a:buClr>
        <a:buSzPct val="100000"/>
        <a:buFont typeface="Lucida Grande" charset="0"/>
        <a:buChar char="•"/>
        <a:defRPr sz="3800">
          <a:solidFill>
            <a:schemeClr val="tx1"/>
          </a:solidFill>
          <a:latin typeface="+mn-lt"/>
          <a:ea typeface="+mn-ea"/>
          <a:sym typeface="Lucida Grande" charset="0"/>
        </a:defRPr>
      </a:lvl8pPr>
      <a:lvl9pPr marL="3632200" indent="-381000" algn="l" rtl="0" eaLnBrk="1" fontAlgn="base" hangingPunct="1">
        <a:spcBef>
          <a:spcPts val="4200"/>
        </a:spcBef>
        <a:spcAft>
          <a:spcPct val="0"/>
        </a:spcAft>
        <a:buClr>
          <a:srgbClr val="FEFFFE"/>
        </a:buClr>
        <a:buSzPct val="100000"/>
        <a:buFont typeface="Lucida Grande" charset="0"/>
        <a:buChar char="•"/>
        <a:defRPr sz="3800">
          <a:solidFill>
            <a:schemeClr val="tx1"/>
          </a:solidFill>
          <a:latin typeface="+mn-lt"/>
          <a:ea typeface="+mn-ea"/>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0" y="3505200"/>
            <a:ext cx="13004800" cy="1524000"/>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lstStyle/>
          <a:p>
            <a:pPr algn="ctr"/>
            <a:r>
              <a:rPr lang="en-US" sz="4400" b="1" dirty="0">
                <a:solidFill>
                  <a:srgbClr val="010001"/>
                </a:solidFill>
                <a:latin typeface="Helvetica" charset="0"/>
              </a:rPr>
              <a:t>Chapter </a:t>
            </a:r>
            <a:r>
              <a:rPr lang="en-US" sz="4400" b="1" dirty="0" smtClean="0">
                <a:solidFill>
                  <a:srgbClr val="010001"/>
                </a:solidFill>
                <a:latin typeface="Helvetica" charset="0"/>
              </a:rPr>
              <a:t>14</a:t>
            </a:r>
            <a:endParaRPr lang="en-US" sz="4400" b="1" dirty="0">
              <a:solidFill>
                <a:srgbClr val="010001"/>
              </a:solidFill>
              <a:latin typeface="Helvetica" charset="0"/>
            </a:endParaRPr>
          </a:p>
          <a:p>
            <a:pPr algn="ctr"/>
            <a:r>
              <a:rPr lang="en-US" sz="4400" b="1" dirty="0">
                <a:solidFill>
                  <a:srgbClr val="010001"/>
                </a:solidFill>
                <a:latin typeface="Helvetica" charset="0"/>
              </a:rPr>
              <a:t>Water Pollution</a:t>
            </a:r>
          </a:p>
        </p:txBody>
      </p:sp>
      <p:grpSp>
        <p:nvGrpSpPr>
          <p:cNvPr id="4" name="Group 3"/>
          <p:cNvGrpSpPr/>
          <p:nvPr/>
        </p:nvGrpSpPr>
        <p:grpSpPr>
          <a:xfrm>
            <a:off x="635000" y="8686800"/>
            <a:ext cx="11455400" cy="840432"/>
            <a:chOff x="558800" y="8686800"/>
            <a:chExt cx="11455400" cy="840432"/>
          </a:xfrm>
        </p:grpSpPr>
        <p:sp>
          <p:nvSpPr>
            <p:cNvPr id="6" name="TextBox 5"/>
            <p:cNvSpPr txBox="1"/>
            <p:nvPr/>
          </p:nvSpPr>
          <p:spPr>
            <a:xfrm>
              <a:off x="558800" y="8686800"/>
              <a:ext cx="5486400" cy="461665"/>
            </a:xfrm>
            <a:prstGeom prst="rect">
              <a:avLst/>
            </a:prstGeom>
            <a:noFill/>
          </p:spPr>
          <p:txBody>
            <a:bodyPr wrap="square" rtlCol="0">
              <a:spAutoFit/>
            </a:bodyPr>
            <a:lstStyle/>
            <a:p>
              <a:r>
                <a:rPr lang="en-US" dirty="0" err="1">
                  <a:solidFill>
                    <a:schemeClr val="bg1"/>
                  </a:solidFill>
                </a:rPr>
                <a:t>Friedland</a:t>
              </a:r>
              <a:r>
                <a:rPr lang="en-US" dirty="0">
                  <a:solidFill>
                    <a:schemeClr val="bg1"/>
                  </a:solidFill>
                </a:rPr>
                <a:t> and </a:t>
              </a:r>
              <a:r>
                <a:rPr lang="en-US" dirty="0" err="1">
                  <a:solidFill>
                    <a:schemeClr val="bg1"/>
                  </a:solidFill>
                </a:rPr>
                <a:t>Relyea</a:t>
              </a:r>
              <a:r>
                <a:rPr lang="en-US" dirty="0">
                  <a:solidFill>
                    <a:schemeClr val="bg1"/>
                  </a:solidFill>
                </a:rPr>
                <a:t> Environmental Science for AP</a:t>
              </a:r>
              <a:r>
                <a:rPr lang="en-US" baseline="30000" dirty="0">
                  <a:solidFill>
                    <a:schemeClr val="bg1"/>
                  </a:solidFill>
                </a:rPr>
                <a:t>®</a:t>
              </a:r>
              <a:r>
                <a:rPr lang="en-US" dirty="0">
                  <a:solidFill>
                    <a:schemeClr val="bg1"/>
                  </a:solidFill>
                </a:rPr>
                <a:t>, second edition </a:t>
              </a:r>
              <a:endParaRPr lang="en-US" dirty="0" smtClean="0">
                <a:solidFill>
                  <a:schemeClr val="bg1"/>
                </a:solidFill>
              </a:endParaRPr>
            </a:p>
            <a:p>
              <a:r>
                <a:rPr lang="en-US" dirty="0" smtClean="0">
                  <a:solidFill>
                    <a:schemeClr val="bg1"/>
                  </a:solidFill>
                </a:rPr>
                <a:t>© 2015 </a:t>
              </a:r>
              <a:r>
                <a:rPr lang="en-US" dirty="0">
                  <a:solidFill>
                    <a:schemeClr val="bg1"/>
                  </a:solidFill>
                </a:rPr>
                <a:t>W.H. Freeman and Company/BFW </a:t>
              </a:r>
            </a:p>
          </p:txBody>
        </p:sp>
        <p:sp>
          <p:nvSpPr>
            <p:cNvPr id="7" name="Rectangle 6"/>
            <p:cNvSpPr/>
            <p:nvPr/>
          </p:nvSpPr>
          <p:spPr>
            <a:xfrm>
              <a:off x="2235200" y="9296400"/>
              <a:ext cx="9779000" cy="230832"/>
            </a:xfrm>
            <a:prstGeom prst="rect">
              <a:avLst/>
            </a:prstGeom>
          </p:spPr>
          <p:txBody>
            <a:bodyPr wrap="square">
              <a:spAutoFit/>
            </a:bodyPr>
            <a:lstStyle/>
            <a:p>
              <a:r>
                <a:rPr lang="en-US" sz="900" dirty="0">
                  <a:solidFill>
                    <a:schemeClr val="bg1"/>
                  </a:solidFill>
                </a:rPr>
                <a:t>AP</a:t>
              </a:r>
              <a:r>
                <a:rPr lang="en-US" sz="900" baseline="30000" dirty="0">
                  <a:solidFill>
                    <a:schemeClr val="bg1"/>
                  </a:solidFill>
                </a:rPr>
                <a:t>® </a:t>
              </a:r>
              <a:r>
                <a:rPr lang="en-US" sz="900" dirty="0">
                  <a:solidFill>
                    <a:schemeClr val="bg1"/>
                  </a:solidFill>
                </a:rPr>
                <a:t>is a trademark registered and/or owned by the College </a:t>
              </a:r>
              <a:r>
                <a:rPr lang="en-US" sz="900" dirty="0" smtClean="0">
                  <a:solidFill>
                    <a:schemeClr val="bg1"/>
                  </a:solidFill>
                </a:rPr>
                <a:t>Board</a:t>
              </a:r>
              <a:r>
                <a:rPr lang="en-US" sz="900" baseline="30000" dirty="0">
                  <a:solidFill>
                    <a:schemeClr val="bg1"/>
                  </a:solidFill>
                </a:rPr>
                <a:t>®</a:t>
              </a:r>
              <a:r>
                <a:rPr lang="en-US" sz="900" dirty="0" smtClean="0">
                  <a:solidFill>
                    <a:schemeClr val="bg1"/>
                  </a:solidFill>
                </a:rPr>
                <a:t>, </a:t>
              </a:r>
              <a:r>
                <a:rPr lang="en-US" sz="900" dirty="0">
                  <a:solidFill>
                    <a:schemeClr val="bg1"/>
                  </a:solidFill>
                </a:rPr>
                <a:t>which was not involved in the production of, and does not endorse, this product.</a:t>
              </a:r>
              <a:endParaRPr lang="en-US" sz="900" b="1" dirty="0">
                <a:solidFill>
                  <a:schemeClr val="bg1"/>
                </a:solidFill>
              </a:endParaRPr>
            </a:p>
          </p:txBody>
        </p:sp>
      </p:grpSp>
    </p:spTree>
    <p:extLst>
      <p:ext uri="{BB962C8B-B14F-4D97-AF65-F5344CB8AC3E}">
        <p14:creationId xmlns:p14="http://schemas.microsoft.com/office/powerpoint/2010/main" val="2056158746"/>
      </p:ext>
    </p:extLst>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Septic Systems</a:t>
            </a:r>
            <a:br>
              <a:rPr lang="en-US" dirty="0"/>
            </a:br>
            <a:endParaRPr lang="en-US" dirty="0"/>
          </a:p>
        </p:txBody>
      </p:sp>
      <p:sp>
        <p:nvSpPr>
          <p:cNvPr id="3" name="Content Placeholder 2"/>
          <p:cNvSpPr>
            <a:spLocks noGrp="1"/>
          </p:cNvSpPr>
          <p:nvPr>
            <p:ph idx="1"/>
          </p:nvPr>
        </p:nvSpPr>
        <p:spPr/>
        <p:txBody>
          <a:bodyPr/>
          <a:lstStyle/>
          <a:p>
            <a:r>
              <a:rPr lang="en-US" sz="3200" b="1" dirty="0"/>
              <a:t>Septic system </a:t>
            </a:r>
            <a:r>
              <a:rPr lang="en-US" sz="3200" b="1" dirty="0" smtClean="0"/>
              <a:t> </a:t>
            </a:r>
            <a:r>
              <a:rPr lang="en-US" sz="3200" dirty="0" smtClean="0"/>
              <a:t>A </a:t>
            </a:r>
            <a:r>
              <a:rPr lang="en-US" sz="3200" dirty="0"/>
              <a:t>relatively small and </a:t>
            </a:r>
            <a:r>
              <a:rPr lang="en-US" sz="3200" dirty="0" smtClean="0"/>
              <a:t>simple sewage </a:t>
            </a:r>
            <a:r>
              <a:rPr lang="en-US" sz="3200" dirty="0"/>
              <a:t>treatment system, made up of a </a:t>
            </a:r>
            <a:r>
              <a:rPr lang="en-US" sz="3200" dirty="0" smtClean="0"/>
              <a:t>septic tank </a:t>
            </a:r>
            <a:r>
              <a:rPr lang="en-US" sz="3200" dirty="0"/>
              <a:t>and a leach field, often used for homes </a:t>
            </a:r>
            <a:r>
              <a:rPr lang="en-US" sz="3200" dirty="0" smtClean="0"/>
              <a:t>in rural </a:t>
            </a:r>
            <a:r>
              <a:rPr lang="en-US" sz="3200" dirty="0"/>
              <a:t>areas.</a:t>
            </a:r>
          </a:p>
          <a:p>
            <a:r>
              <a:rPr lang="en-US" sz="3200" b="1" dirty="0"/>
              <a:t>Septic tank </a:t>
            </a:r>
            <a:r>
              <a:rPr lang="en-US" sz="3200" b="1" dirty="0" smtClean="0"/>
              <a:t> </a:t>
            </a:r>
            <a:r>
              <a:rPr lang="en-US" sz="3200" dirty="0" smtClean="0"/>
              <a:t>A </a:t>
            </a:r>
            <a:r>
              <a:rPr lang="en-US" sz="3200" dirty="0"/>
              <a:t>large container that </a:t>
            </a:r>
            <a:r>
              <a:rPr lang="en-US" sz="3200" dirty="0" smtClean="0"/>
              <a:t>receives wastewater </a:t>
            </a:r>
            <a:r>
              <a:rPr lang="en-US" sz="3200" dirty="0"/>
              <a:t>from a house as part of a </a:t>
            </a:r>
            <a:r>
              <a:rPr lang="en-US" sz="3200" dirty="0" smtClean="0"/>
              <a:t>septic system</a:t>
            </a:r>
            <a:r>
              <a:rPr lang="en-US" sz="3200" dirty="0"/>
              <a:t>.</a:t>
            </a:r>
          </a:p>
          <a:p>
            <a:r>
              <a:rPr lang="en-US" sz="3200" b="1" dirty="0"/>
              <a:t>Sludge</a:t>
            </a:r>
            <a:r>
              <a:rPr lang="en-US" sz="3200" dirty="0"/>
              <a:t> </a:t>
            </a:r>
            <a:r>
              <a:rPr lang="en-US" sz="3200" dirty="0" smtClean="0"/>
              <a:t> Solid </a:t>
            </a:r>
            <a:r>
              <a:rPr lang="en-US" sz="3200" dirty="0"/>
              <a:t>waste material from wastewater.</a:t>
            </a:r>
          </a:p>
          <a:p>
            <a:r>
              <a:rPr lang="en-US" sz="3200" b="1" dirty="0" err="1"/>
              <a:t>Septage</a:t>
            </a:r>
            <a:r>
              <a:rPr lang="en-US" sz="3200" dirty="0"/>
              <a:t> </a:t>
            </a:r>
            <a:r>
              <a:rPr lang="en-US" sz="3200" dirty="0" smtClean="0"/>
              <a:t> A </a:t>
            </a:r>
            <a:r>
              <a:rPr lang="en-US" sz="3200" dirty="0"/>
              <a:t>layer of fairly clear water found in </a:t>
            </a:r>
            <a:r>
              <a:rPr lang="en-US" sz="3200" dirty="0" smtClean="0"/>
              <a:t>the middle </a:t>
            </a:r>
            <a:r>
              <a:rPr lang="en-US" sz="3200" dirty="0"/>
              <a:t>of a septic tank.</a:t>
            </a:r>
          </a:p>
          <a:p>
            <a:r>
              <a:rPr lang="en-US" sz="3200" b="1" dirty="0"/>
              <a:t>Leach field </a:t>
            </a:r>
            <a:r>
              <a:rPr lang="en-US" sz="3200" b="1" dirty="0" smtClean="0"/>
              <a:t> </a:t>
            </a:r>
            <a:r>
              <a:rPr lang="en-US" sz="3200" dirty="0" smtClean="0"/>
              <a:t>A </a:t>
            </a:r>
            <a:r>
              <a:rPr lang="en-US" sz="3200" dirty="0"/>
              <a:t>component of a septic system</a:t>
            </a:r>
            <a:r>
              <a:rPr lang="en-US" sz="3200" dirty="0" smtClean="0"/>
              <a:t>, made </a:t>
            </a:r>
            <a:r>
              <a:rPr lang="en-US" sz="3200" dirty="0"/>
              <a:t>up of underground pipes laid out below </a:t>
            </a:r>
            <a:r>
              <a:rPr lang="en-US" sz="3200" dirty="0" smtClean="0"/>
              <a:t>the surface </a:t>
            </a:r>
            <a:r>
              <a:rPr lang="en-US" sz="3200" dirty="0"/>
              <a:t>of the ground.</a:t>
            </a:r>
          </a:p>
        </p:txBody>
      </p:sp>
    </p:spTree>
    <p:extLst>
      <p:ext uri="{BB962C8B-B14F-4D97-AF65-F5344CB8AC3E}">
        <p14:creationId xmlns:p14="http://schemas.microsoft.com/office/powerpoint/2010/main" val="204669758"/>
      </p:ext>
    </p:extLst>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055" y="-337544"/>
            <a:ext cx="10464800" cy="2465387"/>
          </a:xfrm>
        </p:spPr>
        <p:txBody>
          <a:bodyPr/>
          <a:lstStyle/>
          <a:p>
            <a:pPr algn="l"/>
            <a:r>
              <a:rPr lang="en-US" dirty="0" smtClean="0"/>
              <a:t>Septic Systems</a:t>
            </a:r>
            <a:endParaRPr lang="en-US" dirty="0"/>
          </a:p>
        </p:txBody>
      </p:sp>
      <p:pic>
        <p:nvPicPr>
          <p:cNvPr id="4" name="Picture 3"/>
          <p:cNvPicPr>
            <a:picLocks noChangeAspect="1"/>
          </p:cNvPicPr>
          <p:nvPr/>
        </p:nvPicPr>
        <p:blipFill>
          <a:blip r:embed="rId2"/>
          <a:stretch>
            <a:fillRect/>
          </a:stretch>
        </p:blipFill>
        <p:spPr>
          <a:xfrm>
            <a:off x="1138055" y="1532159"/>
            <a:ext cx="7990324" cy="6466989"/>
          </a:xfrm>
          <a:prstGeom prst="rect">
            <a:avLst/>
          </a:prstGeom>
        </p:spPr>
      </p:pic>
      <p:sp>
        <p:nvSpPr>
          <p:cNvPr id="5" name="Rectangle 4"/>
          <p:cNvSpPr/>
          <p:nvPr/>
        </p:nvSpPr>
        <p:spPr>
          <a:xfrm>
            <a:off x="1138055" y="8178873"/>
            <a:ext cx="11726554" cy="1569660"/>
          </a:xfrm>
          <a:prstGeom prst="rect">
            <a:avLst/>
          </a:prstGeom>
        </p:spPr>
        <p:txBody>
          <a:bodyPr wrap="square">
            <a:spAutoFit/>
          </a:bodyPr>
          <a:lstStyle/>
          <a:p>
            <a:r>
              <a:rPr lang="en-US" sz="2400" b="1" dirty="0">
                <a:solidFill>
                  <a:srgbClr val="010001"/>
                </a:solidFill>
                <a:latin typeface="Arial"/>
                <a:cs typeface="Arial"/>
              </a:rPr>
              <a:t>A septic system. </a:t>
            </a:r>
            <a:r>
              <a:rPr lang="en-US" sz="2400" dirty="0">
                <a:solidFill>
                  <a:srgbClr val="010001"/>
                </a:solidFill>
                <a:latin typeface="Arial"/>
                <a:cs typeface="Arial"/>
              </a:rPr>
              <a:t>Wastewater from a </a:t>
            </a:r>
            <a:r>
              <a:rPr lang="en-US" sz="2400" dirty="0" smtClean="0">
                <a:solidFill>
                  <a:srgbClr val="010001"/>
                </a:solidFill>
                <a:latin typeface="Arial"/>
                <a:cs typeface="Arial"/>
              </a:rPr>
              <a:t>house is </a:t>
            </a:r>
            <a:r>
              <a:rPr lang="en-US" sz="2400" dirty="0">
                <a:solidFill>
                  <a:srgbClr val="010001"/>
                </a:solidFill>
                <a:latin typeface="Arial"/>
                <a:cs typeface="Arial"/>
              </a:rPr>
              <a:t>held in a large septic tank where solids settle to the bottom </a:t>
            </a:r>
            <a:r>
              <a:rPr lang="en-US" sz="2400" dirty="0" smtClean="0">
                <a:solidFill>
                  <a:srgbClr val="010001"/>
                </a:solidFill>
                <a:latin typeface="Arial"/>
                <a:cs typeface="Arial"/>
              </a:rPr>
              <a:t>and bacteria </a:t>
            </a:r>
            <a:r>
              <a:rPr lang="en-US" sz="2400" dirty="0">
                <a:solidFill>
                  <a:srgbClr val="010001"/>
                </a:solidFill>
                <a:latin typeface="Arial"/>
                <a:cs typeface="Arial"/>
              </a:rPr>
              <a:t>break down the sewage. The liquid moves through a pipe </a:t>
            </a:r>
            <a:r>
              <a:rPr lang="en-US" sz="2400" dirty="0" smtClean="0">
                <a:solidFill>
                  <a:srgbClr val="010001"/>
                </a:solidFill>
                <a:latin typeface="Arial"/>
                <a:cs typeface="Arial"/>
              </a:rPr>
              <a:t>at the </a:t>
            </a:r>
            <a:r>
              <a:rPr lang="en-US" sz="2400" dirty="0">
                <a:solidFill>
                  <a:srgbClr val="010001"/>
                </a:solidFill>
                <a:latin typeface="Arial"/>
                <a:cs typeface="Arial"/>
              </a:rPr>
              <a:t>top of the tank and passes through perforated pipes that </a:t>
            </a:r>
            <a:r>
              <a:rPr lang="en-US" sz="2400" dirty="0" smtClean="0">
                <a:solidFill>
                  <a:srgbClr val="010001"/>
                </a:solidFill>
                <a:latin typeface="Arial"/>
                <a:cs typeface="Arial"/>
              </a:rPr>
              <a:t>distribute the </a:t>
            </a:r>
            <a:r>
              <a:rPr lang="en-US" sz="2400" dirty="0">
                <a:solidFill>
                  <a:srgbClr val="010001"/>
                </a:solidFill>
                <a:latin typeface="Arial"/>
                <a:cs typeface="Arial"/>
              </a:rPr>
              <a:t>water through a leach field.</a:t>
            </a:r>
          </a:p>
        </p:txBody>
      </p:sp>
    </p:spTree>
    <p:extLst>
      <p:ext uri="{BB962C8B-B14F-4D97-AF65-F5344CB8AC3E}">
        <p14:creationId xmlns:p14="http://schemas.microsoft.com/office/powerpoint/2010/main" val="2452537117"/>
      </p:ext>
    </p:extLst>
  </p:cSld>
  <p:clrMapOvr>
    <a:masterClrMapping/>
  </p:clrMapOvr>
  <p:transition xmlns:p14="http://schemas.microsoft.com/office/powerpoint/2010/mai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 </a:t>
            </a:r>
            <a:br>
              <a:rPr lang="en-US" dirty="0"/>
            </a:br>
            <a:r>
              <a:rPr lang="en-US" dirty="0"/>
              <a:t>Sewage Treatment Plants</a:t>
            </a:r>
            <a:br>
              <a:rPr lang="en-US" dirty="0"/>
            </a:br>
            <a:endParaRPr lang="en-US" dirty="0"/>
          </a:p>
        </p:txBody>
      </p:sp>
      <p:sp>
        <p:nvSpPr>
          <p:cNvPr id="3" name="Content Placeholder 2"/>
          <p:cNvSpPr>
            <a:spLocks noGrp="1"/>
          </p:cNvSpPr>
          <p:nvPr>
            <p:ph idx="1"/>
          </p:nvPr>
        </p:nvSpPr>
        <p:spPr/>
        <p:txBody>
          <a:bodyPr/>
          <a:lstStyle/>
          <a:p>
            <a:pPr lvl="0"/>
            <a:r>
              <a:rPr lang="en-US" dirty="0"/>
              <a:t>In developed countries, municipalities use centralized sewage treatment plant that receive wastewater from hundreds or even thousands of households</a:t>
            </a:r>
            <a:r>
              <a:rPr lang="en-US" dirty="0" smtClean="0"/>
              <a:t>.</a:t>
            </a:r>
            <a:endParaRPr lang="en-US" dirty="0"/>
          </a:p>
          <a:p>
            <a:pPr lvl="0"/>
            <a:r>
              <a:rPr lang="en-US" dirty="0"/>
              <a:t>In traditional waste treatment plants, there are two phases of treatment: primary and secondary.</a:t>
            </a:r>
          </a:p>
          <a:p>
            <a:endParaRPr lang="en-US" dirty="0"/>
          </a:p>
        </p:txBody>
      </p:sp>
    </p:spTree>
    <p:extLst>
      <p:ext uri="{BB962C8B-B14F-4D97-AF65-F5344CB8AC3E}">
        <p14:creationId xmlns:p14="http://schemas.microsoft.com/office/powerpoint/2010/main" val="3533237583"/>
      </p:ext>
    </p:extLst>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Sewage Treatment Plants</a:t>
            </a:r>
            <a:br>
              <a:rPr lang="en-US" dirty="0"/>
            </a:br>
            <a:endParaRPr lang="en-US" dirty="0"/>
          </a:p>
        </p:txBody>
      </p:sp>
      <p:pic>
        <p:nvPicPr>
          <p:cNvPr id="4" name="Picture 3"/>
          <p:cNvPicPr>
            <a:picLocks noChangeAspect="1"/>
          </p:cNvPicPr>
          <p:nvPr/>
        </p:nvPicPr>
        <p:blipFill>
          <a:blip r:embed="rId2"/>
          <a:stretch>
            <a:fillRect/>
          </a:stretch>
        </p:blipFill>
        <p:spPr>
          <a:xfrm>
            <a:off x="1270000" y="1681145"/>
            <a:ext cx="9062875" cy="6631372"/>
          </a:xfrm>
          <a:prstGeom prst="rect">
            <a:avLst/>
          </a:prstGeom>
        </p:spPr>
      </p:pic>
      <p:sp>
        <p:nvSpPr>
          <p:cNvPr id="5" name="Rectangle 4"/>
          <p:cNvSpPr/>
          <p:nvPr/>
        </p:nvSpPr>
        <p:spPr>
          <a:xfrm>
            <a:off x="1270000" y="8314060"/>
            <a:ext cx="11543100" cy="1200328"/>
          </a:xfrm>
          <a:prstGeom prst="rect">
            <a:avLst/>
          </a:prstGeom>
        </p:spPr>
        <p:txBody>
          <a:bodyPr wrap="square">
            <a:spAutoFit/>
          </a:bodyPr>
          <a:lstStyle/>
          <a:p>
            <a:r>
              <a:rPr lang="en-US" sz="2400" b="1" dirty="0">
                <a:solidFill>
                  <a:srgbClr val="010001"/>
                </a:solidFill>
                <a:latin typeface="Arial"/>
                <a:cs typeface="Arial"/>
              </a:rPr>
              <a:t>A sewage treatment plant. </a:t>
            </a:r>
            <a:r>
              <a:rPr lang="en-US" sz="2400" dirty="0">
                <a:solidFill>
                  <a:srgbClr val="010001"/>
                </a:solidFill>
                <a:latin typeface="Arial"/>
                <a:cs typeface="Arial"/>
              </a:rPr>
              <a:t>In large municipalities, great volumes of wastewater are</a:t>
            </a:r>
          </a:p>
          <a:p>
            <a:r>
              <a:rPr lang="en-US" sz="2400" dirty="0">
                <a:solidFill>
                  <a:srgbClr val="010001"/>
                </a:solidFill>
                <a:latin typeface="Arial"/>
                <a:cs typeface="Arial"/>
              </a:rPr>
              <a:t>handled by separating the sludge from the water and then using bacteria to break down both components.</a:t>
            </a:r>
          </a:p>
        </p:txBody>
      </p:sp>
    </p:spTree>
    <p:extLst>
      <p:ext uri="{BB962C8B-B14F-4D97-AF65-F5344CB8AC3E}">
        <p14:creationId xmlns:p14="http://schemas.microsoft.com/office/powerpoint/2010/main" val="516043718"/>
      </p:ext>
    </p:extLst>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Animal Feed Lots and Manure Lagoons</a:t>
            </a:r>
            <a:br>
              <a:rPr lang="en-US" dirty="0"/>
            </a:br>
            <a:endParaRPr lang="en-US" dirty="0"/>
          </a:p>
        </p:txBody>
      </p:sp>
      <p:sp>
        <p:nvSpPr>
          <p:cNvPr id="3" name="Content Placeholder 2"/>
          <p:cNvSpPr>
            <a:spLocks noGrp="1"/>
          </p:cNvSpPr>
          <p:nvPr>
            <p:ph idx="1"/>
          </p:nvPr>
        </p:nvSpPr>
        <p:spPr/>
        <p:txBody>
          <a:bodyPr/>
          <a:lstStyle/>
          <a:p>
            <a:pPr marL="0" indent="0">
              <a:buNone/>
            </a:pPr>
            <a:endParaRPr lang="en-US" dirty="0"/>
          </a:p>
          <a:p>
            <a:pPr lvl="0"/>
            <a:r>
              <a:rPr lang="en-US" dirty="0"/>
              <a:t>Manure from concentrated animal feeding operations is a problem because of volume. It can also contain hormones and antibiotics that are given to the animals</a:t>
            </a:r>
            <a:r>
              <a:rPr lang="en-US" dirty="0" smtClean="0"/>
              <a:t>.</a:t>
            </a:r>
            <a:r>
              <a:rPr lang="en-US" dirty="0"/>
              <a:t> </a:t>
            </a:r>
          </a:p>
          <a:p>
            <a:r>
              <a:rPr lang="en-US" b="1" dirty="0"/>
              <a:t>Manure </a:t>
            </a:r>
            <a:r>
              <a:rPr lang="en-US" b="1" dirty="0" smtClean="0"/>
              <a:t>lagoon</a:t>
            </a:r>
            <a:r>
              <a:rPr lang="en-US" dirty="0"/>
              <a:t> </a:t>
            </a:r>
            <a:r>
              <a:rPr lang="en-US" dirty="0" smtClean="0"/>
              <a:t> </a:t>
            </a:r>
            <a:r>
              <a:rPr lang="en-US" dirty="0"/>
              <a:t>Human-made pond lined </a:t>
            </a:r>
            <a:r>
              <a:rPr lang="en-US" dirty="0" smtClean="0"/>
              <a:t>with rubber </a:t>
            </a:r>
            <a:r>
              <a:rPr lang="en-US" dirty="0"/>
              <a:t>built to handle large quantities of </a:t>
            </a:r>
            <a:r>
              <a:rPr lang="en-US" dirty="0" smtClean="0"/>
              <a:t>manure produced </a:t>
            </a:r>
            <a:r>
              <a:rPr lang="en-US" dirty="0"/>
              <a:t>by livestock.</a:t>
            </a:r>
          </a:p>
          <a:p>
            <a:pPr lvl="0"/>
            <a:r>
              <a:rPr lang="en-US" dirty="0"/>
              <a:t>After the manure is broken down by bacteria, it is spread onto fields as fertilizers</a:t>
            </a:r>
            <a:r>
              <a:rPr lang="en-US" dirty="0" smtClean="0"/>
              <a:t>.</a:t>
            </a:r>
          </a:p>
          <a:p>
            <a:pPr marL="0" lvl="0" indent="0">
              <a:buNone/>
            </a:pPr>
            <a:endParaRPr lang="en-US" dirty="0"/>
          </a:p>
        </p:txBody>
      </p:sp>
    </p:spTree>
    <p:extLst>
      <p:ext uri="{BB962C8B-B14F-4D97-AF65-F5344CB8AC3E}">
        <p14:creationId xmlns:p14="http://schemas.microsoft.com/office/powerpoint/2010/main" val="1213097020"/>
      </p:ext>
    </p:extLst>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br>
              <a:rPr lang="en-US" dirty="0"/>
            </a:br>
            <a:r>
              <a:rPr lang="en-US" dirty="0"/>
              <a:t>Module 42  </a:t>
            </a:r>
            <a:r>
              <a:rPr lang="en-US" dirty="0" smtClean="0"/>
              <a:t/>
            </a:r>
            <a:br>
              <a:rPr lang="en-US" dirty="0" smtClean="0"/>
            </a:br>
            <a:r>
              <a:rPr lang="en-US" dirty="0" smtClean="0"/>
              <a:t>Heavy </a:t>
            </a:r>
            <a:r>
              <a:rPr lang="en-US" dirty="0"/>
              <a:t>Metals and Other Chemicals </a:t>
            </a:r>
          </a:p>
        </p:txBody>
      </p:sp>
      <p:sp>
        <p:nvSpPr>
          <p:cNvPr id="3" name="Content Placeholder 2"/>
          <p:cNvSpPr>
            <a:spLocks noGrp="1"/>
          </p:cNvSpPr>
          <p:nvPr>
            <p:ph idx="1"/>
          </p:nvPr>
        </p:nvSpPr>
        <p:spPr/>
        <p:txBody>
          <a:bodyPr/>
          <a:lstStyle/>
          <a:p>
            <a:pPr marL="0" indent="0">
              <a:buNone/>
            </a:pPr>
            <a:r>
              <a:rPr lang="en-US" b="1" dirty="0"/>
              <a:t>After reading this module you should be able to</a:t>
            </a:r>
          </a:p>
          <a:p>
            <a:r>
              <a:rPr lang="en-US" dirty="0" smtClean="0"/>
              <a:t>explain </a:t>
            </a:r>
            <a:r>
              <a:rPr lang="en-US" dirty="0"/>
              <a:t>the sources of heavy metals and their effect on organisms.</a:t>
            </a:r>
          </a:p>
          <a:p>
            <a:r>
              <a:rPr lang="en-US" dirty="0" smtClean="0"/>
              <a:t>discuss </a:t>
            </a:r>
            <a:r>
              <a:rPr lang="en-US" dirty="0"/>
              <a:t>the sources and effects of acid deposition and acid mine drainage.</a:t>
            </a:r>
          </a:p>
          <a:p>
            <a:r>
              <a:rPr lang="en-US" dirty="0" smtClean="0"/>
              <a:t>explain </a:t>
            </a:r>
            <a:r>
              <a:rPr lang="en-US" dirty="0"/>
              <a:t>how synthetic organic compounds can affect aquatic organisms.</a:t>
            </a:r>
          </a:p>
        </p:txBody>
      </p:sp>
    </p:spTree>
    <p:extLst>
      <p:ext uri="{BB962C8B-B14F-4D97-AF65-F5344CB8AC3E}">
        <p14:creationId xmlns:p14="http://schemas.microsoft.com/office/powerpoint/2010/main" val="3092044386"/>
      </p:ext>
    </p:extLst>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Heavy metals are highly toxic to organisms</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 </a:t>
            </a:r>
          </a:p>
          <a:p>
            <a:pPr marL="0" indent="0">
              <a:buNone/>
            </a:pPr>
            <a:r>
              <a:rPr lang="en-US" dirty="0"/>
              <a:t>Three heavy metals are of particular concern</a:t>
            </a:r>
            <a:r>
              <a:rPr lang="en-US" dirty="0" smtClean="0"/>
              <a:t>:</a:t>
            </a:r>
            <a:r>
              <a:rPr lang="en-US" dirty="0"/>
              <a:t> </a:t>
            </a:r>
          </a:p>
          <a:p>
            <a:pPr lvl="0"/>
            <a:r>
              <a:rPr lang="en-US" dirty="0" smtClean="0"/>
              <a:t>Lead: </a:t>
            </a:r>
            <a:r>
              <a:rPr lang="en-US" dirty="0"/>
              <a:t>found  in pipes and other materials in older construction</a:t>
            </a:r>
            <a:r>
              <a:rPr lang="en-US" dirty="0" smtClean="0"/>
              <a:t>.</a:t>
            </a:r>
            <a:endParaRPr lang="en-US" dirty="0"/>
          </a:p>
          <a:p>
            <a:pPr lvl="0"/>
            <a:r>
              <a:rPr lang="en-US" dirty="0"/>
              <a:t>Arsenic: occurs naturally and through human activity such as mining and industry</a:t>
            </a:r>
            <a:r>
              <a:rPr lang="en-US" dirty="0" smtClean="0"/>
              <a:t>.</a:t>
            </a:r>
            <a:endParaRPr lang="en-US" dirty="0"/>
          </a:p>
          <a:p>
            <a:pPr lvl="0"/>
            <a:r>
              <a:rPr lang="en-US" dirty="0"/>
              <a:t>Mercury: occurs naturally and through human activity, primarily burning coal</a:t>
            </a:r>
            <a:r>
              <a:rPr lang="en-US" dirty="0" smtClean="0"/>
              <a:t>.</a:t>
            </a:r>
            <a:endParaRPr lang="en-US" dirty="0"/>
          </a:p>
        </p:txBody>
      </p:sp>
    </p:spTree>
    <p:extLst>
      <p:ext uri="{BB962C8B-B14F-4D97-AF65-F5344CB8AC3E}">
        <p14:creationId xmlns:p14="http://schemas.microsoft.com/office/powerpoint/2010/main" val="2145972663"/>
      </p:ext>
    </p:extLst>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Arsenic</a:t>
            </a:r>
            <a:br>
              <a:rPr lang="en-US" dirty="0"/>
            </a:br>
            <a:endParaRPr lang="en-US" dirty="0"/>
          </a:p>
        </p:txBody>
      </p:sp>
      <p:pic>
        <p:nvPicPr>
          <p:cNvPr id="4" name="Picture 3"/>
          <p:cNvPicPr>
            <a:picLocks noChangeAspect="1"/>
          </p:cNvPicPr>
          <p:nvPr/>
        </p:nvPicPr>
        <p:blipFill>
          <a:blip r:embed="rId2"/>
          <a:stretch>
            <a:fillRect/>
          </a:stretch>
        </p:blipFill>
        <p:spPr>
          <a:xfrm>
            <a:off x="1270000" y="1615171"/>
            <a:ext cx="9021687" cy="6601234"/>
          </a:xfrm>
          <a:prstGeom prst="rect">
            <a:avLst/>
          </a:prstGeom>
        </p:spPr>
      </p:pic>
      <p:sp>
        <p:nvSpPr>
          <p:cNvPr id="5" name="TextBox 4"/>
          <p:cNvSpPr txBox="1"/>
          <p:nvPr/>
        </p:nvSpPr>
        <p:spPr>
          <a:xfrm>
            <a:off x="1270000" y="8210442"/>
            <a:ext cx="9879328" cy="1384995"/>
          </a:xfrm>
          <a:prstGeom prst="rect">
            <a:avLst/>
          </a:prstGeom>
          <a:noFill/>
        </p:spPr>
        <p:txBody>
          <a:bodyPr wrap="square" rtlCol="0">
            <a:spAutoFit/>
          </a:bodyPr>
          <a:lstStyle/>
          <a:p>
            <a:r>
              <a:rPr lang="en-US" sz="2800" b="1" dirty="0">
                <a:solidFill>
                  <a:srgbClr val="010001"/>
                </a:solidFill>
                <a:latin typeface="Arial"/>
                <a:cs typeface="Arial"/>
              </a:rPr>
              <a:t>Arsenic </a:t>
            </a:r>
            <a:r>
              <a:rPr lang="en-US" sz="2800" b="1" dirty="0" smtClean="0">
                <a:solidFill>
                  <a:srgbClr val="010001"/>
                </a:solidFill>
                <a:latin typeface="Arial"/>
                <a:cs typeface="Arial"/>
              </a:rPr>
              <a:t>in U.S</a:t>
            </a:r>
            <a:r>
              <a:rPr lang="en-US" sz="2800" b="1" dirty="0">
                <a:solidFill>
                  <a:srgbClr val="010001"/>
                </a:solidFill>
                <a:latin typeface="Arial"/>
                <a:cs typeface="Arial"/>
              </a:rPr>
              <a:t>. well water. </a:t>
            </a:r>
            <a:r>
              <a:rPr lang="en-US" sz="2800" dirty="0">
                <a:solidFill>
                  <a:srgbClr val="010001"/>
                </a:solidFill>
                <a:latin typeface="Arial"/>
                <a:cs typeface="Arial"/>
              </a:rPr>
              <a:t>The </a:t>
            </a:r>
            <a:r>
              <a:rPr lang="en-US" sz="2800" dirty="0" smtClean="0">
                <a:solidFill>
                  <a:srgbClr val="010001"/>
                </a:solidFill>
                <a:latin typeface="Arial"/>
                <a:cs typeface="Arial"/>
              </a:rPr>
              <a:t>highest concentrations </a:t>
            </a:r>
            <a:r>
              <a:rPr lang="en-US" sz="2800" dirty="0">
                <a:solidFill>
                  <a:srgbClr val="010001"/>
                </a:solidFill>
                <a:latin typeface="Arial"/>
                <a:cs typeface="Arial"/>
              </a:rPr>
              <a:t>of arsenic are </a:t>
            </a:r>
            <a:r>
              <a:rPr lang="en-US" sz="2800" dirty="0" smtClean="0">
                <a:solidFill>
                  <a:srgbClr val="010001"/>
                </a:solidFill>
                <a:latin typeface="Arial"/>
                <a:cs typeface="Arial"/>
              </a:rPr>
              <a:t>generally found </a:t>
            </a:r>
            <a:r>
              <a:rPr lang="en-US" sz="2800" dirty="0">
                <a:solidFill>
                  <a:srgbClr val="010001"/>
                </a:solidFill>
                <a:latin typeface="Arial"/>
                <a:cs typeface="Arial"/>
              </a:rPr>
              <a:t>in the upper Midwest and </a:t>
            </a:r>
            <a:r>
              <a:rPr lang="en-US" sz="2800" dirty="0" smtClean="0">
                <a:solidFill>
                  <a:srgbClr val="010001"/>
                </a:solidFill>
                <a:latin typeface="Arial"/>
                <a:cs typeface="Arial"/>
              </a:rPr>
              <a:t>the West</a:t>
            </a:r>
            <a:r>
              <a:rPr lang="en-US" sz="2800" dirty="0">
                <a:solidFill>
                  <a:srgbClr val="010001"/>
                </a:solidFill>
                <a:latin typeface="Arial"/>
                <a:cs typeface="Arial"/>
              </a:rPr>
              <a:t>.</a:t>
            </a:r>
          </a:p>
        </p:txBody>
      </p:sp>
    </p:spTree>
    <p:extLst>
      <p:ext uri="{BB962C8B-B14F-4D97-AF65-F5344CB8AC3E}">
        <p14:creationId xmlns:p14="http://schemas.microsoft.com/office/powerpoint/2010/main" val="14315666"/>
      </p:ext>
    </p:extLst>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Mercury</a:t>
            </a:r>
            <a:br>
              <a:rPr lang="en-US" dirty="0"/>
            </a:br>
            <a:endParaRPr lang="en-US" dirty="0"/>
          </a:p>
        </p:txBody>
      </p:sp>
      <p:pic>
        <p:nvPicPr>
          <p:cNvPr id="4" name="Picture 3"/>
          <p:cNvPicPr>
            <a:picLocks noChangeAspect="1"/>
          </p:cNvPicPr>
          <p:nvPr/>
        </p:nvPicPr>
        <p:blipFill>
          <a:blip r:embed="rId2"/>
          <a:stretch>
            <a:fillRect/>
          </a:stretch>
        </p:blipFill>
        <p:spPr>
          <a:xfrm>
            <a:off x="1270000" y="1599831"/>
            <a:ext cx="9316066" cy="7240466"/>
          </a:xfrm>
          <a:prstGeom prst="rect">
            <a:avLst/>
          </a:prstGeom>
        </p:spPr>
      </p:pic>
      <p:sp>
        <p:nvSpPr>
          <p:cNvPr id="5" name="Rectangle 4"/>
          <p:cNvSpPr/>
          <p:nvPr/>
        </p:nvSpPr>
        <p:spPr>
          <a:xfrm>
            <a:off x="1270000" y="8840297"/>
            <a:ext cx="10091708" cy="830997"/>
          </a:xfrm>
          <a:prstGeom prst="rect">
            <a:avLst/>
          </a:prstGeom>
        </p:spPr>
        <p:txBody>
          <a:bodyPr wrap="square">
            <a:spAutoFit/>
          </a:bodyPr>
          <a:lstStyle/>
          <a:p>
            <a:r>
              <a:rPr lang="en-US" sz="2400" b="1" dirty="0">
                <a:solidFill>
                  <a:srgbClr val="010001"/>
                </a:solidFill>
                <a:latin typeface="Arial"/>
                <a:cs typeface="Arial"/>
              </a:rPr>
              <a:t>World mercury emissions. </a:t>
            </a:r>
            <a:r>
              <a:rPr lang="en-US" sz="2400" dirty="0">
                <a:solidFill>
                  <a:srgbClr val="010001"/>
                </a:solidFill>
                <a:latin typeface="Arial"/>
                <a:cs typeface="Arial"/>
              </a:rPr>
              <a:t>Mercury </a:t>
            </a:r>
            <a:r>
              <a:rPr lang="en-US" sz="2400" dirty="0" smtClean="0">
                <a:solidFill>
                  <a:srgbClr val="010001"/>
                </a:solidFill>
                <a:latin typeface="Arial"/>
                <a:cs typeface="Arial"/>
              </a:rPr>
              <a:t>emissions from </a:t>
            </a:r>
            <a:r>
              <a:rPr lang="en-US" sz="2400" dirty="0">
                <a:solidFill>
                  <a:srgbClr val="010001"/>
                </a:solidFill>
                <a:latin typeface="Arial"/>
                <a:cs typeface="Arial"/>
              </a:rPr>
              <a:t>human activities vary greatly among regions of the world. </a:t>
            </a:r>
          </a:p>
        </p:txBody>
      </p:sp>
    </p:spTree>
    <p:extLst>
      <p:ext uri="{BB962C8B-B14F-4D97-AF65-F5344CB8AC3E}">
        <p14:creationId xmlns:p14="http://schemas.microsoft.com/office/powerpoint/2010/main" val="2336256727"/>
      </p:ext>
    </p:extLst>
  </p:cSld>
  <p:clrMapOvr>
    <a:masterClrMapping/>
  </p:clrMapOvr>
  <p:transition xmlns:p14="http://schemas.microsoft.com/office/powerpoint/2010/mai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a:t>Acid deposition and acid mine drainage affect terrestrial and aquatic ecosystems</a:t>
            </a:r>
            <a:br>
              <a:rPr lang="en-US" sz="4000" dirty="0"/>
            </a:br>
            <a:endParaRPr lang="en-US" sz="4000" dirty="0"/>
          </a:p>
        </p:txBody>
      </p:sp>
      <p:sp>
        <p:nvSpPr>
          <p:cNvPr id="3" name="Content Placeholder 2"/>
          <p:cNvSpPr>
            <a:spLocks noGrp="1"/>
          </p:cNvSpPr>
          <p:nvPr>
            <p:ph idx="1"/>
          </p:nvPr>
        </p:nvSpPr>
        <p:spPr>
          <a:xfrm>
            <a:off x="1270000" y="3364823"/>
            <a:ext cx="10464800" cy="5840413"/>
          </a:xfrm>
        </p:spPr>
        <p:txBody>
          <a:bodyPr/>
          <a:lstStyle/>
          <a:p>
            <a:r>
              <a:rPr lang="en-US" sz="2800" b="1" dirty="0"/>
              <a:t>Acid deposition </a:t>
            </a:r>
            <a:r>
              <a:rPr lang="en-US" sz="2800" b="1" dirty="0" smtClean="0"/>
              <a:t> </a:t>
            </a:r>
            <a:r>
              <a:rPr lang="en-US" sz="2800" dirty="0" smtClean="0"/>
              <a:t>Acids </a:t>
            </a:r>
            <a:r>
              <a:rPr lang="en-US" sz="2800" dirty="0"/>
              <a:t>deposited on Earth as </a:t>
            </a:r>
            <a:r>
              <a:rPr lang="en-US" sz="2800" dirty="0" smtClean="0"/>
              <a:t>rain and </a:t>
            </a:r>
            <a:r>
              <a:rPr lang="en-US" sz="2800" dirty="0"/>
              <a:t>snow or as gases and particles that attach </a:t>
            </a:r>
            <a:r>
              <a:rPr lang="en-US" sz="2800" dirty="0" smtClean="0"/>
              <a:t>to the </a:t>
            </a:r>
            <a:r>
              <a:rPr lang="en-US" sz="2800" dirty="0"/>
              <a:t>surfaces of plants, soil, and water</a:t>
            </a:r>
            <a:r>
              <a:rPr lang="en-US" sz="2800" dirty="0" smtClean="0"/>
              <a:t>.</a:t>
            </a:r>
          </a:p>
          <a:p>
            <a:pPr lvl="0"/>
            <a:r>
              <a:rPr lang="en-US" sz="2800" dirty="0"/>
              <a:t>Acid deposition occurs when burning coal releases sulfur dioxide and nitrogen dioxide into the air</a:t>
            </a:r>
            <a:r>
              <a:rPr lang="en-US" sz="2800" dirty="0" smtClean="0"/>
              <a:t>.</a:t>
            </a:r>
            <a:endParaRPr lang="en-US" sz="2800" dirty="0"/>
          </a:p>
          <a:p>
            <a:pPr lvl="0"/>
            <a:r>
              <a:rPr lang="en-US" sz="2800" dirty="0"/>
              <a:t>In the atmosphere, these chemicals are converted to sulfuric acid and nitric acid, which fall back to Earth as acid deposition</a:t>
            </a:r>
            <a:r>
              <a:rPr lang="en-US" sz="2800" dirty="0" smtClean="0"/>
              <a:t>.</a:t>
            </a:r>
            <a:r>
              <a:rPr lang="en-US" sz="2800" dirty="0"/>
              <a:t> </a:t>
            </a:r>
          </a:p>
          <a:p>
            <a:pPr lvl="0"/>
            <a:r>
              <a:rPr lang="en-US" sz="2800" dirty="0"/>
              <a:t>Acid deposition reduces the pH of water bodies to levels that are lethal to many organisms</a:t>
            </a:r>
            <a:r>
              <a:rPr lang="en-US" sz="2800" dirty="0" smtClean="0"/>
              <a:t>.</a:t>
            </a:r>
            <a:r>
              <a:rPr lang="en-US" sz="2800" dirty="0"/>
              <a:t> </a:t>
            </a:r>
          </a:p>
          <a:p>
            <a:pPr lvl="0"/>
            <a:r>
              <a:rPr lang="en-US" sz="2800" dirty="0"/>
              <a:t>Many coal-burning facilities have installed coal scrubbers to combat this problem.</a:t>
            </a:r>
          </a:p>
          <a:p>
            <a:pPr marL="0" indent="0">
              <a:buNone/>
            </a:pPr>
            <a:endParaRPr lang="en-US" sz="2800" dirty="0"/>
          </a:p>
        </p:txBody>
      </p:sp>
    </p:spTree>
    <p:extLst>
      <p:ext uri="{BB962C8B-B14F-4D97-AF65-F5344CB8AC3E}">
        <p14:creationId xmlns:p14="http://schemas.microsoft.com/office/powerpoint/2010/main" val="3783164219"/>
      </p:ext>
    </p:extLst>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br>
              <a:rPr lang="en-US" dirty="0"/>
            </a:br>
            <a:r>
              <a:rPr lang="en-US" dirty="0"/>
              <a:t>Module 41  </a:t>
            </a:r>
            <a:r>
              <a:rPr lang="en-US" dirty="0" smtClean="0"/>
              <a:t/>
            </a:r>
            <a:br>
              <a:rPr lang="en-US" dirty="0" smtClean="0"/>
            </a:br>
            <a:r>
              <a:rPr lang="en-US" dirty="0" smtClean="0"/>
              <a:t>Wastewater </a:t>
            </a:r>
            <a:r>
              <a:rPr lang="en-US" dirty="0"/>
              <a:t>from Humans and Livestock</a:t>
            </a:r>
            <a:br>
              <a:rPr lang="en-US" dirty="0"/>
            </a:br>
            <a:endParaRPr lang="en-US" dirty="0"/>
          </a:p>
        </p:txBody>
      </p:sp>
      <p:sp>
        <p:nvSpPr>
          <p:cNvPr id="3" name="Content Placeholder 2"/>
          <p:cNvSpPr>
            <a:spLocks noGrp="1"/>
          </p:cNvSpPr>
          <p:nvPr>
            <p:ph idx="1"/>
          </p:nvPr>
        </p:nvSpPr>
        <p:spPr/>
        <p:txBody>
          <a:bodyPr/>
          <a:lstStyle/>
          <a:p>
            <a:pPr marL="0" indent="0">
              <a:buNone/>
            </a:pPr>
            <a:r>
              <a:rPr lang="en-US" b="1" dirty="0"/>
              <a:t>After reading this module you should be able to</a:t>
            </a:r>
          </a:p>
          <a:p>
            <a:r>
              <a:rPr lang="en-US" dirty="0" smtClean="0"/>
              <a:t>discuss </a:t>
            </a:r>
            <a:r>
              <a:rPr lang="en-US" dirty="0"/>
              <a:t>the three major problems caused by wastewater pollution.</a:t>
            </a:r>
          </a:p>
          <a:p>
            <a:r>
              <a:rPr lang="en-US" dirty="0" smtClean="0"/>
              <a:t>explain </a:t>
            </a:r>
            <a:r>
              <a:rPr lang="en-US" dirty="0"/>
              <a:t>the modern technologies used to treat </a:t>
            </a:r>
            <a:r>
              <a:rPr lang="en-US" dirty="0" smtClean="0"/>
              <a:t>wastewater.</a:t>
            </a:r>
            <a:endParaRPr lang="en-US" dirty="0"/>
          </a:p>
        </p:txBody>
      </p:sp>
    </p:spTree>
    <p:extLst>
      <p:ext uri="{BB962C8B-B14F-4D97-AF65-F5344CB8AC3E}">
        <p14:creationId xmlns:p14="http://schemas.microsoft.com/office/powerpoint/2010/main" val="4194624961"/>
      </p:ext>
    </p:extLst>
  </p:cSld>
  <p:clrMapOvr>
    <a:masterClrMapping/>
  </p:clrMapOvr>
  <p:transition xmlns:p14="http://schemas.microsoft.com/office/powerpoint/2010/mai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Synthetic organic compounds are human-produced chemicals</a:t>
            </a:r>
            <a:br>
              <a:rPr lang="en-US" dirty="0"/>
            </a:br>
            <a:endParaRPr lang="en-US" dirty="0"/>
          </a:p>
        </p:txBody>
      </p:sp>
      <p:sp>
        <p:nvSpPr>
          <p:cNvPr id="3" name="Content Placeholder 2"/>
          <p:cNvSpPr>
            <a:spLocks noGrp="1"/>
          </p:cNvSpPr>
          <p:nvPr>
            <p:ph idx="1"/>
          </p:nvPr>
        </p:nvSpPr>
        <p:spPr>
          <a:xfrm>
            <a:off x="1270000" y="3133921"/>
            <a:ext cx="10464800" cy="5840413"/>
          </a:xfrm>
        </p:spPr>
        <p:txBody>
          <a:bodyPr/>
          <a:lstStyle/>
          <a:p>
            <a:pPr lvl="0"/>
            <a:r>
              <a:rPr lang="en-US" dirty="0"/>
              <a:t>Synthetic compounds can enter the water supply from industrial point sources or from nonpoint sources when they are applied over large areas</a:t>
            </a:r>
            <a:r>
              <a:rPr lang="en-US" dirty="0" smtClean="0"/>
              <a:t>.</a:t>
            </a:r>
            <a:r>
              <a:rPr lang="en-US" dirty="0"/>
              <a:t> </a:t>
            </a:r>
          </a:p>
          <a:p>
            <a:pPr lvl="0"/>
            <a:r>
              <a:rPr lang="en-US" dirty="0"/>
              <a:t>These compounds include pesticides, pharmaceuticals, military compounds, and industrial compounds. </a:t>
            </a:r>
          </a:p>
          <a:p>
            <a:pPr lvl="0"/>
            <a:r>
              <a:rPr lang="en-US" dirty="0"/>
              <a:t>Synthetic organic compounds can be toxic, cause genetic defects, and interfere with growth and sexual development.</a:t>
            </a:r>
          </a:p>
          <a:p>
            <a:endParaRPr lang="en-US" dirty="0"/>
          </a:p>
        </p:txBody>
      </p:sp>
    </p:spTree>
    <p:extLst>
      <p:ext uri="{BB962C8B-B14F-4D97-AF65-F5344CB8AC3E}">
        <p14:creationId xmlns:p14="http://schemas.microsoft.com/office/powerpoint/2010/main" val="1624790065"/>
      </p:ext>
    </p:extLst>
  </p:cSld>
  <p:clrMapOvr>
    <a:masterClrMapping/>
  </p:clrMapOvr>
  <p:transition xmlns:p14="http://schemas.microsoft.com/office/powerpoint/2010/mai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Pesticides and Inert Ingredients</a:t>
            </a:r>
            <a:br>
              <a:rPr lang="en-US" dirty="0"/>
            </a:br>
            <a:endParaRPr lang="en-US" dirty="0"/>
          </a:p>
        </p:txBody>
      </p:sp>
      <p:sp>
        <p:nvSpPr>
          <p:cNvPr id="3" name="Content Placeholder 2"/>
          <p:cNvSpPr>
            <a:spLocks noGrp="1"/>
          </p:cNvSpPr>
          <p:nvPr>
            <p:ph idx="1"/>
          </p:nvPr>
        </p:nvSpPr>
        <p:spPr/>
        <p:txBody>
          <a:bodyPr/>
          <a:lstStyle/>
          <a:p>
            <a:pPr lvl="0"/>
            <a:r>
              <a:rPr lang="en-US" sz="3200" dirty="0"/>
              <a:t>Pesticides serve an important role in helping to control pest organisms that pose a threat to crop production and human health</a:t>
            </a:r>
            <a:r>
              <a:rPr lang="en-US" sz="3200" dirty="0" smtClean="0"/>
              <a:t>.</a:t>
            </a:r>
            <a:endParaRPr lang="en-US" sz="3200" dirty="0"/>
          </a:p>
          <a:p>
            <a:pPr lvl="0"/>
            <a:r>
              <a:rPr lang="en-US" sz="3200" dirty="0"/>
              <a:t>However pesticides can have unintended impacts on other pests as well as on many </a:t>
            </a:r>
            <a:r>
              <a:rPr lang="en-US" sz="3200" dirty="0" err="1"/>
              <a:t>nonpest</a:t>
            </a:r>
            <a:r>
              <a:rPr lang="en-US" sz="3200" dirty="0"/>
              <a:t> species</a:t>
            </a:r>
            <a:r>
              <a:rPr lang="en-US" sz="3200" dirty="0" smtClean="0"/>
              <a:t>.</a:t>
            </a:r>
            <a:endParaRPr lang="en-US" sz="3200" dirty="0"/>
          </a:p>
          <a:p>
            <a:pPr lvl="0"/>
            <a:r>
              <a:rPr lang="en-US" sz="3200" dirty="0"/>
              <a:t>For example, DDT—designed to kill mosquitoes—can move up an aquatic food chain to birds that consume fish. Eagles that consumed DDT-contaminated fish produced eggs with thinner shells that broke too easily. After the United States DDT in 1972, the bald eagle and other birds of prey increased in numbers.</a:t>
            </a:r>
          </a:p>
          <a:p>
            <a:endParaRPr lang="en-US" sz="3200" dirty="0"/>
          </a:p>
        </p:txBody>
      </p:sp>
    </p:spTree>
    <p:extLst>
      <p:ext uri="{BB962C8B-B14F-4D97-AF65-F5344CB8AC3E}">
        <p14:creationId xmlns:p14="http://schemas.microsoft.com/office/powerpoint/2010/main" val="1923763852"/>
      </p:ext>
    </p:extLst>
  </p:cSld>
  <p:clrMapOvr>
    <a:masterClrMapping/>
  </p:clrMapOvr>
  <p:transition xmlns:p14="http://schemas.microsoft.com/office/powerpoint/2010/mai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Pharmaceuticals and Hormones</a:t>
            </a:r>
            <a:br>
              <a:rPr lang="en-US" dirty="0"/>
            </a:br>
            <a:endParaRPr lang="en-US" dirty="0"/>
          </a:p>
        </p:txBody>
      </p:sp>
      <p:pic>
        <p:nvPicPr>
          <p:cNvPr id="4" name="Picture 3"/>
          <p:cNvPicPr>
            <a:picLocks noChangeAspect="1"/>
          </p:cNvPicPr>
          <p:nvPr/>
        </p:nvPicPr>
        <p:blipFill>
          <a:blip r:embed="rId2"/>
          <a:stretch>
            <a:fillRect/>
          </a:stretch>
        </p:blipFill>
        <p:spPr>
          <a:xfrm>
            <a:off x="1270000" y="1682295"/>
            <a:ext cx="8267985" cy="6679701"/>
          </a:xfrm>
          <a:prstGeom prst="rect">
            <a:avLst/>
          </a:prstGeom>
        </p:spPr>
      </p:pic>
      <p:sp>
        <p:nvSpPr>
          <p:cNvPr id="6" name="Rectangle 5"/>
          <p:cNvSpPr/>
          <p:nvPr/>
        </p:nvSpPr>
        <p:spPr>
          <a:xfrm>
            <a:off x="1270000" y="8419643"/>
            <a:ext cx="10464800" cy="1200328"/>
          </a:xfrm>
          <a:prstGeom prst="rect">
            <a:avLst/>
          </a:prstGeom>
        </p:spPr>
        <p:txBody>
          <a:bodyPr wrap="square">
            <a:spAutoFit/>
          </a:bodyPr>
          <a:lstStyle/>
          <a:p>
            <a:r>
              <a:rPr lang="en-US" sz="2400" b="1" dirty="0">
                <a:solidFill>
                  <a:srgbClr val="010001"/>
                </a:solidFill>
                <a:latin typeface="Arial"/>
                <a:cs typeface="Arial"/>
              </a:rPr>
              <a:t>Contaminants in streams.</a:t>
            </a:r>
            <a:r>
              <a:rPr lang="en-US" sz="2400" dirty="0">
                <a:solidFill>
                  <a:srgbClr val="010001"/>
                </a:solidFill>
                <a:latin typeface="Arial"/>
                <a:cs typeface="Arial"/>
              </a:rPr>
              <a:t> Streams </a:t>
            </a:r>
            <a:r>
              <a:rPr lang="en-US" sz="2400" dirty="0" smtClean="0">
                <a:solidFill>
                  <a:srgbClr val="010001"/>
                </a:solidFill>
                <a:latin typeface="Arial"/>
                <a:cs typeface="Arial"/>
              </a:rPr>
              <a:t>contain a </a:t>
            </a:r>
            <a:r>
              <a:rPr lang="en-US" sz="2400" dirty="0">
                <a:solidFill>
                  <a:srgbClr val="010001"/>
                </a:solidFill>
                <a:latin typeface="Arial"/>
                <a:cs typeface="Arial"/>
              </a:rPr>
              <a:t>wide variety of chemicals including pharmaceutical drugs </a:t>
            </a:r>
            <a:r>
              <a:rPr lang="en-US" sz="2400" dirty="0" smtClean="0">
                <a:solidFill>
                  <a:srgbClr val="010001"/>
                </a:solidFill>
                <a:latin typeface="Arial"/>
                <a:cs typeface="Arial"/>
              </a:rPr>
              <a:t>and hormones</a:t>
            </a:r>
            <a:r>
              <a:rPr lang="en-US" sz="2400" dirty="0">
                <a:solidFill>
                  <a:srgbClr val="010001"/>
                </a:solidFill>
                <a:latin typeface="Arial"/>
                <a:cs typeface="Arial"/>
              </a:rPr>
              <a:t>. These come from a combination of wastewater inputs</a:t>
            </a:r>
            <a:r>
              <a:rPr lang="en-US" sz="2400" dirty="0" smtClean="0">
                <a:solidFill>
                  <a:srgbClr val="010001"/>
                </a:solidFill>
                <a:latin typeface="Arial"/>
                <a:cs typeface="Arial"/>
              </a:rPr>
              <a:t>, agriculture</a:t>
            </a:r>
            <a:r>
              <a:rPr lang="en-US" sz="2400" dirty="0">
                <a:solidFill>
                  <a:srgbClr val="010001"/>
                </a:solidFill>
                <a:latin typeface="Arial"/>
                <a:cs typeface="Arial"/>
              </a:rPr>
              <a:t>, forestry, and </a:t>
            </a:r>
            <a:r>
              <a:rPr lang="en-US" sz="2400" dirty="0" smtClean="0">
                <a:solidFill>
                  <a:srgbClr val="010001"/>
                </a:solidFill>
                <a:latin typeface="Arial"/>
                <a:cs typeface="Arial"/>
              </a:rPr>
              <a:t>industry.</a:t>
            </a:r>
            <a:endParaRPr lang="en-US" sz="2400" dirty="0">
              <a:solidFill>
                <a:srgbClr val="010001"/>
              </a:solidFill>
              <a:latin typeface="Arial"/>
              <a:cs typeface="Arial"/>
            </a:endParaRPr>
          </a:p>
        </p:txBody>
      </p:sp>
    </p:spTree>
    <p:extLst>
      <p:ext uri="{BB962C8B-B14F-4D97-AF65-F5344CB8AC3E}">
        <p14:creationId xmlns:p14="http://schemas.microsoft.com/office/powerpoint/2010/main" val="585160442"/>
      </p:ext>
    </p:extLst>
  </p:cSld>
  <p:clrMapOvr>
    <a:masterClrMapping/>
  </p:clrMapOvr>
  <p:transition xmlns:p14="http://schemas.microsoft.com/office/powerpoint/2010/mai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Military Compounds</a:t>
            </a:r>
            <a:br>
              <a:rPr lang="en-US" dirty="0"/>
            </a:br>
            <a:endParaRPr lang="en-US" dirty="0"/>
          </a:p>
        </p:txBody>
      </p:sp>
      <p:sp>
        <p:nvSpPr>
          <p:cNvPr id="3" name="Content Placeholder 2"/>
          <p:cNvSpPr>
            <a:spLocks noGrp="1"/>
          </p:cNvSpPr>
          <p:nvPr>
            <p:ph idx="1"/>
          </p:nvPr>
        </p:nvSpPr>
        <p:spPr/>
        <p:txBody>
          <a:bodyPr/>
          <a:lstStyle/>
          <a:p>
            <a:r>
              <a:rPr lang="en-US" b="1" dirty="0"/>
              <a:t>Perchlorates</a:t>
            </a:r>
            <a:r>
              <a:rPr lang="en-US" dirty="0"/>
              <a:t> </a:t>
            </a:r>
            <a:r>
              <a:rPr lang="en-US" dirty="0" smtClean="0"/>
              <a:t> A </a:t>
            </a:r>
            <a:r>
              <a:rPr lang="en-US" dirty="0"/>
              <a:t>group of harmful chemicals used </a:t>
            </a:r>
            <a:r>
              <a:rPr lang="en-US" dirty="0" smtClean="0"/>
              <a:t>for rocket </a:t>
            </a:r>
            <a:r>
              <a:rPr lang="en-US" dirty="0"/>
              <a:t>fuel</a:t>
            </a:r>
            <a:r>
              <a:rPr lang="en-US" dirty="0" smtClean="0"/>
              <a:t>.</a:t>
            </a:r>
          </a:p>
          <a:p>
            <a:pPr lvl="0"/>
            <a:r>
              <a:rPr lang="en-US" dirty="0" smtClean="0"/>
              <a:t>Perchlorates </a:t>
            </a:r>
            <a:r>
              <a:rPr lang="en-US" dirty="0"/>
              <a:t>sometimes contaminate the soil in regions of the world where military rockets are manufactured, tested, or dismantled.</a:t>
            </a:r>
          </a:p>
          <a:p>
            <a:pPr marL="0" indent="0">
              <a:buNone/>
            </a:pPr>
            <a:endParaRPr lang="en-US" dirty="0"/>
          </a:p>
        </p:txBody>
      </p:sp>
    </p:spTree>
    <p:extLst>
      <p:ext uri="{BB962C8B-B14F-4D97-AF65-F5344CB8AC3E}">
        <p14:creationId xmlns:p14="http://schemas.microsoft.com/office/powerpoint/2010/main" val="1461259534"/>
      </p:ext>
    </p:extLst>
  </p:cSld>
  <p:clrMapOvr>
    <a:masterClrMapping/>
  </p:clrMapOvr>
  <p:transition xmlns:p14="http://schemas.microsoft.com/office/powerpoint/2010/mai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 </a:t>
            </a:r>
            <a:br>
              <a:rPr lang="en-US" dirty="0"/>
            </a:br>
            <a:r>
              <a:rPr lang="en-US" dirty="0"/>
              <a:t>Industrial Compounds</a:t>
            </a:r>
            <a:br>
              <a:rPr lang="en-US" dirty="0"/>
            </a:br>
            <a:endParaRPr lang="en-US" dirty="0"/>
          </a:p>
        </p:txBody>
      </p:sp>
      <p:sp>
        <p:nvSpPr>
          <p:cNvPr id="3" name="Content Placeholder 2"/>
          <p:cNvSpPr>
            <a:spLocks noGrp="1"/>
          </p:cNvSpPr>
          <p:nvPr>
            <p:ph idx="1"/>
          </p:nvPr>
        </p:nvSpPr>
        <p:spPr/>
        <p:txBody>
          <a:bodyPr/>
          <a:lstStyle/>
          <a:p>
            <a:pPr lvl="0"/>
            <a:r>
              <a:rPr lang="en-US" dirty="0"/>
              <a:t>Industrial compounds: chemicals used in manufacturing</a:t>
            </a:r>
            <a:r>
              <a:rPr lang="en-US" dirty="0" smtClean="0"/>
              <a:t>.</a:t>
            </a:r>
            <a:r>
              <a:rPr lang="en-US" dirty="0"/>
              <a:t> </a:t>
            </a:r>
          </a:p>
          <a:p>
            <a:pPr lvl="0"/>
            <a:r>
              <a:rPr lang="en-US" dirty="0"/>
              <a:t>It used to be common for manufacturers in the United States to dump industrial compounds directly into bodies of water.</a:t>
            </a:r>
          </a:p>
          <a:p>
            <a:r>
              <a:rPr lang="en-US" b="1" dirty="0" smtClean="0"/>
              <a:t>Polychlorinated </a:t>
            </a:r>
            <a:r>
              <a:rPr lang="en-US" b="1" dirty="0"/>
              <a:t>biphenyls (PCBs)</a:t>
            </a:r>
            <a:r>
              <a:rPr lang="en-US" dirty="0"/>
              <a:t> A group </a:t>
            </a:r>
            <a:r>
              <a:rPr lang="en-US" dirty="0" smtClean="0"/>
              <a:t>of industrial </a:t>
            </a:r>
            <a:r>
              <a:rPr lang="en-US" dirty="0"/>
              <a:t>compounds used to manufacture </a:t>
            </a:r>
            <a:r>
              <a:rPr lang="en-US" dirty="0" smtClean="0"/>
              <a:t>plastics and </a:t>
            </a:r>
            <a:r>
              <a:rPr lang="en-US" dirty="0"/>
              <a:t>insulate electrical transformers, and </a:t>
            </a:r>
            <a:r>
              <a:rPr lang="en-US" dirty="0" smtClean="0"/>
              <a:t>responsible for </a:t>
            </a:r>
            <a:r>
              <a:rPr lang="en-US" dirty="0"/>
              <a:t>many environmental problems.</a:t>
            </a:r>
          </a:p>
        </p:txBody>
      </p:sp>
    </p:spTree>
    <p:extLst>
      <p:ext uri="{BB962C8B-B14F-4D97-AF65-F5344CB8AC3E}">
        <p14:creationId xmlns:p14="http://schemas.microsoft.com/office/powerpoint/2010/main" val="763771461"/>
      </p:ext>
    </p:extLst>
  </p:cSld>
  <p:clrMapOvr>
    <a:masterClrMapping/>
  </p:clrMapOvr>
  <p:transition xmlns:p14="http://schemas.microsoft.com/office/powerpoint/2010/mai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43 </a:t>
            </a:r>
            <a:r>
              <a:rPr lang="en-US" dirty="0" smtClean="0"/>
              <a:t/>
            </a:r>
            <a:br>
              <a:rPr lang="en-US" dirty="0" smtClean="0"/>
            </a:br>
            <a:r>
              <a:rPr lang="en-US" dirty="0" smtClean="0"/>
              <a:t>Oil </a:t>
            </a:r>
            <a:r>
              <a:rPr lang="en-US" dirty="0"/>
              <a:t>Pollution </a:t>
            </a:r>
            <a:br>
              <a:rPr lang="en-US" dirty="0"/>
            </a:br>
            <a:endParaRPr lang="en-US" dirty="0"/>
          </a:p>
        </p:txBody>
      </p:sp>
      <p:sp>
        <p:nvSpPr>
          <p:cNvPr id="3" name="Content Placeholder 2"/>
          <p:cNvSpPr>
            <a:spLocks noGrp="1"/>
          </p:cNvSpPr>
          <p:nvPr>
            <p:ph idx="1"/>
          </p:nvPr>
        </p:nvSpPr>
        <p:spPr/>
        <p:txBody>
          <a:bodyPr/>
          <a:lstStyle/>
          <a:p>
            <a:pPr marL="0" indent="0">
              <a:buNone/>
            </a:pPr>
            <a:r>
              <a:rPr lang="en-US" b="1" dirty="0"/>
              <a:t>After reading this module you should be able to</a:t>
            </a:r>
          </a:p>
          <a:p>
            <a:r>
              <a:rPr lang="en-US" dirty="0" smtClean="0"/>
              <a:t>identify </a:t>
            </a:r>
            <a:r>
              <a:rPr lang="en-US" dirty="0"/>
              <a:t>the major sources of oil pollution.</a:t>
            </a:r>
          </a:p>
          <a:p>
            <a:r>
              <a:rPr lang="en-US" dirty="0" smtClean="0"/>
              <a:t>explain </a:t>
            </a:r>
            <a:r>
              <a:rPr lang="en-US" dirty="0"/>
              <a:t>some of the current methods to remediate oil pollution.</a:t>
            </a:r>
          </a:p>
        </p:txBody>
      </p:sp>
    </p:spTree>
    <p:extLst>
      <p:ext uri="{BB962C8B-B14F-4D97-AF65-F5344CB8AC3E}">
        <p14:creationId xmlns:p14="http://schemas.microsoft.com/office/powerpoint/2010/main" val="3491703196"/>
      </p:ext>
    </p:extLst>
  </p:cSld>
  <p:clrMapOvr>
    <a:masterClrMapping/>
  </p:clrMapOvr>
  <p:transition xmlns:p14="http://schemas.microsoft.com/office/powerpoint/2010/mai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There are several sources of oil pollution</a:t>
            </a:r>
            <a:br>
              <a:rPr lang="en-US" dirty="0"/>
            </a:br>
            <a:endParaRPr lang="en-US" dirty="0"/>
          </a:p>
        </p:txBody>
      </p:sp>
      <p:sp>
        <p:nvSpPr>
          <p:cNvPr id="3" name="Content Placeholder 2"/>
          <p:cNvSpPr>
            <a:spLocks noGrp="1"/>
          </p:cNvSpPr>
          <p:nvPr>
            <p:ph idx="1"/>
          </p:nvPr>
        </p:nvSpPr>
        <p:spPr/>
        <p:txBody>
          <a:bodyPr/>
          <a:lstStyle/>
          <a:p>
            <a:pPr lvl="0"/>
            <a:r>
              <a:rPr lang="en-US" dirty="0"/>
              <a:t>Petroleum products are highly toxic to many marine organisms, including birds, mammals, and fish, as well as to the algae and microorganisms that form the base of the aquatic food chain.</a:t>
            </a:r>
          </a:p>
          <a:p>
            <a:pPr lvl="0"/>
            <a:r>
              <a:rPr lang="en-US" dirty="0"/>
              <a:t>One source of oil in the water comes from drilling for undersea </a:t>
            </a:r>
            <a:r>
              <a:rPr lang="en-US" dirty="0" smtClean="0"/>
              <a:t>oil using </a:t>
            </a:r>
            <a:r>
              <a:rPr lang="en-US" dirty="0"/>
              <a:t>offshore platforms. </a:t>
            </a:r>
          </a:p>
          <a:p>
            <a:pPr lvl="0"/>
            <a:r>
              <a:rPr lang="en-US" dirty="0"/>
              <a:t>Oil and other petroleum products can also enter the oceans as spills from oil tankers.</a:t>
            </a:r>
          </a:p>
          <a:p>
            <a:pPr lvl="0"/>
            <a:r>
              <a:rPr lang="en-US" dirty="0"/>
              <a:t>Oil pollution in the ocean also occurs </a:t>
            </a:r>
            <a:r>
              <a:rPr lang="en-US" dirty="0" smtClean="0"/>
              <a:t>naturally.</a:t>
            </a:r>
            <a:endParaRPr lang="en-US" dirty="0"/>
          </a:p>
        </p:txBody>
      </p:sp>
    </p:spTree>
    <p:extLst>
      <p:ext uri="{BB962C8B-B14F-4D97-AF65-F5344CB8AC3E}">
        <p14:creationId xmlns:p14="http://schemas.microsoft.com/office/powerpoint/2010/main" val="2824342465"/>
      </p:ext>
    </p:extLst>
  </p:cSld>
  <p:clrMapOvr>
    <a:masterClrMapping/>
  </p:clrMapOvr>
  <p:transition xmlns:p14="http://schemas.microsoft.com/office/powerpoint/2010/mai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Oil Pollution</a:t>
            </a:r>
            <a:br>
              <a:rPr lang="en-US" dirty="0"/>
            </a:br>
            <a:endParaRPr lang="en-US" dirty="0"/>
          </a:p>
        </p:txBody>
      </p:sp>
      <p:pic>
        <p:nvPicPr>
          <p:cNvPr id="4" name="Picture 3"/>
          <p:cNvPicPr>
            <a:picLocks noChangeAspect="1"/>
          </p:cNvPicPr>
          <p:nvPr/>
        </p:nvPicPr>
        <p:blipFill>
          <a:blip r:embed="rId2"/>
          <a:stretch>
            <a:fillRect/>
          </a:stretch>
        </p:blipFill>
        <p:spPr>
          <a:xfrm>
            <a:off x="1270001" y="1532707"/>
            <a:ext cx="8138713" cy="5955156"/>
          </a:xfrm>
          <a:prstGeom prst="rect">
            <a:avLst/>
          </a:prstGeom>
        </p:spPr>
      </p:pic>
      <p:sp>
        <p:nvSpPr>
          <p:cNvPr id="7" name="Rectangle 6"/>
          <p:cNvSpPr/>
          <p:nvPr/>
        </p:nvSpPr>
        <p:spPr>
          <a:xfrm>
            <a:off x="1269999" y="7647978"/>
            <a:ext cx="10736969" cy="1569660"/>
          </a:xfrm>
          <a:prstGeom prst="rect">
            <a:avLst/>
          </a:prstGeom>
        </p:spPr>
        <p:txBody>
          <a:bodyPr wrap="square">
            <a:spAutoFit/>
          </a:bodyPr>
          <a:lstStyle/>
          <a:p>
            <a:r>
              <a:rPr lang="en-US" sz="2400" b="1" dirty="0">
                <a:solidFill>
                  <a:srgbClr val="010001"/>
                </a:solidFill>
                <a:latin typeface="Arial"/>
                <a:cs typeface="Arial"/>
              </a:rPr>
              <a:t>Sources of oil in the ocean. </a:t>
            </a:r>
            <a:r>
              <a:rPr lang="en-US" sz="2400" dirty="0">
                <a:solidFill>
                  <a:srgbClr val="010001"/>
                </a:solidFill>
                <a:latin typeface="Arial"/>
                <a:cs typeface="Arial"/>
              </a:rPr>
              <a:t>Oil contamination in the ocean, both (a) in North </a:t>
            </a:r>
            <a:r>
              <a:rPr lang="en-US" sz="2400" dirty="0" smtClean="0">
                <a:solidFill>
                  <a:srgbClr val="010001"/>
                </a:solidFill>
                <a:latin typeface="Arial"/>
                <a:cs typeface="Arial"/>
              </a:rPr>
              <a:t>America and </a:t>
            </a:r>
            <a:r>
              <a:rPr lang="en-US" sz="2400" dirty="0">
                <a:solidFill>
                  <a:srgbClr val="010001"/>
                </a:solidFill>
                <a:latin typeface="Arial"/>
                <a:cs typeface="Arial"/>
              </a:rPr>
              <a:t>(b) worldwide, comes from a variety of sources including natural seeps, extraction of oil from </a:t>
            </a:r>
            <a:r>
              <a:rPr lang="en-US" sz="2400" dirty="0" smtClean="0">
                <a:solidFill>
                  <a:srgbClr val="010001"/>
                </a:solidFill>
                <a:latin typeface="Arial"/>
                <a:cs typeface="Arial"/>
              </a:rPr>
              <a:t>underneath the </a:t>
            </a:r>
            <a:r>
              <a:rPr lang="en-US" sz="2400" dirty="0">
                <a:solidFill>
                  <a:srgbClr val="010001"/>
                </a:solidFill>
                <a:latin typeface="Arial"/>
                <a:cs typeface="Arial"/>
              </a:rPr>
              <a:t>ocean, transport of oil by tanker or pipeline, and consumption of petroleum-based </a:t>
            </a:r>
            <a:r>
              <a:rPr lang="en-US" sz="2400" dirty="0" smtClean="0">
                <a:solidFill>
                  <a:srgbClr val="010001"/>
                </a:solidFill>
                <a:latin typeface="Arial"/>
                <a:cs typeface="Arial"/>
              </a:rPr>
              <a:t>products.</a:t>
            </a:r>
            <a:endParaRPr lang="en-US" sz="2400" dirty="0">
              <a:solidFill>
                <a:srgbClr val="010001"/>
              </a:solidFill>
              <a:latin typeface="Arial"/>
              <a:cs typeface="Arial"/>
            </a:endParaRPr>
          </a:p>
        </p:txBody>
      </p:sp>
    </p:spTree>
    <p:extLst>
      <p:ext uri="{BB962C8B-B14F-4D97-AF65-F5344CB8AC3E}">
        <p14:creationId xmlns:p14="http://schemas.microsoft.com/office/powerpoint/2010/main" val="1846669749"/>
      </p:ext>
    </p:extLst>
  </p:cSld>
  <p:clrMapOvr>
    <a:masterClrMapping/>
  </p:clrMapOvr>
  <p:transition xmlns:p14="http://schemas.microsoft.com/office/powerpoint/2010/mai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The are ways to remediate oil pollution</a:t>
            </a:r>
            <a:br>
              <a:rPr lang="en-US" dirty="0"/>
            </a:br>
            <a:endParaRPr lang="en-US" dirty="0"/>
          </a:p>
        </p:txBody>
      </p:sp>
      <p:sp>
        <p:nvSpPr>
          <p:cNvPr id="5" name="Content Placeholder 4"/>
          <p:cNvSpPr>
            <a:spLocks noGrp="1"/>
          </p:cNvSpPr>
          <p:nvPr>
            <p:ph idx="1"/>
          </p:nvPr>
        </p:nvSpPr>
        <p:spPr/>
        <p:txBody>
          <a:bodyPr/>
          <a:lstStyle/>
          <a:p>
            <a:pPr lvl="0"/>
            <a:r>
              <a:rPr lang="en-US" dirty="0"/>
              <a:t>Containment: Booms keep the floating oil from spreading, then boats equipped with giant oil vacuums suck up as much oil as possible.</a:t>
            </a:r>
          </a:p>
          <a:p>
            <a:pPr lvl="0"/>
            <a:r>
              <a:rPr lang="en-US" dirty="0"/>
              <a:t>Chemicals: Chemicals break up the oil on the surface, making it disperse before it hits the shoreline.</a:t>
            </a:r>
          </a:p>
          <a:p>
            <a:pPr lvl="0"/>
            <a:r>
              <a:rPr lang="en-US" dirty="0"/>
              <a:t>Bacteria: A particular bacterium consumes oil; scientists are currently trying to genetically engineer the bacterium to consume oil even faster</a:t>
            </a:r>
            <a:r>
              <a:rPr lang="en-US" dirty="0" smtClean="0"/>
              <a:t>.</a:t>
            </a:r>
            <a:endParaRPr lang="en-US" dirty="0"/>
          </a:p>
        </p:txBody>
      </p:sp>
    </p:spTree>
    <p:extLst>
      <p:ext uri="{BB962C8B-B14F-4D97-AF65-F5344CB8AC3E}">
        <p14:creationId xmlns:p14="http://schemas.microsoft.com/office/powerpoint/2010/main" val="1158336366"/>
      </p:ext>
    </p:extLst>
  </p:cSld>
  <p:clrMapOvr>
    <a:masterClrMapping/>
  </p:clrMapOvr>
  <p:transition xmlns:p14="http://schemas.microsoft.com/office/powerpoint/2010/mai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44 </a:t>
            </a:r>
            <a:r>
              <a:rPr lang="en-US" dirty="0" smtClean="0"/>
              <a:t/>
            </a:r>
            <a:br>
              <a:rPr lang="en-US" dirty="0" smtClean="0"/>
            </a:br>
            <a:r>
              <a:rPr lang="en-US" dirty="0" smtClean="0"/>
              <a:t>Nonchemical </a:t>
            </a:r>
            <a:r>
              <a:rPr lang="en-US" dirty="0"/>
              <a:t>Water Pollution</a:t>
            </a:r>
            <a:br>
              <a:rPr lang="en-US" dirty="0"/>
            </a:br>
            <a:endParaRPr lang="en-US" dirty="0"/>
          </a:p>
        </p:txBody>
      </p:sp>
      <p:sp>
        <p:nvSpPr>
          <p:cNvPr id="3" name="Content Placeholder 2"/>
          <p:cNvSpPr>
            <a:spLocks noGrp="1"/>
          </p:cNvSpPr>
          <p:nvPr>
            <p:ph idx="1"/>
          </p:nvPr>
        </p:nvSpPr>
        <p:spPr/>
        <p:txBody>
          <a:bodyPr/>
          <a:lstStyle/>
          <a:p>
            <a:pPr marL="0" indent="0">
              <a:buNone/>
            </a:pPr>
            <a:r>
              <a:rPr lang="en-US" b="1" dirty="0"/>
              <a:t>After reading this module you should be able to</a:t>
            </a:r>
          </a:p>
          <a:p>
            <a:r>
              <a:rPr lang="en-US" dirty="0" smtClean="0"/>
              <a:t>identify </a:t>
            </a:r>
            <a:r>
              <a:rPr lang="en-US" dirty="0"/>
              <a:t>the major sources of solid waste pollution.</a:t>
            </a:r>
          </a:p>
          <a:p>
            <a:r>
              <a:rPr lang="en-US" dirty="0" smtClean="0"/>
              <a:t>explain </a:t>
            </a:r>
            <a:r>
              <a:rPr lang="en-US" dirty="0"/>
              <a:t>the harmful effects of sediment pollution.</a:t>
            </a:r>
          </a:p>
          <a:p>
            <a:r>
              <a:rPr lang="en-US" dirty="0" smtClean="0"/>
              <a:t>discuss </a:t>
            </a:r>
            <a:r>
              <a:rPr lang="en-US" dirty="0"/>
              <a:t>the sources and consequences of thermal pollution.</a:t>
            </a:r>
          </a:p>
          <a:p>
            <a:r>
              <a:rPr lang="en-US" dirty="0" smtClean="0"/>
              <a:t>understand </a:t>
            </a:r>
            <a:r>
              <a:rPr lang="en-US" dirty="0"/>
              <a:t>the causes of noise pollution.</a:t>
            </a:r>
          </a:p>
        </p:txBody>
      </p:sp>
    </p:spTree>
    <p:extLst>
      <p:ext uri="{BB962C8B-B14F-4D97-AF65-F5344CB8AC3E}">
        <p14:creationId xmlns:p14="http://schemas.microsoft.com/office/powerpoint/2010/main" val="1843270108"/>
      </p:ext>
    </p:extLst>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Wastewater from humans and livestock poses multiple problems</a:t>
            </a:r>
            <a:br>
              <a:rPr lang="en-US" dirty="0"/>
            </a:br>
            <a:endParaRPr lang="en-US" dirty="0"/>
          </a:p>
        </p:txBody>
      </p:sp>
      <p:sp>
        <p:nvSpPr>
          <p:cNvPr id="3" name="Content Placeholder 2"/>
          <p:cNvSpPr>
            <a:spLocks noGrp="1"/>
          </p:cNvSpPr>
          <p:nvPr>
            <p:ph idx="1"/>
          </p:nvPr>
        </p:nvSpPr>
        <p:spPr>
          <a:xfrm>
            <a:off x="1270000" y="2424717"/>
            <a:ext cx="10464800" cy="5840413"/>
          </a:xfrm>
        </p:spPr>
        <p:txBody>
          <a:bodyPr/>
          <a:lstStyle/>
          <a:p>
            <a:endParaRPr lang="en-US" sz="3200" dirty="0" smtClean="0"/>
          </a:p>
          <a:p>
            <a:r>
              <a:rPr lang="en-US" sz="3200" b="1" dirty="0"/>
              <a:t>Water pollution </a:t>
            </a:r>
            <a:r>
              <a:rPr lang="en-US" sz="3200" b="1" dirty="0" smtClean="0"/>
              <a:t> </a:t>
            </a:r>
            <a:r>
              <a:rPr lang="en-US" sz="3200" dirty="0" smtClean="0"/>
              <a:t>The </a:t>
            </a:r>
            <a:r>
              <a:rPr lang="en-US" sz="3200" dirty="0"/>
              <a:t>contamination of streams</a:t>
            </a:r>
            <a:r>
              <a:rPr lang="en-US" sz="3200" dirty="0" smtClean="0"/>
              <a:t>, rivers</a:t>
            </a:r>
            <a:r>
              <a:rPr lang="en-US" sz="3200" dirty="0"/>
              <a:t>, lakes, oceans, or groundwater with </a:t>
            </a:r>
            <a:r>
              <a:rPr lang="en-US" sz="3200" dirty="0" smtClean="0"/>
              <a:t>substances produced </a:t>
            </a:r>
            <a:r>
              <a:rPr lang="en-US" sz="3200" dirty="0"/>
              <a:t>through human activities</a:t>
            </a:r>
            <a:r>
              <a:rPr lang="en-US" sz="3200" dirty="0" smtClean="0"/>
              <a:t>. Wastewater  Water </a:t>
            </a:r>
            <a:r>
              <a:rPr lang="en-US" sz="3200" dirty="0"/>
              <a:t>produced by </a:t>
            </a:r>
            <a:r>
              <a:rPr lang="en-US" sz="3200" dirty="0" smtClean="0"/>
              <a:t>livestock operations </a:t>
            </a:r>
            <a:r>
              <a:rPr lang="en-US" sz="3200" dirty="0"/>
              <a:t>and human activities, including </a:t>
            </a:r>
            <a:r>
              <a:rPr lang="en-US" sz="3200" dirty="0" smtClean="0"/>
              <a:t>human sewage </a:t>
            </a:r>
            <a:r>
              <a:rPr lang="en-US" sz="3200" dirty="0"/>
              <a:t>from toilets and gray water from bathing </a:t>
            </a:r>
            <a:r>
              <a:rPr lang="en-US" sz="3200" dirty="0" smtClean="0"/>
              <a:t>and washing </a:t>
            </a:r>
            <a:r>
              <a:rPr lang="en-US" sz="3200" dirty="0"/>
              <a:t>of clothes and dishes.</a:t>
            </a:r>
          </a:p>
          <a:p>
            <a:r>
              <a:rPr lang="en-US" sz="3200" b="1" dirty="0"/>
              <a:t>Point source </a:t>
            </a:r>
            <a:r>
              <a:rPr lang="en-US" sz="3200" b="1" dirty="0" smtClean="0"/>
              <a:t> </a:t>
            </a:r>
            <a:r>
              <a:rPr lang="en-US" sz="3200" dirty="0" smtClean="0"/>
              <a:t>A </a:t>
            </a:r>
            <a:r>
              <a:rPr lang="en-US" sz="3200" dirty="0"/>
              <a:t>distinct location from </a:t>
            </a:r>
            <a:r>
              <a:rPr lang="en-US" sz="3200" dirty="0" smtClean="0"/>
              <a:t>which pollution </a:t>
            </a:r>
            <a:r>
              <a:rPr lang="en-US" sz="3200" dirty="0"/>
              <a:t>is directly produced.</a:t>
            </a:r>
          </a:p>
          <a:p>
            <a:r>
              <a:rPr lang="en-US" sz="3200" b="1" dirty="0"/>
              <a:t>Nonpoint source </a:t>
            </a:r>
            <a:r>
              <a:rPr lang="en-US" sz="3200" b="1" dirty="0" smtClean="0"/>
              <a:t> </a:t>
            </a:r>
            <a:r>
              <a:rPr lang="en-US" sz="3200" dirty="0" smtClean="0"/>
              <a:t>A </a:t>
            </a:r>
            <a:r>
              <a:rPr lang="en-US" sz="3200" dirty="0"/>
              <a:t>diffuse area that </a:t>
            </a:r>
            <a:r>
              <a:rPr lang="en-US" sz="3200" dirty="0" smtClean="0"/>
              <a:t>produces pollution</a:t>
            </a:r>
            <a:r>
              <a:rPr lang="en-US" sz="3200" dirty="0"/>
              <a:t>.</a:t>
            </a:r>
          </a:p>
        </p:txBody>
      </p:sp>
    </p:spTree>
    <p:extLst>
      <p:ext uri="{BB962C8B-B14F-4D97-AF65-F5344CB8AC3E}">
        <p14:creationId xmlns:p14="http://schemas.microsoft.com/office/powerpoint/2010/main" val="3289599172"/>
      </p:ext>
    </p:extLst>
  </p:cSld>
  <p:clrMapOvr>
    <a:masterClrMapping/>
  </p:clrMapOvr>
  <p:transition xmlns:p14="http://schemas.microsoft.com/office/powerpoint/2010/mai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Solid waste includes garbage and sludge</a:t>
            </a:r>
            <a:br>
              <a:rPr lang="en-US" dirty="0"/>
            </a:br>
            <a:endParaRPr lang="en-US" dirty="0"/>
          </a:p>
        </p:txBody>
      </p:sp>
      <p:sp>
        <p:nvSpPr>
          <p:cNvPr id="3" name="Content Placeholder 2"/>
          <p:cNvSpPr>
            <a:spLocks noGrp="1"/>
          </p:cNvSpPr>
          <p:nvPr>
            <p:ph idx="1"/>
          </p:nvPr>
        </p:nvSpPr>
        <p:spPr>
          <a:xfrm>
            <a:off x="1270000" y="2936004"/>
            <a:ext cx="10464800" cy="5840413"/>
          </a:xfrm>
        </p:spPr>
        <p:txBody>
          <a:bodyPr/>
          <a:lstStyle/>
          <a:p>
            <a:pPr lvl="0"/>
            <a:r>
              <a:rPr lang="en-US" dirty="0"/>
              <a:t>Much solid waste is what we call garbage and the sludge produced by sewage treatment plants</a:t>
            </a:r>
            <a:r>
              <a:rPr lang="en-US" dirty="0" smtClean="0"/>
              <a:t>.</a:t>
            </a:r>
            <a:endParaRPr lang="en-US" dirty="0"/>
          </a:p>
          <a:p>
            <a:pPr lvl="0"/>
            <a:r>
              <a:rPr lang="en-US" dirty="0"/>
              <a:t>Garbage on beaches and in the ocean is dangerous to both marine organisms and people</a:t>
            </a:r>
            <a:r>
              <a:rPr lang="en-US" dirty="0" smtClean="0"/>
              <a:t>.</a:t>
            </a:r>
            <a:endParaRPr lang="en-US" dirty="0"/>
          </a:p>
          <a:p>
            <a:pPr lvl="0"/>
            <a:r>
              <a:rPr lang="en-US" dirty="0"/>
              <a:t>In the United States the practice of dumping garbage in the ocean was curtailed in the early 1980s</a:t>
            </a:r>
            <a:r>
              <a:rPr lang="en-US" dirty="0" smtClean="0"/>
              <a:t>.</a:t>
            </a:r>
            <a:endParaRPr lang="en-US" dirty="0"/>
          </a:p>
          <a:p>
            <a:pPr lvl="0"/>
            <a:r>
              <a:rPr lang="en-US" dirty="0"/>
              <a:t>The problem remains in many developing countries. </a:t>
            </a:r>
          </a:p>
        </p:txBody>
      </p:sp>
    </p:spTree>
    <p:extLst>
      <p:ext uri="{BB962C8B-B14F-4D97-AF65-F5344CB8AC3E}">
        <p14:creationId xmlns:p14="http://schemas.microsoft.com/office/powerpoint/2010/main" val="1041695325"/>
      </p:ext>
    </p:extLst>
  </p:cSld>
  <p:clrMapOvr>
    <a:masterClrMapping/>
  </p:clrMapOvr>
  <p:transition xmlns:p14="http://schemas.microsoft.com/office/powerpoint/2010/mai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222093"/>
            <a:ext cx="10464800" cy="2465387"/>
          </a:xfrm>
        </p:spPr>
        <p:txBody>
          <a:bodyPr/>
          <a:lstStyle/>
          <a:p>
            <a:pPr algn="l"/>
            <a:r>
              <a:rPr lang="en-US" dirty="0"/>
              <a:t> </a:t>
            </a:r>
            <a:br>
              <a:rPr lang="en-US" dirty="0"/>
            </a:br>
            <a:r>
              <a:rPr lang="en-US" dirty="0"/>
              <a:t>Sediment pollution consists of soil particles that are carried downstream</a:t>
            </a:r>
            <a:br>
              <a:rPr lang="en-US" dirty="0"/>
            </a:br>
            <a:endParaRPr lang="en-US" dirty="0"/>
          </a:p>
        </p:txBody>
      </p:sp>
      <p:sp>
        <p:nvSpPr>
          <p:cNvPr id="3" name="Content Placeholder 2"/>
          <p:cNvSpPr>
            <a:spLocks noGrp="1"/>
          </p:cNvSpPr>
          <p:nvPr>
            <p:ph idx="1"/>
          </p:nvPr>
        </p:nvSpPr>
        <p:spPr>
          <a:xfrm>
            <a:off x="1270000" y="3397810"/>
            <a:ext cx="10464800" cy="5840413"/>
          </a:xfrm>
        </p:spPr>
        <p:txBody>
          <a:bodyPr/>
          <a:lstStyle/>
          <a:p>
            <a:pPr lvl="0"/>
            <a:r>
              <a:rPr lang="en-US" dirty="0"/>
              <a:t>30 percent of all sediments in our waterways comes from natural sources while 70 percent comes from human activities</a:t>
            </a:r>
            <a:r>
              <a:rPr lang="en-US" dirty="0" smtClean="0"/>
              <a:t>.</a:t>
            </a:r>
            <a:endParaRPr lang="en-US" dirty="0"/>
          </a:p>
          <a:p>
            <a:pPr lvl="0"/>
            <a:r>
              <a:rPr lang="en-US" dirty="0"/>
              <a:t>Problems with sedimentation</a:t>
            </a:r>
            <a:r>
              <a:rPr lang="en-US" dirty="0" smtClean="0"/>
              <a:t>:</a:t>
            </a:r>
            <a:endParaRPr lang="en-US" dirty="0"/>
          </a:p>
          <a:p>
            <a:r>
              <a:rPr lang="en-US" dirty="0" smtClean="0"/>
              <a:t>Suspension </a:t>
            </a:r>
            <a:r>
              <a:rPr lang="en-US" dirty="0"/>
              <a:t>of soil particles cause waterways to become brown and cloudy.</a:t>
            </a:r>
          </a:p>
          <a:p>
            <a:r>
              <a:rPr lang="en-US" dirty="0" smtClean="0"/>
              <a:t>Reduced </a:t>
            </a:r>
            <a:r>
              <a:rPr lang="en-US" dirty="0"/>
              <a:t>infiltration of sunlight lowers productivity of aquatic plants and algae.</a:t>
            </a:r>
          </a:p>
          <a:p>
            <a:r>
              <a:rPr lang="en-US" dirty="0" smtClean="0"/>
              <a:t>Sediments </a:t>
            </a:r>
            <a:r>
              <a:rPr lang="en-US" dirty="0"/>
              <a:t>clog gills and prevent aquatic organisms from obtaining oxygen.</a:t>
            </a:r>
          </a:p>
          <a:p>
            <a:pPr marL="0" indent="0">
              <a:buNone/>
            </a:pPr>
            <a:endParaRPr lang="en-US" dirty="0"/>
          </a:p>
        </p:txBody>
      </p:sp>
    </p:spTree>
    <p:extLst>
      <p:ext uri="{BB962C8B-B14F-4D97-AF65-F5344CB8AC3E}">
        <p14:creationId xmlns:p14="http://schemas.microsoft.com/office/powerpoint/2010/main" val="194102566"/>
      </p:ext>
    </p:extLst>
  </p:cSld>
  <p:clrMapOvr>
    <a:masterClrMapping/>
  </p:clrMapOvr>
  <p:transition xmlns:p14="http://schemas.microsoft.com/office/powerpoint/2010/mai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Thermal pollution causes change in water temperatures</a:t>
            </a:r>
            <a:br>
              <a:rPr lang="en-US" dirty="0"/>
            </a:br>
            <a:endParaRPr lang="en-US" dirty="0"/>
          </a:p>
        </p:txBody>
      </p:sp>
      <p:sp>
        <p:nvSpPr>
          <p:cNvPr id="3" name="Content Placeholder 2"/>
          <p:cNvSpPr>
            <a:spLocks noGrp="1"/>
          </p:cNvSpPr>
          <p:nvPr>
            <p:ph idx="1"/>
          </p:nvPr>
        </p:nvSpPr>
        <p:spPr>
          <a:xfrm>
            <a:off x="1270000" y="3084441"/>
            <a:ext cx="10464800" cy="5840413"/>
          </a:xfrm>
        </p:spPr>
        <p:txBody>
          <a:bodyPr/>
          <a:lstStyle/>
          <a:p>
            <a:r>
              <a:rPr lang="en-US" b="1" dirty="0"/>
              <a:t>Thermal pollution </a:t>
            </a:r>
            <a:r>
              <a:rPr lang="en-US" b="1" dirty="0" smtClean="0"/>
              <a:t> </a:t>
            </a:r>
            <a:r>
              <a:rPr lang="en-US" dirty="0" smtClean="0"/>
              <a:t>Nonchemical </a:t>
            </a:r>
            <a:r>
              <a:rPr lang="en-US" dirty="0"/>
              <a:t>water pollution </a:t>
            </a:r>
            <a:r>
              <a:rPr lang="en-US" dirty="0" smtClean="0"/>
              <a:t>that occurs </a:t>
            </a:r>
            <a:r>
              <a:rPr lang="en-US" dirty="0"/>
              <a:t>when human activities cause a </a:t>
            </a:r>
            <a:r>
              <a:rPr lang="en-US" dirty="0" smtClean="0"/>
              <a:t>substantial change </a:t>
            </a:r>
            <a:r>
              <a:rPr lang="en-US" dirty="0"/>
              <a:t>in the temperature of water</a:t>
            </a:r>
            <a:r>
              <a:rPr lang="en-US" dirty="0" smtClean="0"/>
              <a:t>.</a:t>
            </a:r>
          </a:p>
          <a:p>
            <a:r>
              <a:rPr lang="en-US" b="1" dirty="0"/>
              <a:t>Thermal shock </a:t>
            </a:r>
            <a:r>
              <a:rPr lang="en-US" b="1" dirty="0" smtClean="0"/>
              <a:t> </a:t>
            </a:r>
            <a:r>
              <a:rPr lang="en-US" dirty="0" smtClean="0"/>
              <a:t>A </a:t>
            </a:r>
            <a:r>
              <a:rPr lang="en-US" dirty="0"/>
              <a:t>dramatic change in </a:t>
            </a:r>
            <a:r>
              <a:rPr lang="en-US" dirty="0" smtClean="0"/>
              <a:t>water temperature </a:t>
            </a:r>
            <a:r>
              <a:rPr lang="en-US" dirty="0"/>
              <a:t>that can kill organisms</a:t>
            </a:r>
            <a:r>
              <a:rPr lang="en-US" dirty="0" smtClean="0"/>
              <a:t>.</a:t>
            </a:r>
            <a:r>
              <a:rPr lang="en-US" dirty="0"/>
              <a:t> </a:t>
            </a:r>
          </a:p>
          <a:p>
            <a:pPr lvl="0"/>
            <a:r>
              <a:rPr lang="en-US" dirty="0"/>
              <a:t>One common solution is cooling towers that release the excess heat into the atmosphere instead of into the water.</a:t>
            </a:r>
          </a:p>
          <a:p>
            <a:endParaRPr lang="en-US" dirty="0"/>
          </a:p>
        </p:txBody>
      </p:sp>
    </p:spTree>
    <p:extLst>
      <p:ext uri="{BB962C8B-B14F-4D97-AF65-F5344CB8AC3E}">
        <p14:creationId xmlns:p14="http://schemas.microsoft.com/office/powerpoint/2010/main" val="802006347"/>
      </p:ext>
    </p:extLst>
  </p:cSld>
  <p:clrMapOvr>
    <a:masterClrMapping/>
  </p:clrMapOvr>
  <p:transition xmlns:p14="http://schemas.microsoft.com/office/powerpoint/2010/mai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 </a:t>
            </a:r>
            <a:br>
              <a:rPr lang="en-US" dirty="0"/>
            </a:br>
            <a:r>
              <a:rPr lang="en-US" dirty="0"/>
              <a:t>Noise pollution may interfere with animal communication</a:t>
            </a:r>
            <a:br>
              <a:rPr lang="en-US" dirty="0"/>
            </a:br>
            <a:endParaRPr lang="en-US" dirty="0"/>
          </a:p>
        </p:txBody>
      </p:sp>
      <p:sp>
        <p:nvSpPr>
          <p:cNvPr id="3" name="Content Placeholder 2"/>
          <p:cNvSpPr>
            <a:spLocks noGrp="1"/>
          </p:cNvSpPr>
          <p:nvPr>
            <p:ph idx="1"/>
          </p:nvPr>
        </p:nvSpPr>
        <p:spPr>
          <a:xfrm>
            <a:off x="1270000" y="3084441"/>
            <a:ext cx="10464800" cy="5840413"/>
          </a:xfrm>
        </p:spPr>
        <p:txBody>
          <a:bodyPr/>
          <a:lstStyle/>
          <a:p>
            <a:pPr lvl="0"/>
            <a:r>
              <a:rPr lang="en-US" dirty="0"/>
              <a:t>Sounds emitted by ships and submarines can interfere with animal communication</a:t>
            </a:r>
            <a:r>
              <a:rPr lang="en-US" dirty="0" smtClean="0"/>
              <a:t>.</a:t>
            </a:r>
            <a:endParaRPr lang="en-US" dirty="0"/>
          </a:p>
          <a:p>
            <a:pPr lvl="0"/>
            <a:r>
              <a:rPr lang="en-US" dirty="0"/>
              <a:t>Especially loud sonar can negatively affect species such as whales that rely on low-frequency, long-distance communication</a:t>
            </a:r>
            <a:r>
              <a:rPr lang="en-US" dirty="0" smtClean="0"/>
              <a:t>.</a:t>
            </a:r>
            <a:endParaRPr lang="en-US" dirty="0"/>
          </a:p>
          <a:p>
            <a:pPr lvl="0"/>
            <a:r>
              <a:rPr lang="en-US" dirty="0"/>
              <a:t>An increased awareness of noise pollution in the ocean has inspired some ship builders to design ships equipped with quieter propellers</a:t>
            </a:r>
            <a:r>
              <a:rPr lang="en-US" dirty="0" smtClean="0"/>
              <a:t>.</a:t>
            </a:r>
            <a:r>
              <a:rPr lang="en-US" dirty="0"/>
              <a:t> </a:t>
            </a:r>
          </a:p>
          <a:p>
            <a:endParaRPr lang="en-US" dirty="0"/>
          </a:p>
        </p:txBody>
      </p:sp>
    </p:spTree>
    <p:extLst>
      <p:ext uri="{BB962C8B-B14F-4D97-AF65-F5344CB8AC3E}">
        <p14:creationId xmlns:p14="http://schemas.microsoft.com/office/powerpoint/2010/main" val="1692253200"/>
      </p:ext>
    </p:extLst>
  </p:cSld>
  <p:clrMapOvr>
    <a:masterClrMapping/>
  </p:clrMapOvr>
  <p:transition xmlns:p14="http://schemas.microsoft.com/office/powerpoint/2010/mai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45  </a:t>
            </a:r>
            <a:r>
              <a:rPr lang="en-US" dirty="0" smtClean="0"/>
              <a:t/>
            </a:r>
            <a:br>
              <a:rPr lang="en-US" dirty="0" smtClean="0"/>
            </a:br>
            <a:r>
              <a:rPr lang="en-US" dirty="0" smtClean="0"/>
              <a:t>Water </a:t>
            </a:r>
            <a:r>
              <a:rPr lang="en-US" dirty="0"/>
              <a:t>Pollution Laws</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After reading this module you should be able to</a:t>
            </a:r>
          </a:p>
          <a:p>
            <a:r>
              <a:rPr lang="en-US" dirty="0" smtClean="0"/>
              <a:t>explain </a:t>
            </a:r>
            <a:r>
              <a:rPr lang="en-US" dirty="0"/>
              <a:t>how the Clean Water Act protects against water pollution.</a:t>
            </a:r>
          </a:p>
          <a:p>
            <a:r>
              <a:rPr lang="en-US" dirty="0" smtClean="0"/>
              <a:t>discuss </a:t>
            </a:r>
            <a:r>
              <a:rPr lang="en-US" dirty="0"/>
              <a:t>the goals of the Safe Drinking Water Act.</a:t>
            </a:r>
          </a:p>
          <a:p>
            <a:r>
              <a:rPr lang="en-US" dirty="0" smtClean="0"/>
              <a:t>understand </a:t>
            </a:r>
            <a:r>
              <a:rPr lang="en-US" dirty="0"/>
              <a:t>how water pollution legislation is changing in developing countries.</a:t>
            </a:r>
          </a:p>
        </p:txBody>
      </p:sp>
    </p:spTree>
    <p:extLst>
      <p:ext uri="{BB962C8B-B14F-4D97-AF65-F5344CB8AC3E}">
        <p14:creationId xmlns:p14="http://schemas.microsoft.com/office/powerpoint/2010/main" val="335541258"/>
      </p:ext>
    </p:extLst>
  </p:cSld>
  <p:clrMapOvr>
    <a:masterClrMapping/>
  </p:clrMapOvr>
  <p:transition xmlns:p14="http://schemas.microsoft.com/office/powerpoint/2010/mai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The Clean Water Act protects water bodies</a:t>
            </a:r>
            <a:br>
              <a:rPr lang="en-US" dirty="0"/>
            </a:br>
            <a:endParaRPr lang="en-US" dirty="0"/>
          </a:p>
        </p:txBody>
      </p:sp>
      <p:sp>
        <p:nvSpPr>
          <p:cNvPr id="3" name="Content Placeholder 2"/>
          <p:cNvSpPr>
            <a:spLocks noGrp="1"/>
          </p:cNvSpPr>
          <p:nvPr>
            <p:ph idx="1"/>
          </p:nvPr>
        </p:nvSpPr>
        <p:spPr/>
        <p:txBody>
          <a:bodyPr/>
          <a:lstStyle/>
          <a:p>
            <a:r>
              <a:rPr lang="en-US" b="1" dirty="0"/>
              <a:t>Clean Water </a:t>
            </a:r>
            <a:r>
              <a:rPr lang="en-US" b="1" dirty="0" smtClean="0"/>
              <a:t>Act </a:t>
            </a:r>
            <a:r>
              <a:rPr lang="en-US" dirty="0" smtClean="0"/>
              <a:t> </a:t>
            </a:r>
            <a:r>
              <a:rPr lang="en-US" dirty="0"/>
              <a:t>Legislation that supports </a:t>
            </a:r>
            <a:r>
              <a:rPr lang="en-US" dirty="0" smtClean="0"/>
              <a:t>the “</a:t>
            </a:r>
            <a:r>
              <a:rPr lang="en-US" dirty="0"/>
              <a:t>protection and propagation of fish, shellfish, </a:t>
            </a:r>
            <a:r>
              <a:rPr lang="en-US" dirty="0" smtClean="0"/>
              <a:t>and wildlife </a:t>
            </a:r>
            <a:r>
              <a:rPr lang="en-US" dirty="0"/>
              <a:t>and recreation in and on the water” </a:t>
            </a:r>
            <a:r>
              <a:rPr lang="en-US" dirty="0" smtClean="0"/>
              <a:t>by maintaining </a:t>
            </a:r>
            <a:r>
              <a:rPr lang="en-US" dirty="0"/>
              <a:t>and, when necessary, restoring </a:t>
            </a:r>
            <a:r>
              <a:rPr lang="en-US" dirty="0" smtClean="0"/>
              <a:t>the chemical</a:t>
            </a:r>
            <a:r>
              <a:rPr lang="en-US" dirty="0"/>
              <a:t>, physical, and biological properties </a:t>
            </a:r>
            <a:r>
              <a:rPr lang="en-US" dirty="0" smtClean="0"/>
              <a:t>of surface </a:t>
            </a:r>
            <a:r>
              <a:rPr lang="en-US" dirty="0"/>
              <a:t>waters</a:t>
            </a:r>
            <a:r>
              <a:rPr lang="en-US" dirty="0" smtClean="0"/>
              <a:t>.</a:t>
            </a:r>
          </a:p>
          <a:p>
            <a:pPr lvl="0"/>
            <a:r>
              <a:rPr lang="en-US" dirty="0"/>
              <a:t>The Clean water </a:t>
            </a:r>
            <a:r>
              <a:rPr lang="en-US" dirty="0" smtClean="0"/>
              <a:t>Act issued </a:t>
            </a:r>
            <a:r>
              <a:rPr lang="en-US" dirty="0"/>
              <a:t>water quality standards that defined acceptable limits of various pollutants in U.S. waterways.</a:t>
            </a:r>
          </a:p>
          <a:p>
            <a:endParaRPr lang="en-US" dirty="0"/>
          </a:p>
        </p:txBody>
      </p:sp>
    </p:spTree>
    <p:extLst>
      <p:ext uri="{BB962C8B-B14F-4D97-AF65-F5344CB8AC3E}">
        <p14:creationId xmlns:p14="http://schemas.microsoft.com/office/powerpoint/2010/main" val="1610985749"/>
      </p:ext>
    </p:extLst>
  </p:cSld>
  <p:clrMapOvr>
    <a:masterClrMapping/>
  </p:clrMapOvr>
  <p:transition xmlns:p14="http://schemas.microsoft.com/office/powerpoint/2010/mai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The Safe Drinking Water Act protects sources of drinking water</a:t>
            </a:r>
            <a:br>
              <a:rPr lang="en-US" dirty="0"/>
            </a:br>
            <a:r>
              <a:rPr lang="en-US" dirty="0"/>
              <a:t> </a:t>
            </a:r>
            <a:br>
              <a:rPr lang="en-US" dirty="0"/>
            </a:br>
            <a:endParaRPr lang="en-US" dirty="0"/>
          </a:p>
        </p:txBody>
      </p:sp>
      <p:sp>
        <p:nvSpPr>
          <p:cNvPr id="3" name="Content Placeholder 2"/>
          <p:cNvSpPr>
            <a:spLocks noGrp="1"/>
          </p:cNvSpPr>
          <p:nvPr>
            <p:ph idx="1"/>
          </p:nvPr>
        </p:nvSpPr>
        <p:spPr/>
        <p:txBody>
          <a:bodyPr/>
          <a:lstStyle/>
          <a:p>
            <a:r>
              <a:rPr lang="en-US" b="1" dirty="0"/>
              <a:t>Safe Drinking Water Act</a:t>
            </a:r>
            <a:r>
              <a:rPr lang="en-US" dirty="0"/>
              <a:t> </a:t>
            </a:r>
            <a:r>
              <a:rPr lang="en-US" dirty="0" smtClean="0"/>
              <a:t> Legislation </a:t>
            </a:r>
            <a:r>
              <a:rPr lang="en-US" dirty="0"/>
              <a:t>that sets </a:t>
            </a:r>
            <a:r>
              <a:rPr lang="en-US" dirty="0" smtClean="0"/>
              <a:t>the national </a:t>
            </a:r>
            <a:r>
              <a:rPr lang="en-US" dirty="0"/>
              <a:t>standards for safe drinking water</a:t>
            </a:r>
            <a:r>
              <a:rPr lang="en-US" dirty="0" smtClean="0"/>
              <a:t>.</a:t>
            </a:r>
          </a:p>
          <a:p>
            <a:pPr lvl="0"/>
            <a:r>
              <a:rPr lang="en-US" dirty="0"/>
              <a:t>The Safe Water Drinking Act establishes maximum contaminant levels (MCL) for 77 different elements or substances in both surface water and groundwater.  </a:t>
            </a:r>
          </a:p>
          <a:p>
            <a:r>
              <a:rPr lang="en-US" b="1" dirty="0"/>
              <a:t>Maximum contaminant level (MCL</a:t>
            </a:r>
            <a:r>
              <a:rPr lang="en-US" b="1" dirty="0" smtClean="0"/>
              <a:t>)  </a:t>
            </a:r>
            <a:r>
              <a:rPr lang="en-US" dirty="0" smtClean="0"/>
              <a:t>The standard for </a:t>
            </a:r>
            <a:r>
              <a:rPr lang="en-US" dirty="0"/>
              <a:t>safe drinking water established by the EPA </a:t>
            </a:r>
            <a:r>
              <a:rPr lang="en-US" dirty="0" smtClean="0"/>
              <a:t>under the </a:t>
            </a:r>
            <a:r>
              <a:rPr lang="en-US" dirty="0"/>
              <a:t>Safe Drinking Water Act.</a:t>
            </a:r>
          </a:p>
        </p:txBody>
      </p:sp>
    </p:spTree>
    <p:extLst>
      <p:ext uri="{BB962C8B-B14F-4D97-AF65-F5344CB8AC3E}">
        <p14:creationId xmlns:p14="http://schemas.microsoft.com/office/powerpoint/2010/main" val="2840903080"/>
      </p:ext>
    </p:extLst>
  </p:cSld>
  <p:clrMapOvr>
    <a:masterClrMapping/>
  </p:clrMapOvr>
  <p:transition xmlns:p14="http://schemas.microsoft.com/office/powerpoint/2010/mai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Safe Drinking Water Act</a:t>
            </a:r>
            <a:br>
              <a:rPr lang="en-US" dirty="0"/>
            </a:br>
            <a:endParaRPr lang="en-US" dirty="0"/>
          </a:p>
        </p:txBody>
      </p:sp>
      <p:pic>
        <p:nvPicPr>
          <p:cNvPr id="4" name="Picture 3"/>
          <p:cNvPicPr>
            <a:picLocks noChangeAspect="1"/>
          </p:cNvPicPr>
          <p:nvPr/>
        </p:nvPicPr>
        <p:blipFill>
          <a:blip r:embed="rId2"/>
          <a:stretch>
            <a:fillRect/>
          </a:stretch>
        </p:blipFill>
        <p:spPr>
          <a:xfrm>
            <a:off x="1269999" y="2049951"/>
            <a:ext cx="11525277" cy="6905796"/>
          </a:xfrm>
          <a:prstGeom prst="rect">
            <a:avLst/>
          </a:prstGeom>
        </p:spPr>
      </p:pic>
    </p:spTree>
    <p:extLst>
      <p:ext uri="{BB962C8B-B14F-4D97-AF65-F5344CB8AC3E}">
        <p14:creationId xmlns:p14="http://schemas.microsoft.com/office/powerpoint/2010/main" val="3727475894"/>
      </p:ext>
    </p:extLst>
  </p:cSld>
  <p:clrMapOvr>
    <a:masterClrMapping/>
  </p:clrMapOvr>
  <p:transition xmlns:p14="http://schemas.microsoft.com/office/powerpoint/2010/mai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Safe Drinking Water Act</a:t>
            </a:r>
            <a:br>
              <a:rPr lang="en-US" dirty="0"/>
            </a:br>
            <a:endParaRPr lang="en-US" dirty="0"/>
          </a:p>
        </p:txBody>
      </p:sp>
      <p:pic>
        <p:nvPicPr>
          <p:cNvPr id="4" name="Picture 3"/>
          <p:cNvPicPr>
            <a:picLocks noChangeAspect="1"/>
          </p:cNvPicPr>
          <p:nvPr/>
        </p:nvPicPr>
        <p:blipFill>
          <a:blip r:embed="rId2"/>
          <a:stretch>
            <a:fillRect/>
          </a:stretch>
        </p:blipFill>
        <p:spPr>
          <a:xfrm>
            <a:off x="1269999" y="1943561"/>
            <a:ext cx="11372931" cy="7193609"/>
          </a:xfrm>
          <a:prstGeom prst="rect">
            <a:avLst/>
          </a:prstGeom>
        </p:spPr>
      </p:pic>
    </p:spTree>
    <p:extLst>
      <p:ext uri="{BB962C8B-B14F-4D97-AF65-F5344CB8AC3E}">
        <p14:creationId xmlns:p14="http://schemas.microsoft.com/office/powerpoint/2010/main" val="3980098034"/>
      </p:ext>
    </p:extLst>
  </p:cSld>
  <p:clrMapOvr>
    <a:masterClrMapping/>
  </p:clrMapOvr>
  <p:transition xmlns:p14="http://schemas.microsoft.com/office/powerpoint/2010/mai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Water pollution legislation is becoming more common in the developing world</a:t>
            </a:r>
            <a:br>
              <a:rPr lang="en-US" dirty="0"/>
            </a:br>
            <a:endParaRPr lang="en-US" dirty="0"/>
          </a:p>
        </p:txBody>
      </p:sp>
      <p:sp>
        <p:nvSpPr>
          <p:cNvPr id="3" name="Content Placeholder 2"/>
          <p:cNvSpPr>
            <a:spLocks noGrp="1"/>
          </p:cNvSpPr>
          <p:nvPr>
            <p:ph idx="1"/>
          </p:nvPr>
        </p:nvSpPr>
        <p:spPr>
          <a:xfrm>
            <a:off x="1270000" y="3100934"/>
            <a:ext cx="10464800" cy="5840413"/>
          </a:xfrm>
        </p:spPr>
        <p:txBody>
          <a:bodyPr/>
          <a:lstStyle/>
          <a:p>
            <a:pPr lvl="0"/>
            <a:r>
              <a:rPr lang="en-US" sz="3200" dirty="0"/>
              <a:t>Developed countries have addressed the problems of pollution by cleaning up polluted areas and by passing legislation to prevent pollution in the future</a:t>
            </a:r>
            <a:r>
              <a:rPr lang="en-US" sz="3200" dirty="0" smtClean="0"/>
              <a:t>.</a:t>
            </a:r>
            <a:r>
              <a:rPr lang="en-US" sz="3200" dirty="0"/>
              <a:t> </a:t>
            </a:r>
          </a:p>
          <a:p>
            <a:pPr lvl="0"/>
            <a:r>
              <a:rPr lang="en-US" sz="3200" dirty="0"/>
              <a:t>Developing countries are still in the process of industrializing and are less able to afford water-quality </a:t>
            </a:r>
            <a:r>
              <a:rPr lang="en-US" sz="3200" dirty="0" smtClean="0"/>
              <a:t>improvements</a:t>
            </a:r>
            <a:endParaRPr lang="en-US" sz="3200" dirty="0"/>
          </a:p>
          <a:p>
            <a:pPr lvl="0"/>
            <a:r>
              <a:rPr lang="en-US" sz="3200" dirty="0"/>
              <a:t>Developing countries suffer from the additional pollution, but also benefit economically from the additional jobs and  industrial spending</a:t>
            </a:r>
            <a:r>
              <a:rPr lang="en-US" sz="3200" dirty="0" smtClean="0"/>
              <a:t>.</a:t>
            </a:r>
            <a:endParaRPr lang="en-US" sz="3200" dirty="0"/>
          </a:p>
          <a:p>
            <a:pPr lvl="0"/>
            <a:r>
              <a:rPr lang="en-US" sz="3200" dirty="0"/>
              <a:t>As a nation becomes more affluent, it has more resources available to address environmental issues</a:t>
            </a:r>
            <a:r>
              <a:rPr lang="en-US" sz="3200" dirty="0" smtClean="0"/>
              <a:t>.</a:t>
            </a:r>
            <a:endParaRPr lang="en-US" sz="3200" dirty="0"/>
          </a:p>
        </p:txBody>
      </p:sp>
    </p:spTree>
    <p:extLst>
      <p:ext uri="{BB962C8B-B14F-4D97-AF65-F5344CB8AC3E}">
        <p14:creationId xmlns:p14="http://schemas.microsoft.com/office/powerpoint/2010/main" val="1677144584"/>
      </p:ext>
    </p:extLst>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Wastewater from humans and livestock poses multiple problems</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Problems from wastewater fall into three categories</a:t>
            </a:r>
            <a:r>
              <a:rPr lang="en-US" dirty="0" smtClean="0"/>
              <a:t>:</a:t>
            </a:r>
            <a:endParaRPr lang="en-US" dirty="0"/>
          </a:p>
          <a:p>
            <a:pPr lvl="0"/>
            <a:r>
              <a:rPr lang="en-US" dirty="0"/>
              <a:t>Oxygen demand</a:t>
            </a:r>
          </a:p>
          <a:p>
            <a:pPr lvl="0"/>
            <a:r>
              <a:rPr lang="en-US" dirty="0"/>
              <a:t>Nutrient release</a:t>
            </a:r>
          </a:p>
          <a:p>
            <a:pPr lvl="0"/>
            <a:r>
              <a:rPr lang="en-US" dirty="0"/>
              <a:t>Disease-causing organisms</a:t>
            </a:r>
          </a:p>
          <a:p>
            <a:pPr marL="0" indent="0">
              <a:buNone/>
            </a:pPr>
            <a:endParaRPr lang="en-US" dirty="0"/>
          </a:p>
        </p:txBody>
      </p:sp>
    </p:spTree>
    <p:extLst>
      <p:ext uri="{BB962C8B-B14F-4D97-AF65-F5344CB8AC3E}">
        <p14:creationId xmlns:p14="http://schemas.microsoft.com/office/powerpoint/2010/main" val="2207065017"/>
      </p:ext>
    </p:extLst>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Oxygen Demand</a:t>
            </a:r>
            <a:br>
              <a:rPr lang="en-US" dirty="0"/>
            </a:br>
            <a:endParaRPr lang="en-US" dirty="0"/>
          </a:p>
        </p:txBody>
      </p:sp>
      <p:sp>
        <p:nvSpPr>
          <p:cNvPr id="3" name="Content Placeholder 2"/>
          <p:cNvSpPr>
            <a:spLocks noGrp="1"/>
          </p:cNvSpPr>
          <p:nvPr>
            <p:ph idx="1"/>
          </p:nvPr>
        </p:nvSpPr>
        <p:spPr>
          <a:xfrm>
            <a:off x="1270000" y="1995897"/>
            <a:ext cx="10464800" cy="5840413"/>
          </a:xfrm>
        </p:spPr>
        <p:txBody>
          <a:bodyPr/>
          <a:lstStyle/>
          <a:p>
            <a:r>
              <a:rPr lang="en-US" b="1" dirty="0"/>
              <a:t>Biochemical oxygen demand (BOD) </a:t>
            </a:r>
            <a:r>
              <a:rPr lang="en-US" b="1" dirty="0" smtClean="0"/>
              <a:t> </a:t>
            </a:r>
            <a:r>
              <a:rPr lang="en-US" dirty="0" smtClean="0"/>
              <a:t>The </a:t>
            </a:r>
            <a:r>
              <a:rPr lang="en-US" dirty="0"/>
              <a:t>amount </a:t>
            </a:r>
            <a:r>
              <a:rPr lang="en-US" dirty="0" smtClean="0"/>
              <a:t>of oxygen </a:t>
            </a:r>
            <a:r>
              <a:rPr lang="en-US" dirty="0"/>
              <a:t>a quantity of water uses over a period of </a:t>
            </a:r>
            <a:r>
              <a:rPr lang="en-US" dirty="0" smtClean="0"/>
              <a:t>time at </a:t>
            </a:r>
            <a:r>
              <a:rPr lang="en-US" dirty="0"/>
              <a:t>specific temperatures.</a:t>
            </a:r>
          </a:p>
          <a:p>
            <a:r>
              <a:rPr lang="en-US" b="1" dirty="0"/>
              <a:t>Dead zone </a:t>
            </a:r>
            <a:r>
              <a:rPr lang="en-US" b="1" dirty="0" smtClean="0"/>
              <a:t> </a:t>
            </a:r>
            <a:r>
              <a:rPr lang="en-US" dirty="0" smtClean="0"/>
              <a:t>In </a:t>
            </a:r>
            <a:r>
              <a:rPr lang="en-US" dirty="0"/>
              <a:t>a body of water, an area with </a:t>
            </a:r>
            <a:r>
              <a:rPr lang="en-US" dirty="0" smtClean="0"/>
              <a:t>extremely low </a:t>
            </a:r>
            <a:r>
              <a:rPr lang="en-US" dirty="0"/>
              <a:t>oxygen concentration and very little life.</a:t>
            </a:r>
          </a:p>
        </p:txBody>
      </p:sp>
    </p:spTree>
    <p:extLst>
      <p:ext uri="{BB962C8B-B14F-4D97-AF65-F5344CB8AC3E}">
        <p14:creationId xmlns:p14="http://schemas.microsoft.com/office/powerpoint/2010/main" val="1778325136"/>
      </p:ext>
    </p:extLst>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 </a:t>
            </a:r>
            <a:br>
              <a:rPr lang="en-US" dirty="0"/>
            </a:br>
            <a:r>
              <a:rPr lang="en-US" dirty="0"/>
              <a:t>Nutrient Release</a:t>
            </a:r>
            <a:br>
              <a:rPr lang="en-US" dirty="0"/>
            </a:br>
            <a:endParaRPr lang="en-US" dirty="0"/>
          </a:p>
        </p:txBody>
      </p:sp>
      <p:sp>
        <p:nvSpPr>
          <p:cNvPr id="3" name="Content Placeholder 2"/>
          <p:cNvSpPr>
            <a:spLocks noGrp="1"/>
          </p:cNvSpPr>
          <p:nvPr>
            <p:ph idx="1"/>
          </p:nvPr>
        </p:nvSpPr>
        <p:spPr>
          <a:xfrm>
            <a:off x="1270000" y="3381313"/>
            <a:ext cx="10464800" cy="5840413"/>
          </a:xfrm>
        </p:spPr>
        <p:txBody>
          <a:bodyPr/>
          <a:lstStyle/>
          <a:p>
            <a:r>
              <a:rPr lang="en-US" b="1" dirty="0"/>
              <a:t>Eutrophication</a:t>
            </a:r>
            <a:r>
              <a:rPr lang="en-US" dirty="0"/>
              <a:t> </a:t>
            </a:r>
            <a:r>
              <a:rPr lang="en-US" dirty="0" smtClean="0"/>
              <a:t> A </a:t>
            </a:r>
            <a:r>
              <a:rPr lang="en-US" dirty="0"/>
              <a:t>phenomenon in which a body </a:t>
            </a:r>
            <a:r>
              <a:rPr lang="en-US" dirty="0" smtClean="0"/>
              <a:t>of water </a:t>
            </a:r>
            <a:r>
              <a:rPr lang="en-US" dirty="0"/>
              <a:t>becomes rich in nutrients.</a:t>
            </a:r>
          </a:p>
          <a:p>
            <a:r>
              <a:rPr lang="en-US" b="1" dirty="0"/>
              <a:t>Cultural eutrophication </a:t>
            </a:r>
            <a:r>
              <a:rPr lang="en-US" b="1" dirty="0" smtClean="0"/>
              <a:t> </a:t>
            </a:r>
            <a:r>
              <a:rPr lang="en-US" dirty="0" smtClean="0"/>
              <a:t>An </a:t>
            </a:r>
            <a:r>
              <a:rPr lang="en-US" dirty="0"/>
              <a:t>increase in fertility in </a:t>
            </a:r>
            <a:r>
              <a:rPr lang="en-US" dirty="0" smtClean="0"/>
              <a:t>a body </a:t>
            </a:r>
            <a:r>
              <a:rPr lang="en-US" dirty="0"/>
              <a:t>of water, the result of anthropogenic inputs </a:t>
            </a:r>
            <a:r>
              <a:rPr lang="en-US" dirty="0" smtClean="0"/>
              <a:t>of nutrients.</a:t>
            </a:r>
          </a:p>
          <a:p>
            <a:pPr lvl="0"/>
            <a:r>
              <a:rPr lang="en-US" dirty="0"/>
              <a:t>Eutrophication is caused by an increase in nutrients, such as fertilizers</a:t>
            </a:r>
          </a:p>
          <a:p>
            <a:pPr lvl="0"/>
            <a:r>
              <a:rPr lang="en-US" dirty="0"/>
              <a:t>Eutrophication can cause a rapid growth of algae which eventually dies, causing the microbes to increase the BOD.</a:t>
            </a:r>
          </a:p>
          <a:p>
            <a:pPr marL="0" indent="0">
              <a:buNone/>
            </a:pPr>
            <a:endParaRPr lang="en-US" dirty="0"/>
          </a:p>
        </p:txBody>
      </p:sp>
    </p:spTree>
    <p:extLst>
      <p:ext uri="{BB962C8B-B14F-4D97-AF65-F5344CB8AC3E}">
        <p14:creationId xmlns:p14="http://schemas.microsoft.com/office/powerpoint/2010/main" val="1455432983"/>
      </p:ext>
    </p:extLst>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173741"/>
            <a:ext cx="10464800" cy="2465387"/>
          </a:xfrm>
        </p:spPr>
        <p:txBody>
          <a:bodyPr/>
          <a:lstStyle/>
          <a:p>
            <a:pPr algn="l"/>
            <a:r>
              <a:rPr lang="en-US" dirty="0"/>
              <a:t>Disease-Causing Organisms</a:t>
            </a:r>
            <a:br>
              <a:rPr lang="en-US" dirty="0"/>
            </a:br>
            <a:r>
              <a:rPr lang="en-US" dirty="0"/>
              <a:t> </a:t>
            </a:r>
            <a:br>
              <a:rPr lang="en-US" dirty="0"/>
            </a:br>
            <a:endParaRPr lang="en-US" dirty="0"/>
          </a:p>
        </p:txBody>
      </p:sp>
      <p:sp>
        <p:nvSpPr>
          <p:cNvPr id="3" name="Content Placeholder 2"/>
          <p:cNvSpPr>
            <a:spLocks noGrp="1"/>
          </p:cNvSpPr>
          <p:nvPr>
            <p:ph idx="1"/>
          </p:nvPr>
        </p:nvSpPr>
        <p:spPr>
          <a:xfrm>
            <a:off x="1270000" y="3150415"/>
            <a:ext cx="10464800" cy="5840413"/>
          </a:xfrm>
        </p:spPr>
        <p:txBody>
          <a:bodyPr/>
          <a:lstStyle/>
          <a:p>
            <a:r>
              <a:rPr lang="en-US" sz="3200" dirty="0"/>
              <a:t>Throughout the world people routinely use the same water source for drinking, bathing, and sewage</a:t>
            </a:r>
            <a:r>
              <a:rPr lang="en-US" sz="3200" dirty="0" smtClean="0"/>
              <a:t>.</a:t>
            </a:r>
            <a:endParaRPr lang="en-US" sz="3200" dirty="0"/>
          </a:p>
          <a:p>
            <a:r>
              <a:rPr lang="en-US" sz="3200" dirty="0"/>
              <a:t>Wastewater can carry a variety of pathogens</a:t>
            </a:r>
            <a:r>
              <a:rPr lang="en-US" sz="3200" dirty="0" smtClean="0"/>
              <a:t>.</a:t>
            </a:r>
            <a:endParaRPr lang="en-US" sz="3200" dirty="0"/>
          </a:p>
          <a:p>
            <a:pPr marL="0" indent="0">
              <a:buNone/>
            </a:pPr>
            <a:r>
              <a:rPr lang="en-US" sz="3200" dirty="0"/>
              <a:t>Diseases that can be contracted by coming into contact with contaminated water include</a:t>
            </a:r>
            <a:r>
              <a:rPr lang="en-US" sz="3200" dirty="0" smtClean="0"/>
              <a:t>:</a:t>
            </a:r>
            <a:endParaRPr lang="en-US" sz="3200" dirty="0"/>
          </a:p>
          <a:p>
            <a:pPr lvl="0">
              <a:lnSpc>
                <a:spcPct val="50000"/>
              </a:lnSpc>
            </a:pPr>
            <a:r>
              <a:rPr lang="en-US" sz="3200" dirty="0"/>
              <a:t>Cholera</a:t>
            </a:r>
          </a:p>
          <a:p>
            <a:pPr lvl="0">
              <a:lnSpc>
                <a:spcPct val="50000"/>
              </a:lnSpc>
            </a:pPr>
            <a:r>
              <a:rPr lang="en-US" sz="3200" dirty="0"/>
              <a:t>Typhoid fever</a:t>
            </a:r>
          </a:p>
          <a:p>
            <a:pPr lvl="0">
              <a:lnSpc>
                <a:spcPct val="50000"/>
              </a:lnSpc>
            </a:pPr>
            <a:r>
              <a:rPr lang="en-US" sz="3200" dirty="0"/>
              <a:t>Stomach flu</a:t>
            </a:r>
          </a:p>
          <a:p>
            <a:pPr lvl="0">
              <a:lnSpc>
                <a:spcPct val="50000"/>
              </a:lnSpc>
            </a:pPr>
            <a:r>
              <a:rPr lang="en-US" sz="3200" dirty="0"/>
              <a:t>Diarrhea</a:t>
            </a:r>
          </a:p>
          <a:p>
            <a:pPr lvl="0">
              <a:lnSpc>
                <a:spcPct val="50000"/>
              </a:lnSpc>
            </a:pPr>
            <a:r>
              <a:rPr lang="en-US" sz="3200" dirty="0"/>
              <a:t>Cholera</a:t>
            </a:r>
          </a:p>
          <a:p>
            <a:pPr lvl="0">
              <a:lnSpc>
                <a:spcPct val="50000"/>
              </a:lnSpc>
            </a:pPr>
            <a:r>
              <a:rPr lang="en-US" sz="3200" dirty="0"/>
              <a:t>Hepatitis</a:t>
            </a:r>
          </a:p>
          <a:p>
            <a:pPr marL="0" indent="0">
              <a:buNone/>
            </a:pPr>
            <a:endParaRPr lang="en-US" sz="3200" dirty="0"/>
          </a:p>
        </p:txBody>
      </p:sp>
    </p:spTree>
    <p:extLst>
      <p:ext uri="{BB962C8B-B14F-4D97-AF65-F5344CB8AC3E}">
        <p14:creationId xmlns:p14="http://schemas.microsoft.com/office/powerpoint/2010/main" val="3613862830"/>
      </p:ext>
    </p:extLst>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Disease-Causing Organisms</a:t>
            </a:r>
            <a:br>
              <a:rPr lang="en-US" dirty="0"/>
            </a:br>
            <a:endParaRPr lang="en-US" dirty="0"/>
          </a:p>
        </p:txBody>
      </p:sp>
      <p:sp>
        <p:nvSpPr>
          <p:cNvPr id="3" name="Content Placeholder 2"/>
          <p:cNvSpPr>
            <a:spLocks noGrp="1"/>
          </p:cNvSpPr>
          <p:nvPr>
            <p:ph idx="1"/>
          </p:nvPr>
        </p:nvSpPr>
        <p:spPr>
          <a:xfrm>
            <a:off x="1270000" y="3034962"/>
            <a:ext cx="10464800" cy="5840413"/>
          </a:xfrm>
        </p:spPr>
        <p:txBody>
          <a:bodyPr/>
          <a:lstStyle/>
          <a:p>
            <a:r>
              <a:rPr lang="en-US" dirty="0"/>
              <a:t>Because </a:t>
            </a:r>
            <a:r>
              <a:rPr lang="en-US" dirty="0" smtClean="0"/>
              <a:t>of </a:t>
            </a:r>
            <a:r>
              <a:rPr lang="en-US" dirty="0"/>
              <a:t>the risk that water-borne pathogens pose, we need a way to test for pathogens in our drinking water.</a:t>
            </a:r>
          </a:p>
          <a:p>
            <a:r>
              <a:rPr lang="en-US" b="1" dirty="0"/>
              <a:t>Indicator species </a:t>
            </a:r>
            <a:r>
              <a:rPr lang="en-US" b="1" dirty="0" smtClean="0"/>
              <a:t> </a:t>
            </a:r>
            <a:r>
              <a:rPr lang="en-US" dirty="0" smtClean="0"/>
              <a:t>A </a:t>
            </a:r>
            <a:r>
              <a:rPr lang="en-US" dirty="0"/>
              <a:t>species that </a:t>
            </a:r>
            <a:r>
              <a:rPr lang="en-US" dirty="0" smtClean="0"/>
              <a:t>indicates whether </a:t>
            </a:r>
            <a:r>
              <a:rPr lang="en-US" dirty="0"/>
              <a:t>or not disease-causing pathogens </a:t>
            </a:r>
            <a:r>
              <a:rPr lang="en-US" dirty="0" smtClean="0"/>
              <a:t>are likely </a:t>
            </a:r>
            <a:r>
              <a:rPr lang="en-US" dirty="0"/>
              <a:t>to be present.</a:t>
            </a:r>
          </a:p>
          <a:p>
            <a:r>
              <a:rPr lang="en-US" b="1" dirty="0"/>
              <a:t>Fecal coliform bacteria </a:t>
            </a:r>
            <a:r>
              <a:rPr lang="en-US" b="1" dirty="0" smtClean="0"/>
              <a:t> </a:t>
            </a:r>
            <a:r>
              <a:rPr lang="en-US" dirty="0" smtClean="0"/>
              <a:t>A </a:t>
            </a:r>
            <a:r>
              <a:rPr lang="en-US" dirty="0"/>
              <a:t>group of </a:t>
            </a:r>
            <a:r>
              <a:rPr lang="en-US" dirty="0" smtClean="0"/>
              <a:t>generally harmless </a:t>
            </a:r>
            <a:r>
              <a:rPr lang="en-US" dirty="0"/>
              <a:t>microorganisms in human intestines </a:t>
            </a:r>
            <a:r>
              <a:rPr lang="en-US" dirty="0" smtClean="0"/>
              <a:t>that can </a:t>
            </a:r>
            <a:r>
              <a:rPr lang="en-US" dirty="0"/>
              <a:t>serve as an indicator species for </a:t>
            </a:r>
            <a:r>
              <a:rPr lang="en-US" dirty="0" smtClean="0"/>
              <a:t>potentially harmful </a:t>
            </a:r>
            <a:r>
              <a:rPr lang="en-US" dirty="0"/>
              <a:t>microorganisms associated </a:t>
            </a:r>
            <a:r>
              <a:rPr lang="en-US" dirty="0" smtClean="0"/>
              <a:t>with contaminated </a:t>
            </a:r>
            <a:r>
              <a:rPr lang="en-US" dirty="0"/>
              <a:t>sewage.</a:t>
            </a:r>
          </a:p>
        </p:txBody>
      </p:sp>
    </p:spTree>
    <p:extLst>
      <p:ext uri="{BB962C8B-B14F-4D97-AF65-F5344CB8AC3E}">
        <p14:creationId xmlns:p14="http://schemas.microsoft.com/office/powerpoint/2010/main" val="721600602"/>
      </p:ext>
    </p:extLst>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We have technologies to treat wastewater</a:t>
            </a:r>
            <a:br>
              <a:rPr lang="en-US" dirty="0"/>
            </a:br>
            <a:endParaRPr lang="en-US" dirty="0"/>
          </a:p>
        </p:txBody>
      </p:sp>
      <p:sp>
        <p:nvSpPr>
          <p:cNvPr id="3" name="Content Placeholder 2"/>
          <p:cNvSpPr>
            <a:spLocks noGrp="1"/>
          </p:cNvSpPr>
          <p:nvPr>
            <p:ph idx="1"/>
          </p:nvPr>
        </p:nvSpPr>
        <p:spPr/>
        <p:txBody>
          <a:bodyPr/>
          <a:lstStyle/>
          <a:p>
            <a:pPr lvl="0"/>
            <a:r>
              <a:rPr lang="en-US" dirty="0"/>
              <a:t>Treating wastewater properly reduces the risk of waterborne pathogens</a:t>
            </a:r>
            <a:r>
              <a:rPr lang="en-US" dirty="0" smtClean="0"/>
              <a:t>.</a:t>
            </a:r>
            <a:endParaRPr lang="en-US" dirty="0"/>
          </a:p>
          <a:p>
            <a:pPr marL="0" lvl="0" indent="0">
              <a:buNone/>
            </a:pPr>
            <a:r>
              <a:rPr lang="en-US" dirty="0"/>
              <a:t>Two common ways to handle human wastewater</a:t>
            </a:r>
            <a:r>
              <a:rPr lang="en-US" dirty="0" smtClean="0"/>
              <a:t>:</a:t>
            </a:r>
            <a:endParaRPr lang="en-US" dirty="0"/>
          </a:p>
          <a:p>
            <a:r>
              <a:rPr lang="en-US" dirty="0" smtClean="0"/>
              <a:t>Septic systems</a:t>
            </a:r>
            <a:endParaRPr lang="en-US" dirty="0"/>
          </a:p>
          <a:p>
            <a:r>
              <a:rPr lang="en-US" dirty="0" smtClean="0"/>
              <a:t>Sewage </a:t>
            </a:r>
            <a:r>
              <a:rPr lang="en-US" dirty="0"/>
              <a:t>treatment plants</a:t>
            </a:r>
          </a:p>
          <a:p>
            <a:endParaRPr lang="en-US" dirty="0"/>
          </a:p>
        </p:txBody>
      </p:sp>
    </p:spTree>
    <p:extLst>
      <p:ext uri="{BB962C8B-B14F-4D97-AF65-F5344CB8AC3E}">
        <p14:creationId xmlns:p14="http://schemas.microsoft.com/office/powerpoint/2010/main" val="3514696615"/>
      </p:ext>
    </p:extLst>
  </p:cSld>
  <p:clrMapOvr>
    <a:masterClrMapping/>
  </p:clrMapOvr>
  <p:transition xmlns:p14="http://schemas.microsoft.com/office/powerpoint/2010/main"/>
</p:sld>
</file>

<file path=ppt/theme/theme1.xml><?xml version="1.0" encoding="utf-8"?>
<a:theme xmlns:a="http://schemas.openxmlformats.org/drawingml/2006/main" name="PPT_BASIC FORMAT_STYLE_Light_Orange">
  <a:themeElements>
    <a:clrScheme name="">
      <a:dk1>
        <a:srgbClr val="808080"/>
      </a:dk1>
      <a:lt1>
        <a:srgbClr val="FEFFFE"/>
      </a:lt1>
      <a:dk2>
        <a:srgbClr val="010001"/>
      </a:dk2>
      <a:lt2>
        <a:srgbClr val="000000"/>
      </a:lt2>
      <a:accent1>
        <a:srgbClr val="BBE0E3"/>
      </a:accent1>
      <a:accent2>
        <a:srgbClr val="333399"/>
      </a:accent2>
      <a:accent3>
        <a:srgbClr val="AAAAAA"/>
      </a:accent3>
      <a:accent4>
        <a:srgbClr val="D9DAD9"/>
      </a:accent4>
      <a:accent5>
        <a:srgbClr val="DAEDEF"/>
      </a:accent5>
      <a:accent6>
        <a:srgbClr val="2D2D8A"/>
      </a:accent6>
      <a:hlink>
        <a:srgbClr val="009999"/>
      </a:hlink>
      <a:folHlink>
        <a:srgbClr val="99CC00"/>
      </a:folHlink>
    </a:clrScheme>
    <a:fontScheme name="Title &amp; Bullets">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FEFFFE"/>
            </a:solidFill>
            <a:effectLst/>
            <a:latin typeface="Lucida Grande" charset="0"/>
            <a:ea typeface="ＭＳ Ｐゴシック" charset="0"/>
            <a:sym typeface="Lucida Grande" charset="0"/>
          </a:defRPr>
        </a:defPPr>
      </a:lstStyle>
    </a:spDef>
    <a:ln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FEFFFE"/>
            </a:solidFill>
            <a:effectLst/>
            <a:latin typeface="Lucida Grande" charset="0"/>
            <a:ea typeface="ＭＳ Ｐゴシック" charset="0"/>
            <a:sym typeface="Lucida Grande"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PPT_BASIC FORMAT_STYLE_Light_Orange.thmx</Template>
  <TotalTime>73</TotalTime>
  <Words>1859</Words>
  <Application>Microsoft Macintosh PowerPoint</Application>
  <PresentationFormat>Custom</PresentationFormat>
  <Paragraphs>169</Paragraphs>
  <Slides>39</Slides>
  <Notes>4</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PPT_BASIC FORMAT_STYLE_Light_Orange</vt:lpstr>
      <vt:lpstr>PowerPoint Presentation</vt:lpstr>
      <vt:lpstr>  Module 41   Wastewater from Humans and Livestock </vt:lpstr>
      <vt:lpstr>Wastewater from humans and livestock poses multiple problems </vt:lpstr>
      <vt:lpstr>Wastewater from humans and livestock poses multiple problems </vt:lpstr>
      <vt:lpstr>Oxygen Demand </vt:lpstr>
      <vt:lpstr>  Nutrient Release </vt:lpstr>
      <vt:lpstr>Disease-Causing Organisms   </vt:lpstr>
      <vt:lpstr>Disease-Causing Organisms </vt:lpstr>
      <vt:lpstr>We have technologies to treat wastewater </vt:lpstr>
      <vt:lpstr>Septic Systems </vt:lpstr>
      <vt:lpstr>Septic Systems</vt:lpstr>
      <vt:lpstr>  Sewage Treatment Plants </vt:lpstr>
      <vt:lpstr>Sewage Treatment Plants </vt:lpstr>
      <vt:lpstr>Animal Feed Lots and Manure Lagoons </vt:lpstr>
      <vt:lpstr>  Module 42   Heavy Metals and Other Chemicals </vt:lpstr>
      <vt:lpstr>Heavy metals are highly toxic to organisms </vt:lpstr>
      <vt:lpstr>Arsenic </vt:lpstr>
      <vt:lpstr>Mercury </vt:lpstr>
      <vt:lpstr>Acid deposition and acid mine drainage affect terrestrial and aquatic ecosystems </vt:lpstr>
      <vt:lpstr>Synthetic organic compounds are human-produced chemicals </vt:lpstr>
      <vt:lpstr>Pesticides and Inert Ingredients </vt:lpstr>
      <vt:lpstr>Pharmaceuticals and Hormones </vt:lpstr>
      <vt:lpstr>Military Compounds </vt:lpstr>
      <vt:lpstr>  Industrial Compounds </vt:lpstr>
      <vt:lpstr>Module 43  Oil Pollution  </vt:lpstr>
      <vt:lpstr>There are several sources of oil pollution </vt:lpstr>
      <vt:lpstr>Oil Pollution </vt:lpstr>
      <vt:lpstr>The are ways to remediate oil pollution </vt:lpstr>
      <vt:lpstr>Module 44  Nonchemical Water Pollution </vt:lpstr>
      <vt:lpstr>Solid waste includes garbage and sludge </vt:lpstr>
      <vt:lpstr>  Sediment pollution consists of soil particles that are carried downstream </vt:lpstr>
      <vt:lpstr>Thermal pollution causes change in water temperatures </vt:lpstr>
      <vt:lpstr>  Noise pollution may interfere with animal communication </vt:lpstr>
      <vt:lpstr>Module 45   Water Pollution Laws </vt:lpstr>
      <vt:lpstr>The Clean Water Act protects water bodies </vt:lpstr>
      <vt:lpstr>The Safe Drinking Water Act protects sources of drinking water   </vt:lpstr>
      <vt:lpstr>Safe Drinking Water Act </vt:lpstr>
      <vt:lpstr>Safe Drinking Water Act </vt:lpstr>
      <vt:lpstr>Water pollution legislation is becoming more common in the developing world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Kohn</dc:creator>
  <cp:lastModifiedBy>Jeffrey Dowling</cp:lastModifiedBy>
  <cp:revision>16</cp:revision>
  <dcterms:created xsi:type="dcterms:W3CDTF">2015-05-13T21:49:03Z</dcterms:created>
  <dcterms:modified xsi:type="dcterms:W3CDTF">2015-06-02T21:33:49Z</dcterms:modified>
</cp:coreProperties>
</file>