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49" r:id="rId2"/>
  </p:sld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80" r:id="rId25"/>
    <p:sldId id="279" r:id="rId26"/>
    <p:sldId id="278"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Lst>
  <p:sldSz cx="13004800" cy="9753600"/>
  <p:notesSz cx="6858000" cy="9144000"/>
  <p:defaultTextStyle>
    <a:defPPr>
      <a:defRPr lang="en-US"/>
    </a:defPPr>
    <a:lvl1pPr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1pPr>
    <a:lvl2pPr marL="4572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2pPr>
    <a:lvl3pPr marL="9144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3pPr>
    <a:lvl4pPr marL="13716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4pPr>
    <a:lvl5pPr marL="1828800" algn="l" rtl="0" fontAlgn="base">
      <a:spcBef>
        <a:spcPct val="0"/>
      </a:spcBef>
      <a:spcAft>
        <a:spcPct val="0"/>
      </a:spcAft>
      <a:defRPr sz="1200" kern="1200">
        <a:solidFill>
          <a:srgbClr val="FEFFFE"/>
        </a:solidFill>
        <a:latin typeface="Lucida Grande" charset="0"/>
        <a:ea typeface="MS PGothic" charset="0"/>
        <a:cs typeface="MS PGothic" charset="0"/>
        <a:sym typeface="Lucida Grande" charset="0"/>
      </a:defRPr>
    </a:lvl5pPr>
    <a:lvl6pPr marL="2286000" algn="l" defTabSz="457200" rtl="0" eaLnBrk="1" latinLnBrk="0" hangingPunct="1">
      <a:defRPr sz="1200" kern="1200">
        <a:solidFill>
          <a:srgbClr val="FEFFFE"/>
        </a:solidFill>
        <a:latin typeface="Lucida Grande" charset="0"/>
        <a:ea typeface="MS PGothic" charset="0"/>
        <a:cs typeface="MS PGothic" charset="0"/>
        <a:sym typeface="Lucida Grande" charset="0"/>
      </a:defRPr>
    </a:lvl6pPr>
    <a:lvl7pPr marL="2743200" algn="l" defTabSz="457200" rtl="0" eaLnBrk="1" latinLnBrk="0" hangingPunct="1">
      <a:defRPr sz="1200" kern="1200">
        <a:solidFill>
          <a:srgbClr val="FEFFFE"/>
        </a:solidFill>
        <a:latin typeface="Lucida Grande" charset="0"/>
        <a:ea typeface="MS PGothic" charset="0"/>
        <a:cs typeface="MS PGothic" charset="0"/>
        <a:sym typeface="Lucida Grande" charset="0"/>
      </a:defRPr>
    </a:lvl7pPr>
    <a:lvl8pPr marL="3200400" algn="l" defTabSz="457200" rtl="0" eaLnBrk="1" latinLnBrk="0" hangingPunct="1">
      <a:defRPr sz="1200" kern="1200">
        <a:solidFill>
          <a:srgbClr val="FEFFFE"/>
        </a:solidFill>
        <a:latin typeface="Lucida Grande" charset="0"/>
        <a:ea typeface="MS PGothic" charset="0"/>
        <a:cs typeface="MS PGothic" charset="0"/>
        <a:sym typeface="Lucida Grande" charset="0"/>
      </a:defRPr>
    </a:lvl8pPr>
    <a:lvl9pPr marL="3657600" algn="l" defTabSz="457200" rtl="0" eaLnBrk="1" latinLnBrk="0" hangingPunct="1">
      <a:defRPr sz="1200" kern="1200">
        <a:solidFill>
          <a:srgbClr val="FEFFFE"/>
        </a:solidFill>
        <a:latin typeface="Lucida Grande" charset="0"/>
        <a:ea typeface="MS PGothic" charset="0"/>
        <a:cs typeface="MS PGothic" charset="0"/>
        <a:sym typeface="Lucida Grande"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9838" autoAdjust="0"/>
  </p:normalViewPr>
  <p:slideViewPr>
    <p:cSldViewPr snapToGrid="0" snapToObjects="1">
      <p:cViewPr varScale="1">
        <p:scale>
          <a:sx n="97" d="100"/>
          <a:sy n="97" d="100"/>
        </p:scale>
        <p:origin x="-688" y="-128"/>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1812259537"/>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5210376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18600" y="3873500"/>
            <a:ext cx="2616200" cy="5880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70000" y="3873500"/>
            <a:ext cx="7696200" cy="5880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95589444"/>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22669748"/>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4821438"/>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76710242"/>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705100"/>
            <a:ext cx="5156200" cy="58404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9114474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49514104"/>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66103968"/>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3987"/>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77588922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9841318"/>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39527495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70000" y="7924800"/>
            <a:ext cx="515620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7924800"/>
            <a:ext cx="5156200" cy="1828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3724183"/>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solidFill>
                  <a:srgbClr val="010001"/>
                </a:solidFill>
                <a:latin typeface="Arial"/>
                <a:cs typeface="Arial"/>
              </a:defRPr>
            </a:lvl1pPr>
            <a:lvl2pPr>
              <a:defRPr sz="2400">
                <a:solidFill>
                  <a:srgbClr val="010001"/>
                </a:solidFill>
                <a:latin typeface="Arial"/>
                <a:cs typeface="Arial"/>
              </a:defRPr>
            </a:lvl2pPr>
            <a:lvl3pPr>
              <a:defRPr sz="2400">
                <a:solidFill>
                  <a:srgbClr val="010001"/>
                </a:solidFill>
                <a:latin typeface="Arial"/>
                <a:cs typeface="Arial"/>
              </a:defRPr>
            </a:lvl3pPr>
            <a:lvl4pPr>
              <a:defRPr sz="2400">
                <a:solidFill>
                  <a:srgbClr val="010001"/>
                </a:solidFill>
                <a:latin typeface="Arial"/>
                <a:cs typeface="Arial"/>
              </a:defRPr>
            </a:lvl4pPr>
            <a:lvl5pPr>
              <a:defRPr sz="2400">
                <a:solidFill>
                  <a:srgbClr val="010001"/>
                </a:solidFill>
                <a:latin typeface="Arial"/>
                <a:cs typeface="Aria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3001755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19648680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203055"/>
      </p:ext>
    </p:extLst>
  </p:cSld>
  <p:clrMapOvr>
    <a:masterClrMapping/>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33194943"/>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sym typeface="Lucida Grande" charset="0"/>
              </a:rPr>
              <a:t>Drag picture to placeholder or click icon to add</a:t>
            </a: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3219860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4B09"/>
            </a:gs>
            <a:gs pos="100000">
              <a:srgbClr val="FFFFFF"/>
            </a:gs>
          </a:gsLst>
          <a:lin ang="5400000"/>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1270000" y="3873500"/>
            <a:ext cx="10464800" cy="396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b" anchorCtr="0" compatLnSpc="1">
            <a:prstTxWarp prst="textNoShape">
              <a:avLst/>
            </a:prstTxWarp>
          </a:bodyPr>
          <a:lstStyle/>
          <a:p>
            <a:pPr lvl="0"/>
            <a:r>
              <a:rPr lang="en-US" smtClean="0">
                <a:sym typeface="Lucida Grande" charset="0"/>
              </a:rPr>
              <a:t>Click to edit Master title style</a:t>
            </a:r>
            <a:endParaRPr lang="en-US" dirty="0">
              <a:sym typeface="Lucida Grande" charset="0"/>
            </a:endParaRPr>
          </a:p>
        </p:txBody>
      </p:sp>
      <p:sp>
        <p:nvSpPr>
          <p:cNvPr id="1026" name="Rectangle 2"/>
          <p:cNvSpPr>
            <a:spLocks noGrp="1" noChangeArrowheads="1"/>
          </p:cNvSpPr>
          <p:nvPr>
            <p:ph type="body" idx="1"/>
          </p:nvPr>
        </p:nvSpPr>
        <p:spPr bwMode="auto">
          <a:xfrm>
            <a:off x="1270000" y="7924800"/>
            <a:ext cx="10464800" cy="182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t" anchorCtr="0" compatLnSpc="1">
            <a:prstTxWarp prst="textNoShape">
              <a:avLst/>
            </a:prstTxWarp>
          </a:bodyPr>
          <a:lstStyle/>
          <a:p>
            <a:pPr lvl="0"/>
            <a:r>
              <a:rPr lang="en-US" smtClean="0">
                <a:sym typeface="Lucida Grande" charset="0"/>
              </a:rPr>
              <a:t>Click to edit Master text styles</a:t>
            </a:r>
          </a:p>
          <a:p>
            <a:pPr lvl="1"/>
            <a:r>
              <a:rPr lang="en-US" smtClean="0">
                <a:sym typeface="Lucida Grande" charset="0"/>
              </a:rPr>
              <a:t>Second level</a:t>
            </a:r>
          </a:p>
          <a:p>
            <a:pPr lvl="2"/>
            <a:r>
              <a:rPr lang="en-US" smtClean="0">
                <a:sym typeface="Lucida Grande" charset="0"/>
              </a:rPr>
              <a:t>Third level</a:t>
            </a:r>
          </a:p>
          <a:p>
            <a:pPr lvl="3"/>
            <a:r>
              <a:rPr lang="en-US" smtClean="0">
                <a:sym typeface="Lucida Grande" charset="0"/>
              </a:rPr>
              <a:t>Fourth level</a:t>
            </a:r>
          </a:p>
          <a:p>
            <a:pPr lvl="4"/>
            <a:r>
              <a:rPr lang="en-US" smtClean="0">
                <a:sym typeface="Lucida Grande" charset="0"/>
              </a:rPr>
              <a:t>Fifth level</a:t>
            </a:r>
            <a:endParaRPr lang="en-US">
              <a:sym typeface="Lucida Grande" charset="0"/>
            </a:endParaRP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xmlns:p14="http://schemas.microsoft.com/office/powerpoint/2010/main"/>
  <p:txStyles>
    <p:titleStyle>
      <a:lvl1pPr algn="ctr" rtl="0" eaLnBrk="1" fontAlgn="base" hangingPunct="1">
        <a:spcBef>
          <a:spcPct val="0"/>
        </a:spcBef>
        <a:spcAft>
          <a:spcPct val="0"/>
        </a:spcAft>
        <a:defRPr sz="8000">
          <a:solidFill>
            <a:srgbClr val="FFFFFF"/>
          </a:solidFill>
          <a:latin typeface="+mj-lt"/>
          <a:ea typeface="MS PGothic" pitchFamily="34" charset="-128"/>
          <a:cs typeface="MS PGothic" charset="0"/>
          <a:sym typeface="Lucida Grande" charset="0"/>
        </a:defRPr>
      </a:lvl1pPr>
      <a:lvl2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1" fontAlgn="base" hangingPunct="1">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eaLnBrk="1" fontAlgn="base" hangingPunct="1">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342900" indent="-342900" algn="ctr" rtl="0" eaLnBrk="1" fontAlgn="base" hangingPunct="1">
        <a:spcBef>
          <a:spcPct val="0"/>
        </a:spcBef>
        <a:spcAft>
          <a:spcPct val="0"/>
        </a:spcAft>
        <a:defRPr sz="3200">
          <a:solidFill>
            <a:srgbClr val="FFFFFF"/>
          </a:solidFill>
          <a:latin typeface="+mn-lt"/>
          <a:ea typeface="MS PGothic" pitchFamily="34" charset="-128"/>
          <a:cs typeface="MS PGothic" charset="0"/>
          <a:sym typeface="Lucida Grande" charset="0"/>
        </a:defRPr>
      </a:lvl1pPr>
      <a:lvl2pPr marL="241300" indent="215900" algn="ctr" rtl="0" eaLnBrk="1" fontAlgn="base" hangingPunct="1">
        <a:spcBef>
          <a:spcPct val="0"/>
        </a:spcBef>
        <a:spcAft>
          <a:spcPct val="0"/>
        </a:spcAft>
        <a:defRPr sz="3200">
          <a:solidFill>
            <a:srgbClr val="FFFFFF"/>
          </a:solidFill>
          <a:latin typeface="+mn-lt"/>
          <a:ea typeface="MS PGothic" pitchFamily="34" charset="-128"/>
          <a:cs typeface="MS PGothic" charset="0"/>
          <a:sym typeface="Lucida Grande" charset="0"/>
        </a:defRPr>
      </a:lvl2pPr>
      <a:lvl3pPr marL="584200" indent="330200" algn="ctr" rtl="0" eaLnBrk="1" fontAlgn="base" hangingPunct="1">
        <a:spcBef>
          <a:spcPct val="0"/>
        </a:spcBef>
        <a:spcAft>
          <a:spcPct val="0"/>
        </a:spcAft>
        <a:defRPr sz="3200">
          <a:solidFill>
            <a:srgbClr val="FFFFFF"/>
          </a:solidFill>
          <a:latin typeface="+mn-lt"/>
          <a:ea typeface="MS PGothic" pitchFamily="34" charset="-128"/>
          <a:cs typeface="MS PGothic" charset="0"/>
          <a:sym typeface="Lucida Grande" charset="0"/>
        </a:defRPr>
      </a:lvl3pPr>
      <a:lvl4pPr marL="927100" indent="444500" algn="ctr" rtl="0" eaLnBrk="1" fontAlgn="base" hangingPunct="1">
        <a:spcBef>
          <a:spcPct val="0"/>
        </a:spcBef>
        <a:spcAft>
          <a:spcPct val="0"/>
        </a:spcAft>
        <a:defRPr sz="3200">
          <a:solidFill>
            <a:srgbClr val="FFFFFF"/>
          </a:solidFill>
          <a:latin typeface="+mn-lt"/>
          <a:ea typeface="MS PGothic" pitchFamily="34" charset="-128"/>
          <a:cs typeface="MS PGothic" charset="0"/>
          <a:sym typeface="Lucida Grande" charset="0"/>
        </a:defRPr>
      </a:lvl4pPr>
      <a:lvl5pPr marL="1270000" indent="558800" algn="ctr" rtl="0" eaLnBrk="1" fontAlgn="base" hangingPunct="1">
        <a:spcBef>
          <a:spcPct val="0"/>
        </a:spcBef>
        <a:spcAft>
          <a:spcPct val="0"/>
        </a:spcAft>
        <a:defRPr sz="3200">
          <a:solidFill>
            <a:srgbClr val="FFFFFF"/>
          </a:solidFill>
          <a:latin typeface="+mn-lt"/>
          <a:ea typeface="MS PGothic" pitchFamily="34" charset="-128"/>
          <a:cs typeface="MS PGothic" charset="0"/>
          <a:sym typeface="Lucida Grande" charset="0"/>
        </a:defRPr>
      </a:lvl5pPr>
      <a:lvl6pPr marL="1727200" algn="ctr" rtl="0" eaLnBrk="1" fontAlgn="base" hangingPunct="1">
        <a:spcBef>
          <a:spcPct val="0"/>
        </a:spcBef>
        <a:spcAft>
          <a:spcPct val="0"/>
        </a:spcAft>
        <a:defRPr sz="3200">
          <a:solidFill>
            <a:srgbClr val="FFFFFF"/>
          </a:solidFill>
          <a:latin typeface="+mn-lt"/>
          <a:ea typeface="+mn-ea"/>
          <a:sym typeface="Lucida Grande" charset="0"/>
        </a:defRPr>
      </a:lvl6pPr>
      <a:lvl7pPr marL="2184400" algn="ctr" rtl="0" eaLnBrk="1" fontAlgn="base" hangingPunct="1">
        <a:spcBef>
          <a:spcPct val="0"/>
        </a:spcBef>
        <a:spcAft>
          <a:spcPct val="0"/>
        </a:spcAft>
        <a:defRPr sz="3200">
          <a:solidFill>
            <a:srgbClr val="FFFFFF"/>
          </a:solidFill>
          <a:latin typeface="+mn-lt"/>
          <a:ea typeface="+mn-ea"/>
          <a:sym typeface="Lucida Grande" charset="0"/>
        </a:defRPr>
      </a:lvl7pPr>
      <a:lvl8pPr marL="2641600" algn="ctr" rtl="0" eaLnBrk="1" fontAlgn="base" hangingPunct="1">
        <a:spcBef>
          <a:spcPct val="0"/>
        </a:spcBef>
        <a:spcAft>
          <a:spcPct val="0"/>
        </a:spcAft>
        <a:defRPr sz="3200">
          <a:solidFill>
            <a:srgbClr val="FFFFFF"/>
          </a:solidFill>
          <a:latin typeface="+mn-lt"/>
          <a:ea typeface="+mn-ea"/>
          <a:sym typeface="Lucida Grande" charset="0"/>
        </a:defRPr>
      </a:lvl8pPr>
      <a:lvl9pPr marL="3098800" algn="ctr" rtl="0" eaLnBrk="1" fontAlgn="base" hangingPunct="1">
        <a:spcBef>
          <a:spcPct val="0"/>
        </a:spcBef>
        <a:spcAft>
          <a:spcPct val="0"/>
        </a:spcAft>
        <a:defRPr sz="3200">
          <a:solidFill>
            <a:srgbClr val="FFFFFF"/>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F74B09"/>
            </a:gs>
            <a:gs pos="100000">
              <a:srgbClr val="FFFFFF"/>
            </a:gs>
          </a:gsLst>
          <a:lin ang="5400000"/>
        </a:gra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270000" y="239713"/>
            <a:ext cx="10464800" cy="2465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dirty="0">
                <a:sym typeface="Lucida Grande" charset="0"/>
              </a:rPr>
              <a:t>Click to edit Master title style</a:t>
            </a:r>
          </a:p>
        </p:txBody>
      </p:sp>
      <p:sp>
        <p:nvSpPr>
          <p:cNvPr id="2050" name="Rectangle 2"/>
          <p:cNvSpPr>
            <a:spLocks noGrp="1" noChangeArrowheads="1"/>
          </p:cNvSpPr>
          <p:nvPr>
            <p:ph type="body" idx="1"/>
          </p:nvPr>
        </p:nvSpPr>
        <p:spPr bwMode="auto">
          <a:xfrm>
            <a:off x="1270000" y="2705100"/>
            <a:ext cx="10464800" cy="58404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 uri="{FAA26D3D-D897-4be2-8F04-BA451C77F1D7}">
              <ma14:placeholderFlag xmlns:ma14="http://schemas.microsoft.com/office/mac/drawingml/2011/main" val="1"/>
            </a:ext>
          </a:extLst>
        </p:spPr>
        <p:txBody>
          <a:bodyPr vert="horz" wrap="square" lIns="50800" tIns="50800" rIns="50800" bIns="50800" numCol="1" anchor="ctr" anchorCtr="0" compatLnSpc="1">
            <a:prstTxWarp prst="textNoShape">
              <a:avLst/>
            </a:prstTxWarp>
          </a:bodyPr>
          <a:lstStyle/>
          <a:p>
            <a:pPr lvl="0"/>
            <a:r>
              <a:rPr lang="en-US" dirty="0">
                <a:sym typeface="Lucida Grande" charset="0"/>
              </a:rPr>
              <a:t>Click to edit Master text styles</a:t>
            </a:r>
          </a:p>
          <a:p>
            <a:pPr lvl="1"/>
            <a:r>
              <a:rPr lang="en-US" dirty="0">
                <a:sym typeface="Lucida Grande" charset="0"/>
              </a:rPr>
              <a:t>Second level</a:t>
            </a:r>
          </a:p>
          <a:p>
            <a:pPr lvl="2"/>
            <a:r>
              <a:rPr lang="en-US" dirty="0">
                <a:sym typeface="Lucida Grande" charset="0"/>
              </a:rPr>
              <a:t>Third level</a:t>
            </a:r>
          </a:p>
          <a:p>
            <a:pPr lvl="3"/>
            <a:r>
              <a:rPr lang="en-US" dirty="0">
                <a:sym typeface="Lucida Grande" charset="0"/>
              </a:rPr>
              <a:t>Fourth level</a:t>
            </a:r>
          </a:p>
          <a:p>
            <a:pPr lvl="4"/>
            <a:r>
              <a:rPr lang="en-US" dirty="0">
                <a:sym typeface="Lucida Grande"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ransition xmlns:p14="http://schemas.microsoft.com/office/powerpoint/2010/main"/>
  <p:txStyles>
    <p:titleStyle>
      <a:lvl1pPr algn="ctr" rtl="0" eaLnBrk="0" fontAlgn="base" hangingPunct="0">
        <a:spcBef>
          <a:spcPct val="0"/>
        </a:spcBef>
        <a:spcAft>
          <a:spcPct val="0"/>
        </a:spcAft>
        <a:defRPr sz="4400" b="1">
          <a:solidFill>
            <a:srgbClr val="010001"/>
          </a:solidFill>
          <a:latin typeface="Helvetica"/>
          <a:ea typeface="MS PGothic" pitchFamily="34" charset="-128"/>
          <a:cs typeface="Helvetica"/>
          <a:sym typeface="Lucida Grande" charset="0"/>
        </a:defRPr>
      </a:lvl1pPr>
      <a:lvl2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2pPr>
      <a:lvl3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3pPr>
      <a:lvl4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4pPr>
      <a:lvl5pPr algn="ctr" rtl="0" eaLnBrk="0" fontAlgn="base" hangingPunct="0">
        <a:spcBef>
          <a:spcPct val="0"/>
        </a:spcBef>
        <a:spcAft>
          <a:spcPct val="0"/>
        </a:spcAft>
        <a:defRPr sz="8000">
          <a:solidFill>
            <a:srgbClr val="FFFFFF"/>
          </a:solidFill>
          <a:latin typeface="Lucida Grande" charset="0"/>
          <a:ea typeface="MS PGothic" pitchFamily="34" charset="-128"/>
          <a:cs typeface="MS PGothic" charset="0"/>
          <a:sym typeface="Lucida Grande" charset="0"/>
        </a:defRPr>
      </a:lvl5pPr>
      <a:lvl6pPr marL="457200" algn="ctr" rtl="0" fontAlgn="base">
        <a:spcBef>
          <a:spcPct val="0"/>
        </a:spcBef>
        <a:spcAft>
          <a:spcPct val="0"/>
        </a:spcAft>
        <a:defRPr sz="8000">
          <a:solidFill>
            <a:srgbClr val="FFFFFF"/>
          </a:solidFill>
          <a:latin typeface="Lucida Grande" charset="0"/>
          <a:ea typeface="ＭＳ Ｐゴシック" charset="0"/>
          <a:sym typeface="Lucida Grande" charset="0"/>
        </a:defRPr>
      </a:lvl6pPr>
      <a:lvl7pPr marL="914400" algn="ctr" rtl="0" fontAlgn="base">
        <a:spcBef>
          <a:spcPct val="0"/>
        </a:spcBef>
        <a:spcAft>
          <a:spcPct val="0"/>
        </a:spcAft>
        <a:defRPr sz="8000">
          <a:solidFill>
            <a:srgbClr val="FFFFFF"/>
          </a:solidFill>
          <a:latin typeface="Lucida Grande" charset="0"/>
          <a:ea typeface="ＭＳ Ｐゴシック" charset="0"/>
          <a:sym typeface="Lucida Grande" charset="0"/>
        </a:defRPr>
      </a:lvl7pPr>
      <a:lvl8pPr marL="1371600" algn="ctr" rtl="0" fontAlgn="base">
        <a:spcBef>
          <a:spcPct val="0"/>
        </a:spcBef>
        <a:spcAft>
          <a:spcPct val="0"/>
        </a:spcAft>
        <a:defRPr sz="8000">
          <a:solidFill>
            <a:srgbClr val="FFFFFF"/>
          </a:solidFill>
          <a:latin typeface="Lucida Grande" charset="0"/>
          <a:ea typeface="ＭＳ Ｐゴシック" charset="0"/>
          <a:sym typeface="Lucida Grande" charset="0"/>
        </a:defRPr>
      </a:lvl8pPr>
      <a:lvl9pPr marL="1828800" algn="ctr" rtl="0" fontAlgn="base">
        <a:spcBef>
          <a:spcPct val="0"/>
        </a:spcBef>
        <a:spcAft>
          <a:spcPct val="0"/>
        </a:spcAft>
        <a:defRPr sz="8000">
          <a:solidFill>
            <a:srgbClr val="FFFFFF"/>
          </a:solidFill>
          <a:latin typeface="Lucida Grande" charset="0"/>
          <a:ea typeface="ＭＳ Ｐゴシック" charset="0"/>
          <a:sym typeface="Lucida Grande" charset="0"/>
        </a:defRPr>
      </a:lvl9pPr>
    </p:titleStyle>
    <p:bodyStyle>
      <a:lvl1pPr marL="571500" indent="-571500" algn="l" rtl="0" eaLnBrk="0" fontAlgn="base" hangingPunct="0">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1pPr>
      <a:lvl2pPr marL="850900" indent="-571500" algn="l" rtl="0" eaLnBrk="0" fontAlgn="base" hangingPunct="0">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2pPr>
      <a:lvl3pPr marL="1231900" indent="-571500" algn="l" rtl="0" eaLnBrk="0" fontAlgn="base" hangingPunct="0">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3pPr>
      <a:lvl4pPr marL="1612900" indent="-571500" algn="l" rtl="0" eaLnBrk="0" fontAlgn="base" hangingPunct="0">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4pPr>
      <a:lvl5pPr marL="1993900" indent="-571500" algn="l" rtl="0" eaLnBrk="0" fontAlgn="base" hangingPunct="0">
        <a:spcBef>
          <a:spcPts val="4200"/>
        </a:spcBef>
        <a:spcAft>
          <a:spcPct val="0"/>
        </a:spcAft>
        <a:buClrTx/>
        <a:buSzPct val="100000"/>
        <a:buFont typeface="Arial"/>
        <a:buChar char="•"/>
        <a:defRPr sz="3600">
          <a:solidFill>
            <a:srgbClr val="010001"/>
          </a:solidFill>
          <a:latin typeface="Arial"/>
          <a:ea typeface="MS PGothic" pitchFamily="34" charset="-128"/>
          <a:cs typeface="Arial"/>
          <a:sym typeface="Lucida Grande" charset="0"/>
        </a:defRPr>
      </a:lvl5pPr>
      <a:lvl6pPr marL="22606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6pPr>
      <a:lvl7pPr marL="27178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7pPr>
      <a:lvl8pPr marL="31750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8pPr>
      <a:lvl9pPr marL="3632200" indent="-381000" algn="l" rtl="0" fontAlgn="base">
        <a:spcBef>
          <a:spcPts val="4200"/>
        </a:spcBef>
        <a:spcAft>
          <a:spcPct val="0"/>
        </a:spcAft>
        <a:buClr>
          <a:srgbClr val="FEFFFE"/>
        </a:buClr>
        <a:buSzPct val="100000"/>
        <a:buFont typeface="Lucida Grande" charset="0"/>
        <a:buChar char="•"/>
        <a:defRPr sz="3800">
          <a:solidFill>
            <a:schemeClr val="tx1"/>
          </a:solidFill>
          <a:latin typeface="+mn-lt"/>
          <a:ea typeface="+mn-ea"/>
          <a:sym typeface="Lucida Grande" charset="0"/>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png"/><Relationship Id="rId3"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1.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2.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3.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7"/>
          <p:cNvSpPr>
            <a:spLocks noChangeArrowheads="1"/>
          </p:cNvSpPr>
          <p:nvPr/>
        </p:nvSpPr>
        <p:spPr bwMode="auto">
          <a:xfrm>
            <a:off x="0" y="3505200"/>
            <a:ext cx="13004800" cy="1524000"/>
          </a:xfrm>
          <a:prstGeom prst="rect">
            <a:avLst/>
          </a:prstGeom>
          <a:solidFill>
            <a:srgbClr val="FF400B"/>
          </a:solidFill>
          <a:ln>
            <a:noFill/>
          </a:ln>
          <a:extLst>
            <a:ext uri="{91240B29-F687-4f45-9708-019B960494DF}">
              <a14:hiddenLine xmlns:a14="http://schemas.microsoft.com/office/drawing/2010/main" w="9525">
                <a:solidFill>
                  <a:srgbClr val="000000"/>
                </a:solidFill>
                <a:miter lim="800000"/>
                <a:headEnd/>
                <a:tailEnd/>
              </a14:hiddenLine>
            </a:ext>
          </a:extLst>
        </p:spPr>
        <p:txBody>
          <a:bodyPr lIns="50800" tIns="50800" rIns="50800" bIns="50800"/>
          <a:lstStyle/>
          <a:p>
            <a:pPr algn="ctr"/>
            <a:r>
              <a:rPr lang="en-US" sz="4400" b="1" dirty="0">
                <a:solidFill>
                  <a:srgbClr val="010001"/>
                </a:solidFill>
                <a:latin typeface="Helvetica" charset="0"/>
              </a:rPr>
              <a:t>Chapter </a:t>
            </a:r>
            <a:r>
              <a:rPr lang="en-US" sz="4400" b="1" dirty="0" smtClean="0">
                <a:solidFill>
                  <a:srgbClr val="010001"/>
                </a:solidFill>
                <a:latin typeface="Helvetica" charset="0"/>
              </a:rPr>
              <a:t>15</a:t>
            </a:r>
            <a:endParaRPr lang="en-US" sz="4400" b="1" dirty="0">
              <a:solidFill>
                <a:srgbClr val="010001"/>
              </a:solidFill>
              <a:latin typeface="Helvetica" charset="0"/>
            </a:endParaRPr>
          </a:p>
          <a:p>
            <a:pPr algn="ctr"/>
            <a:r>
              <a:rPr lang="en-US" sz="4400" b="1" dirty="0">
                <a:solidFill>
                  <a:srgbClr val="010001"/>
                </a:solidFill>
                <a:latin typeface="Helvetica" charset="0"/>
              </a:rPr>
              <a:t>Air Pollution and Stratospheric Ozone Depletion</a:t>
            </a:r>
          </a:p>
        </p:txBody>
      </p:sp>
      <p:grpSp>
        <p:nvGrpSpPr>
          <p:cNvPr id="4" name="Group 3"/>
          <p:cNvGrpSpPr/>
          <p:nvPr/>
        </p:nvGrpSpPr>
        <p:grpSpPr>
          <a:xfrm>
            <a:off x="635000" y="8686800"/>
            <a:ext cx="11455400" cy="840432"/>
            <a:chOff x="558800" y="8686800"/>
            <a:chExt cx="11455400" cy="840432"/>
          </a:xfrm>
        </p:grpSpPr>
        <p:sp>
          <p:nvSpPr>
            <p:cNvPr id="5" name="TextBox 4"/>
            <p:cNvSpPr txBox="1"/>
            <p:nvPr/>
          </p:nvSpPr>
          <p:spPr>
            <a:xfrm>
              <a:off x="558800" y="8686800"/>
              <a:ext cx="5486400" cy="461665"/>
            </a:xfrm>
            <a:prstGeom prst="rect">
              <a:avLst/>
            </a:prstGeom>
            <a:noFill/>
          </p:spPr>
          <p:txBody>
            <a:bodyPr wrap="square" rtlCol="0">
              <a:spAutoFit/>
            </a:bodyPr>
            <a:lstStyle/>
            <a:p>
              <a:r>
                <a:rPr lang="en-US" dirty="0" err="1">
                  <a:solidFill>
                    <a:schemeClr val="bg1"/>
                  </a:solidFill>
                </a:rPr>
                <a:t>Friedland</a:t>
              </a:r>
              <a:r>
                <a:rPr lang="en-US" dirty="0">
                  <a:solidFill>
                    <a:schemeClr val="bg1"/>
                  </a:solidFill>
                </a:rPr>
                <a:t> and </a:t>
              </a:r>
              <a:r>
                <a:rPr lang="en-US" dirty="0" err="1">
                  <a:solidFill>
                    <a:schemeClr val="bg1"/>
                  </a:solidFill>
                </a:rPr>
                <a:t>Relyea</a:t>
              </a:r>
              <a:r>
                <a:rPr lang="en-US" dirty="0">
                  <a:solidFill>
                    <a:schemeClr val="bg1"/>
                  </a:solidFill>
                </a:rPr>
                <a:t> Environmental Science for AP</a:t>
              </a:r>
              <a:r>
                <a:rPr lang="en-US" baseline="30000" dirty="0">
                  <a:solidFill>
                    <a:schemeClr val="bg1"/>
                  </a:solidFill>
                </a:rPr>
                <a:t>®</a:t>
              </a:r>
              <a:r>
                <a:rPr lang="en-US" dirty="0">
                  <a:solidFill>
                    <a:schemeClr val="bg1"/>
                  </a:solidFill>
                </a:rPr>
                <a:t>, second edition </a:t>
              </a:r>
              <a:endParaRPr lang="en-US" dirty="0" smtClean="0">
                <a:solidFill>
                  <a:schemeClr val="bg1"/>
                </a:solidFill>
              </a:endParaRPr>
            </a:p>
            <a:p>
              <a:r>
                <a:rPr lang="en-US" dirty="0" smtClean="0">
                  <a:solidFill>
                    <a:schemeClr val="bg1"/>
                  </a:solidFill>
                </a:rPr>
                <a:t>© 2015 </a:t>
              </a:r>
              <a:r>
                <a:rPr lang="en-US" dirty="0">
                  <a:solidFill>
                    <a:schemeClr val="bg1"/>
                  </a:solidFill>
                </a:rPr>
                <a:t>W.H. Freeman and Company/BFW </a:t>
              </a:r>
            </a:p>
          </p:txBody>
        </p:sp>
        <p:sp>
          <p:nvSpPr>
            <p:cNvPr id="7" name="Rectangle 6"/>
            <p:cNvSpPr/>
            <p:nvPr/>
          </p:nvSpPr>
          <p:spPr>
            <a:xfrm>
              <a:off x="2235200" y="9296400"/>
              <a:ext cx="9779000" cy="230832"/>
            </a:xfrm>
            <a:prstGeom prst="rect">
              <a:avLst/>
            </a:prstGeom>
          </p:spPr>
          <p:txBody>
            <a:bodyPr wrap="square">
              <a:spAutoFit/>
            </a:bodyPr>
            <a:lstStyle/>
            <a:p>
              <a:r>
                <a:rPr lang="en-US" sz="900" dirty="0">
                  <a:solidFill>
                    <a:schemeClr val="bg1"/>
                  </a:solidFill>
                </a:rPr>
                <a:t>AP</a:t>
              </a:r>
              <a:r>
                <a:rPr lang="en-US" sz="900" baseline="30000" dirty="0">
                  <a:solidFill>
                    <a:schemeClr val="bg1"/>
                  </a:solidFill>
                </a:rPr>
                <a:t>® </a:t>
              </a:r>
              <a:r>
                <a:rPr lang="en-US" sz="900" dirty="0">
                  <a:solidFill>
                    <a:schemeClr val="bg1"/>
                  </a:solidFill>
                </a:rPr>
                <a:t>is a trademark registered and/or owned by the College </a:t>
              </a:r>
              <a:r>
                <a:rPr lang="en-US" sz="900" dirty="0" smtClean="0">
                  <a:solidFill>
                    <a:schemeClr val="bg1"/>
                  </a:solidFill>
                </a:rPr>
                <a:t>Board</a:t>
              </a:r>
              <a:r>
                <a:rPr lang="en-US" sz="900" baseline="30000" dirty="0">
                  <a:solidFill>
                    <a:schemeClr val="bg1"/>
                  </a:solidFill>
                </a:rPr>
                <a:t>®</a:t>
              </a:r>
              <a:r>
                <a:rPr lang="en-US" sz="900" dirty="0" smtClean="0">
                  <a:solidFill>
                    <a:schemeClr val="bg1"/>
                  </a:solidFill>
                </a:rPr>
                <a:t>, </a:t>
              </a:r>
              <a:r>
                <a:rPr lang="en-US" sz="900" dirty="0">
                  <a:solidFill>
                    <a:schemeClr val="bg1"/>
                  </a:solidFill>
                </a:rPr>
                <a:t>which was not involved in the production of, and does not endorse, this product.</a:t>
              </a:r>
              <a:endParaRPr lang="en-US" sz="900" b="1" dirty="0">
                <a:solidFill>
                  <a:schemeClr val="bg1"/>
                </a:solidFill>
              </a:endParaRPr>
            </a:p>
          </p:txBody>
        </p:sp>
      </p:grpSp>
    </p:spTree>
    <p:extLst>
      <p:ext uri="{BB962C8B-B14F-4D97-AF65-F5344CB8AC3E}">
        <p14:creationId xmlns:p14="http://schemas.microsoft.com/office/powerpoint/2010/main" val="2868716897"/>
      </p:ext>
    </p:extLst>
  </p:cSld>
  <p:clrMapOvr>
    <a:masterClrMapping/>
  </p:clrMapOvr>
  <p:transition xmlns:p14="http://schemas.microsoft.com/office/powerpoint/2010/mai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Classifying Pollutants</a:t>
            </a:r>
            <a:br>
              <a:rPr lang="en-US" dirty="0"/>
            </a:br>
            <a:endParaRPr lang="en-US" dirty="0"/>
          </a:p>
        </p:txBody>
      </p:sp>
      <p:sp>
        <p:nvSpPr>
          <p:cNvPr id="3" name="Content Placeholder 2"/>
          <p:cNvSpPr>
            <a:spLocks noGrp="1"/>
          </p:cNvSpPr>
          <p:nvPr>
            <p:ph idx="1"/>
          </p:nvPr>
        </p:nvSpPr>
        <p:spPr/>
        <p:txBody>
          <a:bodyPr/>
          <a:lstStyle/>
          <a:p>
            <a:r>
              <a:rPr lang="en-US" b="1" dirty="0"/>
              <a:t>Volatile organic compound (VOC)</a:t>
            </a:r>
            <a:r>
              <a:rPr lang="en-US" dirty="0"/>
              <a:t> </a:t>
            </a:r>
            <a:r>
              <a:rPr lang="en-US" dirty="0" smtClean="0"/>
              <a:t> An organic compound </a:t>
            </a:r>
            <a:r>
              <a:rPr lang="en-US" dirty="0"/>
              <a:t>that evaporates at typical </a:t>
            </a:r>
            <a:r>
              <a:rPr lang="en-US" dirty="0" smtClean="0"/>
              <a:t>atmospheric temperatures.</a:t>
            </a:r>
          </a:p>
          <a:p>
            <a:pPr lvl="0"/>
            <a:r>
              <a:rPr lang="en-US" dirty="0"/>
              <a:t>Formed by evaporation of fuels, solvents, paints, and improper combustion of fuels such as gasoline.</a:t>
            </a:r>
          </a:p>
          <a:p>
            <a:pPr lvl="0"/>
            <a:r>
              <a:rPr lang="en-US" dirty="0"/>
              <a:t>A precursor to ozone formation.</a:t>
            </a:r>
          </a:p>
          <a:p>
            <a:pPr marL="0" indent="0">
              <a:buNone/>
            </a:pPr>
            <a:endParaRPr lang="en-US" dirty="0"/>
          </a:p>
        </p:txBody>
      </p:sp>
    </p:spTree>
    <p:extLst>
      <p:ext uri="{BB962C8B-B14F-4D97-AF65-F5344CB8AC3E}">
        <p14:creationId xmlns:p14="http://schemas.microsoft.com/office/powerpoint/2010/main" val="4197746788"/>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Primary and Secondary Pollutants</a:t>
            </a:r>
            <a:br>
              <a:rPr lang="en-US" dirty="0"/>
            </a:br>
            <a:endParaRPr lang="en-US" dirty="0"/>
          </a:p>
        </p:txBody>
      </p:sp>
      <p:sp>
        <p:nvSpPr>
          <p:cNvPr id="3" name="Content Placeholder 2"/>
          <p:cNvSpPr>
            <a:spLocks noGrp="1"/>
          </p:cNvSpPr>
          <p:nvPr>
            <p:ph idx="1"/>
          </p:nvPr>
        </p:nvSpPr>
        <p:spPr>
          <a:xfrm>
            <a:off x="1270000" y="2012390"/>
            <a:ext cx="10464800" cy="5840413"/>
          </a:xfrm>
        </p:spPr>
        <p:txBody>
          <a:bodyPr/>
          <a:lstStyle/>
          <a:p>
            <a:r>
              <a:rPr lang="en-US" b="1" dirty="0"/>
              <a:t>Primary pollutant </a:t>
            </a:r>
            <a:r>
              <a:rPr lang="en-US" b="1" dirty="0" smtClean="0"/>
              <a:t> </a:t>
            </a:r>
            <a:r>
              <a:rPr lang="en-US" dirty="0" smtClean="0"/>
              <a:t>A </a:t>
            </a:r>
            <a:r>
              <a:rPr lang="en-US" dirty="0"/>
              <a:t>polluting compound </a:t>
            </a:r>
            <a:r>
              <a:rPr lang="en-US" dirty="0" smtClean="0"/>
              <a:t>that comes </a:t>
            </a:r>
            <a:r>
              <a:rPr lang="en-US" dirty="0"/>
              <a:t>directly out of a smokestack, exhaust pipe, </a:t>
            </a:r>
            <a:r>
              <a:rPr lang="en-US" dirty="0" smtClean="0"/>
              <a:t>or natural </a:t>
            </a:r>
            <a:r>
              <a:rPr lang="en-US" dirty="0"/>
              <a:t>emission source</a:t>
            </a:r>
            <a:r>
              <a:rPr lang="en-US" dirty="0" smtClean="0"/>
              <a:t>.</a:t>
            </a:r>
          </a:p>
          <a:p>
            <a:r>
              <a:rPr lang="en-US" dirty="0"/>
              <a:t>Examples include CO, CO</a:t>
            </a:r>
            <a:r>
              <a:rPr lang="en-US" baseline="-25000" dirty="0"/>
              <a:t>2</a:t>
            </a:r>
            <a:r>
              <a:rPr lang="en-US" dirty="0"/>
              <a:t>, SO</a:t>
            </a:r>
            <a:r>
              <a:rPr lang="en-US" baseline="-25000" dirty="0"/>
              <a:t>2</a:t>
            </a:r>
            <a:r>
              <a:rPr lang="en-US" dirty="0"/>
              <a:t>, </a:t>
            </a:r>
            <a:r>
              <a:rPr lang="en-US" dirty="0" err="1"/>
              <a:t>NO</a:t>
            </a:r>
            <a:r>
              <a:rPr lang="en-US" baseline="-25000" dirty="0" err="1"/>
              <a:t>x</a:t>
            </a:r>
            <a:r>
              <a:rPr lang="en-US" dirty="0"/>
              <a:t>, and most suspended particulate matter. </a:t>
            </a:r>
          </a:p>
        </p:txBody>
      </p:sp>
    </p:spTree>
    <p:extLst>
      <p:ext uri="{BB962C8B-B14F-4D97-AF65-F5344CB8AC3E}">
        <p14:creationId xmlns:p14="http://schemas.microsoft.com/office/powerpoint/2010/main" val="1552502959"/>
      </p:ext>
    </p:extLst>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Primary and Secondary Pollutants</a:t>
            </a:r>
            <a:br>
              <a:rPr lang="en-US" dirty="0"/>
            </a:br>
            <a:endParaRPr lang="en-US" dirty="0"/>
          </a:p>
        </p:txBody>
      </p:sp>
      <p:sp>
        <p:nvSpPr>
          <p:cNvPr id="3" name="Content Placeholder 2"/>
          <p:cNvSpPr>
            <a:spLocks noGrp="1"/>
          </p:cNvSpPr>
          <p:nvPr>
            <p:ph idx="1"/>
          </p:nvPr>
        </p:nvSpPr>
        <p:spPr/>
        <p:txBody>
          <a:bodyPr/>
          <a:lstStyle/>
          <a:p>
            <a:r>
              <a:rPr lang="en-US" b="1" dirty="0"/>
              <a:t>Secondary pollutant </a:t>
            </a:r>
            <a:r>
              <a:rPr lang="en-US" b="1" dirty="0" smtClean="0"/>
              <a:t> </a:t>
            </a:r>
            <a:r>
              <a:rPr lang="en-US" dirty="0" smtClean="0"/>
              <a:t>A </a:t>
            </a:r>
            <a:r>
              <a:rPr lang="en-US" dirty="0"/>
              <a:t>primary pollutant that </a:t>
            </a:r>
            <a:r>
              <a:rPr lang="en-US" dirty="0" smtClean="0"/>
              <a:t>has undergone </a:t>
            </a:r>
            <a:r>
              <a:rPr lang="en-US" dirty="0"/>
              <a:t>transformation in the presence of sunlight</a:t>
            </a:r>
            <a:r>
              <a:rPr lang="en-US" dirty="0" smtClean="0"/>
              <a:t>, water</a:t>
            </a:r>
            <a:r>
              <a:rPr lang="en-US" dirty="0"/>
              <a:t>, oxygen, or other compounds</a:t>
            </a:r>
            <a:r>
              <a:rPr lang="en-US" dirty="0" smtClean="0"/>
              <a:t>.</a:t>
            </a:r>
          </a:p>
          <a:p>
            <a:r>
              <a:rPr lang="en-US" dirty="0"/>
              <a:t>Examples include O</a:t>
            </a:r>
            <a:r>
              <a:rPr lang="en-US" baseline="-25000" dirty="0"/>
              <a:t>3</a:t>
            </a:r>
            <a:r>
              <a:rPr lang="en-US" dirty="0"/>
              <a:t>, sulfate, and </a:t>
            </a:r>
            <a:r>
              <a:rPr lang="en-US" dirty="0" smtClean="0"/>
              <a:t>nitrate. </a:t>
            </a:r>
            <a:endParaRPr lang="en-US" dirty="0"/>
          </a:p>
        </p:txBody>
      </p:sp>
    </p:spTree>
    <p:extLst>
      <p:ext uri="{BB962C8B-B14F-4D97-AF65-F5344CB8AC3E}">
        <p14:creationId xmlns:p14="http://schemas.microsoft.com/office/powerpoint/2010/main" val="2118995085"/>
      </p:ext>
    </p:extLst>
  </p:cSld>
  <p:clrMapOvr>
    <a:masterClrMapping/>
  </p:clrMapOvr>
  <p:transition xmlns:p14="http://schemas.microsoft.com/office/powerpoint/2010/mai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Primary and Secondary Pollutants</a:t>
            </a:r>
            <a:br>
              <a:rPr lang="en-US" dirty="0"/>
            </a:br>
            <a:endParaRPr lang="en-US" dirty="0"/>
          </a:p>
        </p:txBody>
      </p:sp>
      <p:pic>
        <p:nvPicPr>
          <p:cNvPr id="4" name="Picture 3"/>
          <p:cNvPicPr>
            <a:picLocks noChangeAspect="1"/>
          </p:cNvPicPr>
          <p:nvPr/>
        </p:nvPicPr>
        <p:blipFill>
          <a:blip r:embed="rId2"/>
          <a:stretch>
            <a:fillRect/>
          </a:stretch>
        </p:blipFill>
        <p:spPr>
          <a:xfrm>
            <a:off x="1270000" y="1690559"/>
            <a:ext cx="9750173" cy="6341576"/>
          </a:xfrm>
          <a:prstGeom prst="rect">
            <a:avLst/>
          </a:prstGeom>
        </p:spPr>
      </p:pic>
      <p:sp>
        <p:nvSpPr>
          <p:cNvPr id="5" name="Rectangle 4"/>
          <p:cNvSpPr/>
          <p:nvPr/>
        </p:nvSpPr>
        <p:spPr>
          <a:xfrm>
            <a:off x="1270000" y="8365190"/>
            <a:ext cx="9662889" cy="1200328"/>
          </a:xfrm>
          <a:prstGeom prst="rect">
            <a:avLst/>
          </a:prstGeom>
        </p:spPr>
        <p:txBody>
          <a:bodyPr wrap="square">
            <a:spAutoFit/>
          </a:bodyPr>
          <a:lstStyle/>
          <a:p>
            <a:r>
              <a:rPr lang="en-US" sz="2400" b="1" dirty="0">
                <a:solidFill>
                  <a:srgbClr val="010001"/>
                </a:solidFill>
                <a:latin typeface="Arial"/>
                <a:cs typeface="Arial"/>
              </a:rPr>
              <a:t>Primary and secondary </a:t>
            </a:r>
            <a:r>
              <a:rPr lang="en-US" sz="2400" b="1" dirty="0" smtClean="0">
                <a:solidFill>
                  <a:srgbClr val="010001"/>
                </a:solidFill>
                <a:latin typeface="Arial"/>
                <a:cs typeface="Arial"/>
              </a:rPr>
              <a:t>air pollutants</a:t>
            </a:r>
            <a:r>
              <a:rPr lang="en-US" sz="2400" b="1" dirty="0">
                <a:solidFill>
                  <a:srgbClr val="010001"/>
                </a:solidFill>
                <a:latin typeface="Arial"/>
                <a:cs typeface="Arial"/>
              </a:rPr>
              <a:t>. </a:t>
            </a:r>
            <a:r>
              <a:rPr lang="en-US" sz="2400" dirty="0">
                <a:solidFill>
                  <a:srgbClr val="010001"/>
                </a:solidFill>
                <a:latin typeface="Arial"/>
                <a:cs typeface="Arial"/>
              </a:rPr>
              <a:t>The transformation from primary </a:t>
            </a:r>
            <a:r>
              <a:rPr lang="en-US" sz="2400" dirty="0" smtClean="0">
                <a:solidFill>
                  <a:srgbClr val="010001"/>
                </a:solidFill>
                <a:latin typeface="Arial"/>
                <a:cs typeface="Arial"/>
              </a:rPr>
              <a:t>to secondary </a:t>
            </a:r>
            <a:r>
              <a:rPr lang="en-US" sz="2400" dirty="0">
                <a:solidFill>
                  <a:srgbClr val="010001"/>
                </a:solidFill>
                <a:latin typeface="Arial"/>
                <a:cs typeface="Arial"/>
              </a:rPr>
              <a:t>pollutant requires a number of factors</a:t>
            </a:r>
          </a:p>
          <a:p>
            <a:r>
              <a:rPr lang="en-US" sz="2400" dirty="0">
                <a:solidFill>
                  <a:srgbClr val="010001"/>
                </a:solidFill>
                <a:latin typeface="Arial"/>
                <a:cs typeface="Arial"/>
              </a:rPr>
              <a:t>including sunlight, water (clouds), and </a:t>
            </a:r>
            <a:r>
              <a:rPr lang="en-US" sz="2400" dirty="0" smtClean="0">
                <a:solidFill>
                  <a:srgbClr val="010001"/>
                </a:solidFill>
                <a:latin typeface="Arial"/>
                <a:cs typeface="Arial"/>
              </a:rPr>
              <a:t>the appropriate </a:t>
            </a:r>
            <a:r>
              <a:rPr lang="en-US" sz="2400" dirty="0">
                <a:solidFill>
                  <a:srgbClr val="010001"/>
                </a:solidFill>
                <a:latin typeface="Arial"/>
                <a:cs typeface="Arial"/>
              </a:rPr>
              <a:t>temperature.</a:t>
            </a:r>
          </a:p>
        </p:txBody>
      </p:sp>
    </p:spTree>
    <p:extLst>
      <p:ext uri="{BB962C8B-B14F-4D97-AF65-F5344CB8AC3E}">
        <p14:creationId xmlns:p14="http://schemas.microsoft.com/office/powerpoint/2010/main" val="4014005982"/>
      </p:ext>
    </p:extLst>
  </p:cSld>
  <p:clrMapOvr>
    <a:masterClrMapping/>
  </p:clrMapOvr>
  <p:transition xmlns:p14="http://schemas.microsoft.com/office/powerpoint/2010/mai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Air pollution comes from both natural and human sources</a:t>
            </a:r>
            <a:br>
              <a:rPr lang="en-US" dirty="0"/>
            </a:br>
            <a:endParaRPr lang="en-US" dirty="0"/>
          </a:p>
        </p:txBody>
      </p:sp>
      <p:sp>
        <p:nvSpPr>
          <p:cNvPr id="3" name="Content Placeholder 2"/>
          <p:cNvSpPr>
            <a:spLocks noGrp="1"/>
          </p:cNvSpPr>
          <p:nvPr>
            <p:ph idx="1"/>
          </p:nvPr>
        </p:nvSpPr>
        <p:spPr/>
        <p:txBody>
          <a:bodyPr/>
          <a:lstStyle/>
          <a:p>
            <a:pPr lvl="0"/>
            <a:r>
              <a:rPr lang="en-US" dirty="0"/>
              <a:t>Natural </a:t>
            </a:r>
            <a:r>
              <a:rPr lang="en-US" dirty="0" smtClean="0"/>
              <a:t>emissions </a:t>
            </a:r>
            <a:r>
              <a:rPr lang="en-US" dirty="0"/>
              <a:t>of pollution include volcanoes, lightning, forest fires, and plants, both living and dead, all release compounds that can be classified as </a:t>
            </a:r>
            <a:r>
              <a:rPr lang="en-US" dirty="0" smtClean="0"/>
              <a:t>pollutants.</a:t>
            </a:r>
            <a:endParaRPr lang="en-US" dirty="0"/>
          </a:p>
          <a:p>
            <a:pPr lvl="0"/>
            <a:r>
              <a:rPr lang="en-US" dirty="0"/>
              <a:t>Anthropogenic sources include on-road vehicles, power plants, industrial processes, waste disposal (incinerator).</a:t>
            </a:r>
          </a:p>
          <a:p>
            <a:pPr marL="0" indent="0">
              <a:buNone/>
            </a:pPr>
            <a:endParaRPr lang="en-US" dirty="0"/>
          </a:p>
        </p:txBody>
      </p:sp>
    </p:spTree>
    <p:extLst>
      <p:ext uri="{BB962C8B-B14F-4D97-AF65-F5344CB8AC3E}">
        <p14:creationId xmlns:p14="http://schemas.microsoft.com/office/powerpoint/2010/main" val="3563371053"/>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Anthropogenic Emissions</a:t>
            </a:r>
            <a:br>
              <a:rPr lang="en-US" dirty="0"/>
            </a:br>
            <a:endParaRPr lang="en-US" dirty="0"/>
          </a:p>
        </p:txBody>
      </p:sp>
      <p:sp>
        <p:nvSpPr>
          <p:cNvPr id="3" name="Content Placeholder 2"/>
          <p:cNvSpPr>
            <a:spLocks noGrp="1"/>
          </p:cNvSpPr>
          <p:nvPr>
            <p:ph idx="1"/>
          </p:nvPr>
        </p:nvSpPr>
        <p:spPr>
          <a:xfrm>
            <a:off x="1270000" y="3216386"/>
            <a:ext cx="10464800" cy="5840413"/>
          </a:xfrm>
        </p:spPr>
        <p:txBody>
          <a:bodyPr/>
          <a:lstStyle/>
          <a:p>
            <a:pPr lvl="0"/>
            <a:r>
              <a:rPr lang="en-US" sz="3200" dirty="0"/>
              <a:t>In the United States, emissions from human activity are monitored, regulated, and in many cases controlled. </a:t>
            </a:r>
          </a:p>
          <a:p>
            <a:pPr lvl="0"/>
            <a:r>
              <a:rPr lang="en-US" sz="3200" dirty="0"/>
              <a:t>Some anthropogenic sources are on-road vehicles, power plants, industrial processes, and incineration. </a:t>
            </a:r>
          </a:p>
          <a:p>
            <a:pPr lvl="0"/>
            <a:r>
              <a:rPr lang="en-US" sz="3200" dirty="0"/>
              <a:t>The Clean Air Act and its various amendments require that EPA establish standards to control pollutants that are harmful to “human health and welfare”.</a:t>
            </a:r>
          </a:p>
          <a:p>
            <a:pPr lvl="0"/>
            <a:r>
              <a:rPr lang="en-US" sz="3200" dirty="0"/>
              <a:t>Through the National Ambient Air Quality Standards (NAAQS) the EPA periodically specifies concentration limits for each air pollutant. </a:t>
            </a:r>
          </a:p>
          <a:p>
            <a:pPr marL="0" indent="0">
              <a:buNone/>
            </a:pPr>
            <a:endParaRPr lang="en-US" sz="3200" dirty="0"/>
          </a:p>
        </p:txBody>
      </p:sp>
    </p:spTree>
    <p:extLst>
      <p:ext uri="{BB962C8B-B14F-4D97-AF65-F5344CB8AC3E}">
        <p14:creationId xmlns:p14="http://schemas.microsoft.com/office/powerpoint/2010/main" val="408175475"/>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Anthropogenic </a:t>
            </a:r>
            <a:r>
              <a:rPr lang="en-US" dirty="0" smtClean="0"/>
              <a:t>Emissions, cont’d</a:t>
            </a:r>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1270000" y="1704949"/>
            <a:ext cx="5739562" cy="6980548"/>
          </a:xfrm>
          <a:prstGeom prst="rect">
            <a:avLst/>
          </a:prstGeom>
        </p:spPr>
      </p:pic>
      <p:pic>
        <p:nvPicPr>
          <p:cNvPr id="5" name="Picture 4"/>
          <p:cNvPicPr>
            <a:picLocks noChangeAspect="1"/>
          </p:cNvPicPr>
          <p:nvPr/>
        </p:nvPicPr>
        <p:blipFill>
          <a:blip r:embed="rId3"/>
          <a:stretch>
            <a:fillRect/>
          </a:stretch>
        </p:blipFill>
        <p:spPr>
          <a:xfrm>
            <a:off x="1270000" y="8685497"/>
            <a:ext cx="5739562" cy="800100"/>
          </a:xfrm>
          <a:prstGeom prst="rect">
            <a:avLst/>
          </a:prstGeom>
        </p:spPr>
      </p:pic>
      <p:sp>
        <p:nvSpPr>
          <p:cNvPr id="6" name="TextBox 5"/>
          <p:cNvSpPr txBox="1"/>
          <p:nvPr/>
        </p:nvSpPr>
        <p:spPr>
          <a:xfrm>
            <a:off x="7174492" y="2523442"/>
            <a:ext cx="5096365" cy="2677656"/>
          </a:xfrm>
          <a:prstGeom prst="rect">
            <a:avLst/>
          </a:prstGeom>
          <a:noFill/>
        </p:spPr>
        <p:txBody>
          <a:bodyPr wrap="square" rtlCol="0">
            <a:spAutoFit/>
          </a:bodyPr>
          <a:lstStyle/>
          <a:p>
            <a:r>
              <a:rPr lang="en-US" sz="2400" b="1" dirty="0">
                <a:solidFill>
                  <a:srgbClr val="010001"/>
                </a:solidFill>
                <a:latin typeface="Arial"/>
                <a:cs typeface="Arial"/>
              </a:rPr>
              <a:t>Emission sources of criteria air </a:t>
            </a:r>
            <a:r>
              <a:rPr lang="en-US" sz="2400" b="1" dirty="0" smtClean="0">
                <a:solidFill>
                  <a:srgbClr val="010001"/>
                </a:solidFill>
                <a:latin typeface="Arial"/>
                <a:cs typeface="Arial"/>
              </a:rPr>
              <a:t>pollutants for </a:t>
            </a:r>
            <a:r>
              <a:rPr lang="en-US" sz="2400" b="1" dirty="0">
                <a:solidFill>
                  <a:srgbClr val="010001"/>
                </a:solidFill>
                <a:latin typeface="Arial"/>
                <a:cs typeface="Arial"/>
              </a:rPr>
              <a:t>the United States. </a:t>
            </a:r>
            <a:r>
              <a:rPr lang="en-US" sz="2400" dirty="0">
                <a:solidFill>
                  <a:srgbClr val="010001"/>
                </a:solidFill>
                <a:latin typeface="Arial"/>
                <a:cs typeface="Arial"/>
              </a:rPr>
              <a:t>Recent EPA data show that on-road</a:t>
            </a:r>
          </a:p>
          <a:p>
            <a:r>
              <a:rPr lang="en-US" sz="2400" dirty="0">
                <a:solidFill>
                  <a:srgbClr val="010001"/>
                </a:solidFill>
                <a:latin typeface="Arial"/>
                <a:cs typeface="Arial"/>
              </a:rPr>
              <a:t>vehicles, categorized as “transportation,” are the largest source of (a</a:t>
            </a:r>
            <a:r>
              <a:rPr lang="en-US" sz="2400" dirty="0" smtClean="0">
                <a:solidFill>
                  <a:srgbClr val="010001"/>
                </a:solidFill>
                <a:latin typeface="Arial"/>
                <a:cs typeface="Arial"/>
              </a:rPr>
              <a:t>)carbon </a:t>
            </a:r>
            <a:r>
              <a:rPr lang="en-US" sz="2400" dirty="0">
                <a:solidFill>
                  <a:srgbClr val="010001"/>
                </a:solidFill>
                <a:latin typeface="Arial"/>
                <a:cs typeface="Arial"/>
              </a:rPr>
              <a:t>monoxide and (b</a:t>
            </a:r>
            <a:r>
              <a:rPr lang="en-US" sz="2400" dirty="0" smtClean="0">
                <a:solidFill>
                  <a:srgbClr val="010001"/>
                </a:solidFill>
                <a:latin typeface="Arial"/>
                <a:cs typeface="Arial"/>
              </a:rPr>
              <a:t>)nitrogen </a:t>
            </a:r>
            <a:r>
              <a:rPr lang="en-US" sz="2400" dirty="0">
                <a:solidFill>
                  <a:srgbClr val="010001"/>
                </a:solidFill>
                <a:latin typeface="Arial"/>
                <a:cs typeface="Arial"/>
              </a:rPr>
              <a:t>oxides.</a:t>
            </a:r>
          </a:p>
        </p:txBody>
      </p:sp>
    </p:spTree>
    <p:extLst>
      <p:ext uri="{BB962C8B-B14F-4D97-AF65-F5344CB8AC3E}">
        <p14:creationId xmlns:p14="http://schemas.microsoft.com/office/powerpoint/2010/main" val="2281537503"/>
      </p:ext>
    </p:extLst>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Anthropogenic Emissions</a:t>
            </a:r>
            <a:br>
              <a:rPr lang="en-US" dirty="0"/>
            </a:br>
            <a:endParaRPr lang="en-US" dirty="0"/>
          </a:p>
        </p:txBody>
      </p:sp>
      <p:pic>
        <p:nvPicPr>
          <p:cNvPr id="4" name="Picture 3"/>
          <p:cNvPicPr>
            <a:picLocks noChangeAspect="1"/>
          </p:cNvPicPr>
          <p:nvPr/>
        </p:nvPicPr>
        <p:blipFill>
          <a:blip r:embed="rId2"/>
          <a:stretch>
            <a:fillRect/>
          </a:stretch>
        </p:blipFill>
        <p:spPr>
          <a:xfrm>
            <a:off x="1270000" y="1993731"/>
            <a:ext cx="6151890" cy="5941039"/>
          </a:xfrm>
          <a:prstGeom prst="rect">
            <a:avLst/>
          </a:prstGeom>
        </p:spPr>
      </p:pic>
      <p:sp>
        <p:nvSpPr>
          <p:cNvPr id="5" name="Rectangle 4"/>
          <p:cNvSpPr/>
          <p:nvPr/>
        </p:nvSpPr>
        <p:spPr>
          <a:xfrm>
            <a:off x="7569200" y="2008524"/>
            <a:ext cx="5053038" cy="3785652"/>
          </a:xfrm>
          <a:prstGeom prst="rect">
            <a:avLst/>
          </a:prstGeom>
        </p:spPr>
        <p:txBody>
          <a:bodyPr wrap="square">
            <a:spAutoFit/>
          </a:bodyPr>
          <a:lstStyle/>
          <a:p>
            <a:r>
              <a:rPr lang="en-US" sz="2400" b="1" dirty="0">
                <a:solidFill>
                  <a:srgbClr val="010001"/>
                </a:solidFill>
                <a:latin typeface="Arial"/>
                <a:cs typeface="Arial"/>
              </a:rPr>
              <a:t>Emission sources of criteria air pollutants for the United States. </a:t>
            </a:r>
            <a:r>
              <a:rPr lang="en-US" sz="2400" dirty="0" smtClean="0">
                <a:solidFill>
                  <a:srgbClr val="010001"/>
                </a:solidFill>
                <a:latin typeface="Arial"/>
                <a:cs typeface="Arial"/>
              </a:rPr>
              <a:t>The </a:t>
            </a:r>
            <a:r>
              <a:rPr lang="en-US" sz="2400" dirty="0">
                <a:solidFill>
                  <a:srgbClr val="010001"/>
                </a:solidFill>
                <a:latin typeface="Arial"/>
                <a:cs typeface="Arial"/>
              </a:rPr>
              <a:t>major source of</a:t>
            </a:r>
          </a:p>
          <a:p>
            <a:r>
              <a:rPr lang="en-US" sz="2400" dirty="0">
                <a:solidFill>
                  <a:srgbClr val="010001"/>
                </a:solidFill>
                <a:latin typeface="Arial"/>
                <a:cs typeface="Arial"/>
              </a:rPr>
              <a:t>(c) anthropogenic sulfur dioxide is the generation of electricity, </a:t>
            </a:r>
            <a:r>
              <a:rPr lang="en-US" sz="2400" dirty="0" smtClean="0">
                <a:solidFill>
                  <a:srgbClr val="010001"/>
                </a:solidFill>
                <a:latin typeface="Arial"/>
                <a:cs typeface="Arial"/>
              </a:rPr>
              <a:t>primarily from </a:t>
            </a:r>
            <a:r>
              <a:rPr lang="en-US" sz="2400" dirty="0">
                <a:solidFill>
                  <a:srgbClr val="010001"/>
                </a:solidFill>
                <a:latin typeface="Arial"/>
                <a:cs typeface="Arial"/>
              </a:rPr>
              <a:t>coal. Among the sources of (d) particulate matter are road dust</a:t>
            </a:r>
            <a:r>
              <a:rPr lang="en-US" sz="2400" dirty="0" smtClean="0">
                <a:solidFill>
                  <a:srgbClr val="010001"/>
                </a:solidFill>
                <a:latin typeface="Arial"/>
                <a:cs typeface="Arial"/>
              </a:rPr>
              <a:t>, industrial </a:t>
            </a:r>
            <a:r>
              <a:rPr lang="en-US" sz="2400" dirty="0">
                <a:solidFill>
                  <a:srgbClr val="010001"/>
                </a:solidFill>
                <a:latin typeface="Arial"/>
                <a:cs typeface="Arial"/>
              </a:rPr>
              <a:t>processes, electricity generation, and natural and </a:t>
            </a:r>
            <a:r>
              <a:rPr lang="en-US" sz="2400" dirty="0" smtClean="0">
                <a:solidFill>
                  <a:srgbClr val="010001"/>
                </a:solidFill>
                <a:latin typeface="Arial"/>
                <a:cs typeface="Arial"/>
              </a:rPr>
              <a:t>human-made</a:t>
            </a:r>
            <a:r>
              <a:rPr lang="en-US" sz="2400" dirty="0">
                <a:solidFill>
                  <a:srgbClr val="010001"/>
                </a:solidFill>
                <a:latin typeface="Arial"/>
                <a:cs typeface="Arial"/>
              </a:rPr>
              <a:t> </a:t>
            </a:r>
            <a:r>
              <a:rPr lang="en-US" sz="2400" dirty="0" smtClean="0">
                <a:solidFill>
                  <a:srgbClr val="010001"/>
                </a:solidFill>
                <a:latin typeface="Arial"/>
                <a:cs typeface="Arial"/>
              </a:rPr>
              <a:t>fires</a:t>
            </a:r>
            <a:r>
              <a:rPr lang="en-US" sz="2400" dirty="0">
                <a:solidFill>
                  <a:srgbClr val="010001"/>
                </a:solidFill>
                <a:latin typeface="Arial"/>
                <a:cs typeface="Arial"/>
              </a:rPr>
              <a:t>.</a:t>
            </a:r>
          </a:p>
        </p:txBody>
      </p:sp>
    </p:spTree>
    <p:extLst>
      <p:ext uri="{BB962C8B-B14F-4D97-AF65-F5344CB8AC3E}">
        <p14:creationId xmlns:p14="http://schemas.microsoft.com/office/powerpoint/2010/main" val="4153749856"/>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Anthropogenic Emissions</a:t>
            </a:r>
            <a:br>
              <a:rPr lang="en-US" dirty="0"/>
            </a:br>
            <a:endParaRPr lang="en-US" dirty="0"/>
          </a:p>
        </p:txBody>
      </p:sp>
      <p:pic>
        <p:nvPicPr>
          <p:cNvPr id="4" name="Picture 3"/>
          <p:cNvPicPr>
            <a:picLocks noChangeAspect="1"/>
          </p:cNvPicPr>
          <p:nvPr/>
        </p:nvPicPr>
        <p:blipFill>
          <a:blip r:embed="rId2"/>
          <a:stretch>
            <a:fillRect/>
          </a:stretch>
        </p:blipFill>
        <p:spPr>
          <a:xfrm>
            <a:off x="1072084" y="1794666"/>
            <a:ext cx="7141475" cy="7328766"/>
          </a:xfrm>
          <a:prstGeom prst="rect">
            <a:avLst/>
          </a:prstGeom>
        </p:spPr>
      </p:pic>
      <p:sp>
        <p:nvSpPr>
          <p:cNvPr id="6" name="Rectangle 5"/>
          <p:cNvSpPr/>
          <p:nvPr/>
        </p:nvSpPr>
        <p:spPr>
          <a:xfrm>
            <a:off x="8256852" y="2108034"/>
            <a:ext cx="4747948" cy="3046988"/>
          </a:xfrm>
          <a:prstGeom prst="rect">
            <a:avLst/>
          </a:prstGeom>
        </p:spPr>
        <p:txBody>
          <a:bodyPr wrap="square">
            <a:spAutoFit/>
          </a:bodyPr>
          <a:lstStyle/>
          <a:p>
            <a:r>
              <a:rPr lang="en-US" sz="2400" b="1" dirty="0">
                <a:solidFill>
                  <a:srgbClr val="010001"/>
                </a:solidFill>
                <a:latin typeface="Arial"/>
                <a:cs typeface="Arial"/>
              </a:rPr>
              <a:t>Criteria and other air pollutant</a:t>
            </a:r>
          </a:p>
          <a:p>
            <a:r>
              <a:rPr lang="en-US" sz="2400" b="1" dirty="0">
                <a:solidFill>
                  <a:srgbClr val="010001"/>
                </a:solidFill>
                <a:latin typeface="Arial"/>
                <a:cs typeface="Arial"/>
              </a:rPr>
              <a:t>trends. </a:t>
            </a:r>
            <a:r>
              <a:rPr lang="en-US" sz="2400" dirty="0">
                <a:solidFill>
                  <a:srgbClr val="010001"/>
                </a:solidFill>
                <a:latin typeface="Arial"/>
                <a:cs typeface="Arial"/>
              </a:rPr>
              <a:t>Trends in the criteria air pollutants in the United States</a:t>
            </a:r>
          </a:p>
          <a:p>
            <a:r>
              <a:rPr lang="en-US" sz="2400" dirty="0">
                <a:solidFill>
                  <a:srgbClr val="010001"/>
                </a:solidFill>
                <a:latin typeface="Arial"/>
                <a:cs typeface="Arial"/>
              </a:rPr>
              <a:t>between 1990 and 2010. All criteria air pollutants have </a:t>
            </a:r>
            <a:r>
              <a:rPr lang="en-US" sz="2400" dirty="0" smtClean="0">
                <a:solidFill>
                  <a:srgbClr val="010001"/>
                </a:solidFill>
                <a:latin typeface="Arial"/>
                <a:cs typeface="Arial"/>
              </a:rPr>
              <a:t>decreased during </a:t>
            </a:r>
            <a:r>
              <a:rPr lang="en-US" sz="2400" dirty="0">
                <a:solidFill>
                  <a:srgbClr val="010001"/>
                </a:solidFill>
                <a:latin typeface="Arial"/>
                <a:cs typeface="Arial"/>
              </a:rPr>
              <a:t>this time period. The decrease for lead is the greatest.</a:t>
            </a:r>
          </a:p>
        </p:txBody>
      </p:sp>
    </p:spTree>
    <p:extLst>
      <p:ext uri="{BB962C8B-B14F-4D97-AF65-F5344CB8AC3E}">
        <p14:creationId xmlns:p14="http://schemas.microsoft.com/office/powerpoint/2010/main" val="4079902163"/>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47 </a:t>
            </a:r>
            <a:r>
              <a:rPr lang="en-US" dirty="0" smtClean="0"/>
              <a:t/>
            </a:r>
            <a:br>
              <a:rPr lang="en-US" dirty="0" smtClean="0"/>
            </a:br>
            <a:r>
              <a:rPr lang="en-US" dirty="0" smtClean="0"/>
              <a:t> </a:t>
            </a:r>
            <a:r>
              <a:rPr lang="en-US" dirty="0"/>
              <a:t>Photochemical Smog and Acid Rain</a:t>
            </a:r>
            <a:br>
              <a:rPr lang="en-US" dirty="0"/>
            </a:br>
            <a:endParaRPr lang="en-US" dirty="0"/>
          </a:p>
        </p:txBody>
      </p:sp>
      <p:sp>
        <p:nvSpPr>
          <p:cNvPr id="3" name="Content Placeholder 2"/>
          <p:cNvSpPr>
            <a:spLocks noGrp="1"/>
          </p:cNvSpPr>
          <p:nvPr>
            <p:ph idx="1"/>
          </p:nvPr>
        </p:nvSpPr>
        <p:spPr>
          <a:xfrm>
            <a:off x="703988" y="2705100"/>
            <a:ext cx="11030812" cy="5840413"/>
          </a:xfrm>
        </p:spPr>
        <p:txBody>
          <a:bodyPr/>
          <a:lstStyle/>
          <a:p>
            <a:pPr marL="0" indent="0">
              <a:buNone/>
            </a:pPr>
            <a:r>
              <a:rPr lang="en-US" b="1" dirty="0"/>
              <a:t>After reading this module, you should be able to</a:t>
            </a:r>
          </a:p>
          <a:p>
            <a:r>
              <a:rPr lang="en-US" dirty="0" smtClean="0"/>
              <a:t>explain </a:t>
            </a:r>
            <a:r>
              <a:rPr lang="en-US" dirty="0"/>
              <a:t>how photochemical smog forms and why it is still a problem in the United States.</a:t>
            </a:r>
          </a:p>
          <a:p>
            <a:r>
              <a:rPr lang="en-US" dirty="0" smtClean="0"/>
              <a:t>describe </a:t>
            </a:r>
            <a:r>
              <a:rPr lang="en-US" dirty="0"/>
              <a:t>how acid deposition forms and why it has improved in the United States </a:t>
            </a:r>
            <a:r>
              <a:rPr lang="en-US" dirty="0" smtClean="0"/>
              <a:t>and become </a:t>
            </a:r>
            <a:r>
              <a:rPr lang="en-US" dirty="0"/>
              <a:t>worse elsewhere.</a:t>
            </a:r>
          </a:p>
        </p:txBody>
      </p:sp>
    </p:spTree>
    <p:extLst>
      <p:ext uri="{BB962C8B-B14F-4D97-AF65-F5344CB8AC3E}">
        <p14:creationId xmlns:p14="http://schemas.microsoft.com/office/powerpoint/2010/main" val="2973082472"/>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46 </a:t>
            </a:r>
            <a:r>
              <a:rPr lang="en-US" dirty="0" smtClean="0"/>
              <a:t/>
            </a:r>
            <a:br>
              <a:rPr lang="en-US" dirty="0" smtClean="0"/>
            </a:br>
            <a:r>
              <a:rPr lang="en-US" dirty="0" smtClean="0"/>
              <a:t>Major </a:t>
            </a:r>
            <a:r>
              <a:rPr lang="en-US" dirty="0"/>
              <a:t>Air Pollutants and Their Sources</a:t>
            </a:r>
            <a:br>
              <a:rPr lang="en-US" dirty="0"/>
            </a:br>
            <a:endParaRPr lang="en-US" dirty="0"/>
          </a:p>
        </p:txBody>
      </p:sp>
      <p:sp>
        <p:nvSpPr>
          <p:cNvPr id="3" name="Content Placeholder 2"/>
          <p:cNvSpPr>
            <a:spLocks noGrp="1"/>
          </p:cNvSpPr>
          <p:nvPr>
            <p:ph idx="1"/>
          </p:nvPr>
        </p:nvSpPr>
        <p:spPr>
          <a:xfrm>
            <a:off x="828221" y="2705100"/>
            <a:ext cx="10906579" cy="5840413"/>
          </a:xfrm>
        </p:spPr>
        <p:txBody>
          <a:bodyPr/>
          <a:lstStyle/>
          <a:p>
            <a:pPr marL="0" indent="0">
              <a:buNone/>
            </a:pPr>
            <a:r>
              <a:rPr lang="en-US" b="1" dirty="0"/>
              <a:t>After reading this module, you should be able to</a:t>
            </a:r>
          </a:p>
          <a:p>
            <a:r>
              <a:rPr lang="en-US" dirty="0" smtClean="0"/>
              <a:t>identify </a:t>
            </a:r>
            <a:r>
              <a:rPr lang="en-US" dirty="0"/>
              <a:t>and describe the major air pollutants.</a:t>
            </a:r>
          </a:p>
          <a:p>
            <a:r>
              <a:rPr lang="en-US" dirty="0" smtClean="0"/>
              <a:t>describe </a:t>
            </a:r>
            <a:r>
              <a:rPr lang="en-US" dirty="0"/>
              <a:t>the sources of air pollution.</a:t>
            </a:r>
          </a:p>
        </p:txBody>
      </p:sp>
    </p:spTree>
    <p:extLst>
      <p:ext uri="{BB962C8B-B14F-4D97-AF65-F5344CB8AC3E}">
        <p14:creationId xmlns:p14="http://schemas.microsoft.com/office/powerpoint/2010/main" val="650409329"/>
      </p:ext>
    </p:extLst>
  </p:cSld>
  <p:clrMapOvr>
    <a:masterClrMapping/>
  </p:clrMapOvr>
  <p:transition xmlns:p14="http://schemas.microsoft.com/office/powerpoint/2010/mai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Photochemical smog remains an environmental problem in the United States</a:t>
            </a:r>
            <a:br>
              <a:rPr lang="en-US" dirty="0"/>
            </a:br>
            <a:endParaRPr lang="en-US" dirty="0"/>
          </a:p>
        </p:txBody>
      </p:sp>
      <p:sp>
        <p:nvSpPr>
          <p:cNvPr id="3" name="Content Placeholder 2"/>
          <p:cNvSpPr>
            <a:spLocks noGrp="1"/>
          </p:cNvSpPr>
          <p:nvPr>
            <p:ph idx="1"/>
          </p:nvPr>
        </p:nvSpPr>
        <p:spPr/>
        <p:txBody>
          <a:bodyPr/>
          <a:lstStyle/>
          <a:p>
            <a:pPr lvl="0"/>
            <a:r>
              <a:rPr lang="en-US" dirty="0"/>
              <a:t>The formation of this photochemical smog is complex and still not well understood.</a:t>
            </a:r>
          </a:p>
          <a:p>
            <a:pPr lvl="0"/>
            <a:r>
              <a:rPr lang="en-US" dirty="0"/>
              <a:t>A number of pollutants are involved and they undergo a series of complex transformations in the atmosphere. </a:t>
            </a:r>
          </a:p>
          <a:p>
            <a:pPr marL="0" indent="0">
              <a:buNone/>
            </a:pPr>
            <a:endParaRPr lang="en-US" dirty="0"/>
          </a:p>
        </p:txBody>
      </p:sp>
    </p:spTree>
    <p:extLst>
      <p:ext uri="{BB962C8B-B14F-4D97-AF65-F5344CB8AC3E}">
        <p14:creationId xmlns:p14="http://schemas.microsoft.com/office/powerpoint/2010/main" val="3824578573"/>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 Chemistry of Ozone and Photochemical Smog Formation</a:t>
            </a:r>
            <a:br>
              <a:rPr lang="en-US" dirty="0"/>
            </a:br>
            <a:endParaRPr lang="en-US" dirty="0"/>
          </a:p>
        </p:txBody>
      </p:sp>
      <p:pic>
        <p:nvPicPr>
          <p:cNvPr id="4" name="Picture 3"/>
          <p:cNvPicPr>
            <a:picLocks noChangeAspect="1"/>
          </p:cNvPicPr>
          <p:nvPr/>
        </p:nvPicPr>
        <p:blipFill>
          <a:blip r:embed="rId2"/>
          <a:stretch>
            <a:fillRect/>
          </a:stretch>
        </p:blipFill>
        <p:spPr>
          <a:xfrm>
            <a:off x="1270000" y="2206163"/>
            <a:ext cx="5244770" cy="7217574"/>
          </a:xfrm>
          <a:prstGeom prst="rect">
            <a:avLst/>
          </a:prstGeom>
        </p:spPr>
      </p:pic>
      <p:sp>
        <p:nvSpPr>
          <p:cNvPr id="5" name="Rectangle 4"/>
          <p:cNvSpPr/>
          <p:nvPr/>
        </p:nvSpPr>
        <p:spPr>
          <a:xfrm>
            <a:off x="6502400" y="2442661"/>
            <a:ext cx="6502400" cy="3785652"/>
          </a:xfrm>
          <a:prstGeom prst="rect">
            <a:avLst/>
          </a:prstGeom>
        </p:spPr>
        <p:txBody>
          <a:bodyPr>
            <a:spAutoFit/>
          </a:bodyPr>
          <a:lstStyle/>
          <a:p>
            <a:r>
              <a:rPr lang="en-US" sz="2400" b="1" dirty="0">
                <a:solidFill>
                  <a:srgbClr val="010001"/>
                </a:solidFill>
                <a:latin typeface="Arial"/>
                <a:cs typeface="Arial"/>
              </a:rPr>
              <a:t>Tropospheric ozone and photochemical smog formation. </a:t>
            </a:r>
            <a:r>
              <a:rPr lang="en-US" sz="2400" dirty="0">
                <a:solidFill>
                  <a:srgbClr val="010001"/>
                </a:solidFill>
                <a:latin typeface="Arial"/>
                <a:cs typeface="Arial"/>
              </a:rPr>
              <a:t>(a) In the absence </a:t>
            </a:r>
            <a:r>
              <a:rPr lang="en-US" sz="2400" dirty="0" smtClean="0">
                <a:solidFill>
                  <a:srgbClr val="010001"/>
                </a:solidFill>
                <a:latin typeface="Arial"/>
                <a:cs typeface="Arial"/>
              </a:rPr>
              <a:t>of VOCs</a:t>
            </a:r>
            <a:r>
              <a:rPr lang="en-US" sz="2400" dirty="0">
                <a:solidFill>
                  <a:srgbClr val="010001"/>
                </a:solidFill>
                <a:latin typeface="Arial"/>
                <a:cs typeface="Arial"/>
              </a:rPr>
              <a:t>, ozone will form during the daylight hours. </a:t>
            </a:r>
            <a:endParaRPr lang="en-US" sz="2400" dirty="0" smtClean="0">
              <a:solidFill>
                <a:srgbClr val="010001"/>
              </a:solidFill>
              <a:latin typeface="Arial"/>
              <a:cs typeface="Arial"/>
            </a:endParaRPr>
          </a:p>
          <a:p>
            <a:r>
              <a:rPr lang="en-US" sz="2400" dirty="0" smtClean="0">
                <a:solidFill>
                  <a:srgbClr val="010001"/>
                </a:solidFill>
                <a:latin typeface="Arial"/>
                <a:cs typeface="Arial"/>
              </a:rPr>
              <a:t>(</a:t>
            </a:r>
            <a:r>
              <a:rPr lang="en-US" sz="2400" dirty="0">
                <a:solidFill>
                  <a:srgbClr val="010001"/>
                </a:solidFill>
                <a:latin typeface="Arial"/>
                <a:cs typeface="Arial"/>
              </a:rPr>
              <a:t>b) After sunset, the ozone will break down. (c) In the </a:t>
            </a:r>
            <a:r>
              <a:rPr lang="en-US" sz="2400" dirty="0" smtClean="0">
                <a:solidFill>
                  <a:srgbClr val="010001"/>
                </a:solidFill>
                <a:latin typeface="Arial"/>
                <a:cs typeface="Arial"/>
              </a:rPr>
              <a:t>presence of </a:t>
            </a:r>
            <a:r>
              <a:rPr lang="en-US" sz="2400" dirty="0">
                <a:solidFill>
                  <a:srgbClr val="010001"/>
                </a:solidFill>
                <a:latin typeface="Arial"/>
                <a:cs typeface="Arial"/>
              </a:rPr>
              <a:t>VOCs, ozone will form during the daylight hours. The VOCs combine with nitrogen oxides to </a:t>
            </a:r>
            <a:r>
              <a:rPr lang="en-US" sz="2400" dirty="0" smtClean="0">
                <a:solidFill>
                  <a:srgbClr val="010001"/>
                </a:solidFill>
                <a:latin typeface="Arial"/>
                <a:cs typeface="Arial"/>
              </a:rPr>
              <a:t>form photochemical </a:t>
            </a:r>
            <a:r>
              <a:rPr lang="en-US" sz="2400" dirty="0">
                <a:solidFill>
                  <a:srgbClr val="010001"/>
                </a:solidFill>
                <a:latin typeface="Arial"/>
                <a:cs typeface="Arial"/>
              </a:rPr>
              <a:t>oxidants, which reduce the amount of ozone that will break down later and contribute </a:t>
            </a:r>
            <a:r>
              <a:rPr lang="en-US" sz="2400" dirty="0" smtClean="0">
                <a:solidFill>
                  <a:srgbClr val="010001"/>
                </a:solidFill>
                <a:latin typeface="Arial"/>
                <a:cs typeface="Arial"/>
              </a:rPr>
              <a:t>to prolonged </a:t>
            </a:r>
            <a:r>
              <a:rPr lang="en-US" sz="2400" dirty="0">
                <a:solidFill>
                  <a:srgbClr val="010001"/>
                </a:solidFill>
                <a:latin typeface="Arial"/>
                <a:cs typeface="Arial"/>
              </a:rPr>
              <a:t>periods of photochemical smog.</a:t>
            </a:r>
          </a:p>
        </p:txBody>
      </p:sp>
    </p:spTree>
    <p:extLst>
      <p:ext uri="{BB962C8B-B14F-4D97-AF65-F5344CB8AC3E}">
        <p14:creationId xmlns:p14="http://schemas.microsoft.com/office/powerpoint/2010/main" val="2000226373"/>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Thermal Inversions</a:t>
            </a:r>
            <a:br>
              <a:rPr lang="en-US" dirty="0"/>
            </a:br>
            <a:endParaRPr lang="en-US" dirty="0"/>
          </a:p>
        </p:txBody>
      </p:sp>
      <p:sp>
        <p:nvSpPr>
          <p:cNvPr id="3" name="Content Placeholder 2"/>
          <p:cNvSpPr>
            <a:spLocks noGrp="1"/>
          </p:cNvSpPr>
          <p:nvPr>
            <p:ph idx="1"/>
          </p:nvPr>
        </p:nvSpPr>
        <p:spPr>
          <a:xfrm>
            <a:off x="1270000" y="2705100"/>
            <a:ext cx="10464800" cy="5840413"/>
          </a:xfrm>
        </p:spPr>
        <p:txBody>
          <a:bodyPr/>
          <a:lstStyle/>
          <a:p>
            <a:r>
              <a:rPr lang="en-US" sz="3200" b="1" dirty="0"/>
              <a:t>Thermal inversion </a:t>
            </a:r>
            <a:r>
              <a:rPr lang="en-US" sz="3200" b="1" dirty="0" smtClean="0"/>
              <a:t> </a:t>
            </a:r>
            <a:r>
              <a:rPr lang="en-US" sz="3200" dirty="0" smtClean="0"/>
              <a:t>A </a:t>
            </a:r>
            <a:r>
              <a:rPr lang="en-US" sz="3200" dirty="0"/>
              <a:t>situation in which a </a:t>
            </a:r>
            <a:r>
              <a:rPr lang="en-US" sz="3200" dirty="0" smtClean="0"/>
              <a:t>relatively warm </a:t>
            </a:r>
            <a:r>
              <a:rPr lang="en-US" sz="3200" dirty="0"/>
              <a:t>layer of air at mid-altitude covers a layer of cold</a:t>
            </a:r>
            <a:r>
              <a:rPr lang="en-US" sz="3200" dirty="0" smtClean="0"/>
              <a:t>, dense </a:t>
            </a:r>
            <a:r>
              <a:rPr lang="en-US" sz="3200" dirty="0"/>
              <a:t>air below.</a:t>
            </a:r>
          </a:p>
          <a:p>
            <a:r>
              <a:rPr lang="en-US" sz="3200" b="1" dirty="0"/>
              <a:t>Inversion layer </a:t>
            </a:r>
            <a:r>
              <a:rPr lang="en-US" sz="3200" b="1" dirty="0" smtClean="0"/>
              <a:t> </a:t>
            </a:r>
            <a:r>
              <a:rPr lang="en-US" sz="3200" dirty="0" smtClean="0"/>
              <a:t>The </a:t>
            </a:r>
            <a:r>
              <a:rPr lang="en-US" sz="3200" dirty="0"/>
              <a:t>layer of warm air that </a:t>
            </a:r>
            <a:r>
              <a:rPr lang="en-US" sz="3200" dirty="0" smtClean="0"/>
              <a:t>traps emissions </a:t>
            </a:r>
            <a:r>
              <a:rPr lang="en-US" sz="3200" dirty="0"/>
              <a:t>in a thermal inversion</a:t>
            </a:r>
            <a:r>
              <a:rPr lang="en-US" sz="3200" dirty="0" smtClean="0"/>
              <a:t>.</a:t>
            </a:r>
          </a:p>
          <a:p>
            <a:pPr lvl="0"/>
            <a:r>
              <a:rPr lang="en-US" sz="3200" dirty="0"/>
              <a:t>The warm inversion layer traps emissions that then accumulate beneath it.</a:t>
            </a:r>
          </a:p>
          <a:p>
            <a:pPr lvl="0"/>
            <a:r>
              <a:rPr lang="en-US" sz="3200" dirty="0"/>
              <a:t>Thermal inversions that create pollution events are particularly common in some cities, where high concentration of vehicles exhaust and industrial emissions are easily trapped by the inversion layer</a:t>
            </a:r>
            <a:r>
              <a:rPr lang="en-US" sz="3200" dirty="0" smtClean="0"/>
              <a:t>.</a:t>
            </a:r>
            <a:endParaRPr lang="en-US" sz="3200" dirty="0"/>
          </a:p>
        </p:txBody>
      </p:sp>
    </p:spTree>
    <p:extLst>
      <p:ext uri="{BB962C8B-B14F-4D97-AF65-F5344CB8AC3E}">
        <p14:creationId xmlns:p14="http://schemas.microsoft.com/office/powerpoint/2010/main" val="2672996918"/>
      </p:ext>
    </p:extLst>
  </p:cSld>
  <p:clrMapOvr>
    <a:masterClrMapping/>
  </p:clrMapOvr>
  <p:transition xmlns:p14="http://schemas.microsoft.com/office/powerpoint/2010/mai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25303"/>
            <a:ext cx="10464800" cy="2465387"/>
          </a:xfrm>
        </p:spPr>
        <p:txBody>
          <a:bodyPr/>
          <a:lstStyle/>
          <a:p>
            <a:pPr algn="l"/>
            <a:r>
              <a:rPr lang="en-US" dirty="0" smtClean="0"/>
              <a:t>Thermal Inversions</a:t>
            </a:r>
            <a:endParaRPr lang="en-US" dirty="0"/>
          </a:p>
        </p:txBody>
      </p:sp>
      <p:pic>
        <p:nvPicPr>
          <p:cNvPr id="4" name="Picture 3"/>
          <p:cNvPicPr>
            <a:picLocks noChangeAspect="1"/>
          </p:cNvPicPr>
          <p:nvPr/>
        </p:nvPicPr>
        <p:blipFill>
          <a:blip r:embed="rId2"/>
          <a:stretch>
            <a:fillRect/>
          </a:stretch>
        </p:blipFill>
        <p:spPr>
          <a:xfrm>
            <a:off x="1270000" y="2061636"/>
            <a:ext cx="5480204" cy="7296130"/>
          </a:xfrm>
          <a:prstGeom prst="rect">
            <a:avLst/>
          </a:prstGeom>
        </p:spPr>
      </p:pic>
      <p:sp>
        <p:nvSpPr>
          <p:cNvPr id="5" name="TextBox 4"/>
          <p:cNvSpPr txBox="1"/>
          <p:nvPr/>
        </p:nvSpPr>
        <p:spPr>
          <a:xfrm>
            <a:off x="7784739" y="2902784"/>
            <a:ext cx="4254862" cy="4832093"/>
          </a:xfrm>
          <a:prstGeom prst="rect">
            <a:avLst/>
          </a:prstGeom>
          <a:noFill/>
        </p:spPr>
        <p:txBody>
          <a:bodyPr wrap="square" rtlCol="0">
            <a:spAutoFit/>
          </a:bodyPr>
          <a:lstStyle/>
          <a:p>
            <a:r>
              <a:rPr lang="en-US" sz="2800" b="1" dirty="0">
                <a:solidFill>
                  <a:srgbClr val="010001"/>
                </a:solidFill>
                <a:latin typeface="Arial"/>
                <a:cs typeface="Arial"/>
              </a:rPr>
              <a:t>A thermal inversion.</a:t>
            </a:r>
            <a:r>
              <a:rPr lang="en-US" sz="2800" dirty="0">
                <a:solidFill>
                  <a:srgbClr val="010001"/>
                </a:solidFill>
                <a:latin typeface="Arial"/>
                <a:cs typeface="Arial"/>
              </a:rPr>
              <a:t> (a) Under </a:t>
            </a:r>
            <a:r>
              <a:rPr lang="en-US" sz="2800" dirty="0" smtClean="0">
                <a:solidFill>
                  <a:srgbClr val="010001"/>
                </a:solidFill>
                <a:latin typeface="Arial"/>
                <a:cs typeface="Arial"/>
              </a:rPr>
              <a:t>normal conditions</a:t>
            </a:r>
            <a:r>
              <a:rPr lang="en-US" sz="2800" dirty="0">
                <a:solidFill>
                  <a:srgbClr val="010001"/>
                </a:solidFill>
                <a:latin typeface="Arial"/>
                <a:cs typeface="Arial"/>
              </a:rPr>
              <a:t>, where temperatures decrease with increasing altitude</a:t>
            </a:r>
            <a:r>
              <a:rPr lang="en-US" sz="2800" dirty="0" smtClean="0">
                <a:solidFill>
                  <a:srgbClr val="010001"/>
                </a:solidFill>
                <a:latin typeface="Arial"/>
                <a:cs typeface="Arial"/>
              </a:rPr>
              <a:t>, emissions </a:t>
            </a:r>
            <a:r>
              <a:rPr lang="en-US" sz="2800" dirty="0">
                <a:solidFill>
                  <a:srgbClr val="010001"/>
                </a:solidFill>
                <a:latin typeface="Arial"/>
                <a:cs typeface="Arial"/>
              </a:rPr>
              <a:t>rise into the atmosphere. (b) When a mid-altitude, </a:t>
            </a:r>
            <a:r>
              <a:rPr lang="en-US" sz="2800" dirty="0" smtClean="0">
                <a:solidFill>
                  <a:srgbClr val="010001"/>
                </a:solidFill>
                <a:latin typeface="Arial"/>
                <a:cs typeface="Arial"/>
              </a:rPr>
              <a:t>relatively warm </a:t>
            </a:r>
            <a:r>
              <a:rPr lang="en-US" sz="2800" dirty="0">
                <a:solidFill>
                  <a:srgbClr val="010001"/>
                </a:solidFill>
                <a:latin typeface="Arial"/>
                <a:cs typeface="Arial"/>
              </a:rPr>
              <a:t>inversion layer blankets a cooler layer, emissions are </a:t>
            </a:r>
            <a:r>
              <a:rPr lang="en-US" sz="2800" dirty="0" smtClean="0">
                <a:solidFill>
                  <a:srgbClr val="010001"/>
                </a:solidFill>
                <a:latin typeface="Arial"/>
                <a:cs typeface="Arial"/>
              </a:rPr>
              <a:t>trapped and </a:t>
            </a:r>
            <a:r>
              <a:rPr lang="en-US" sz="2800" dirty="0">
                <a:solidFill>
                  <a:srgbClr val="010001"/>
                </a:solidFill>
                <a:latin typeface="Arial"/>
                <a:cs typeface="Arial"/>
              </a:rPr>
              <a:t>accumulate.</a:t>
            </a:r>
          </a:p>
        </p:txBody>
      </p:sp>
    </p:spTree>
    <p:extLst>
      <p:ext uri="{BB962C8B-B14F-4D97-AF65-F5344CB8AC3E}">
        <p14:creationId xmlns:p14="http://schemas.microsoft.com/office/powerpoint/2010/main" val="337796713"/>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Acid deposition has improved in the United States</a:t>
            </a:r>
            <a:br>
              <a:rPr lang="en-US" dirty="0"/>
            </a:br>
            <a:endParaRPr lang="en-US" dirty="0"/>
          </a:p>
        </p:txBody>
      </p:sp>
      <p:sp>
        <p:nvSpPr>
          <p:cNvPr id="3" name="Content Placeholder 2"/>
          <p:cNvSpPr>
            <a:spLocks noGrp="1"/>
          </p:cNvSpPr>
          <p:nvPr>
            <p:ph idx="1"/>
          </p:nvPr>
        </p:nvSpPr>
        <p:spPr>
          <a:xfrm>
            <a:off x="1270000" y="3315341"/>
            <a:ext cx="10464800" cy="5840413"/>
          </a:xfrm>
        </p:spPr>
        <p:txBody>
          <a:bodyPr/>
          <a:lstStyle/>
          <a:p>
            <a:pPr lvl="0"/>
            <a:r>
              <a:rPr lang="en-US" dirty="0"/>
              <a:t>Acid deposition occurs when nitrogen oxides and sulfur oxides are released into the atmosphere and combine with atmospheric oxygen and water.  These form the secondary pollutants nitric acid and sulfuric acid.</a:t>
            </a:r>
          </a:p>
          <a:p>
            <a:pPr lvl="0"/>
            <a:r>
              <a:rPr lang="en-US" dirty="0"/>
              <a:t>The secondary pollutants further break down into nitrate and sulfate, and hydrogen ions (H+) which cause the acid in acid deposition. </a:t>
            </a:r>
          </a:p>
          <a:p>
            <a:pPr lvl="0"/>
            <a:r>
              <a:rPr lang="en-US" dirty="0"/>
              <a:t>Acid deposition has been reduced in the United States as a result of lower sulfur dioxide and nitrogen oxide emissions.</a:t>
            </a:r>
          </a:p>
          <a:p>
            <a:pPr marL="0" indent="0">
              <a:buNone/>
            </a:pPr>
            <a:endParaRPr lang="en-US" dirty="0"/>
          </a:p>
        </p:txBody>
      </p:sp>
    </p:spTree>
    <p:extLst>
      <p:ext uri="{BB962C8B-B14F-4D97-AF65-F5344CB8AC3E}">
        <p14:creationId xmlns:p14="http://schemas.microsoft.com/office/powerpoint/2010/main" val="3319026438"/>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How Acid Deposition Forms and Travels</a:t>
            </a:r>
            <a:br>
              <a:rPr lang="en-US" dirty="0"/>
            </a:br>
            <a:endParaRPr lang="en-US" dirty="0"/>
          </a:p>
        </p:txBody>
      </p:sp>
      <p:pic>
        <p:nvPicPr>
          <p:cNvPr id="4" name="Picture 3"/>
          <p:cNvPicPr>
            <a:picLocks noChangeAspect="1"/>
          </p:cNvPicPr>
          <p:nvPr/>
        </p:nvPicPr>
        <p:blipFill>
          <a:blip r:embed="rId2"/>
          <a:stretch>
            <a:fillRect/>
          </a:stretch>
        </p:blipFill>
        <p:spPr>
          <a:xfrm>
            <a:off x="0" y="2032000"/>
            <a:ext cx="13004800" cy="5667132"/>
          </a:xfrm>
          <a:prstGeom prst="rect">
            <a:avLst/>
          </a:prstGeom>
        </p:spPr>
      </p:pic>
      <p:sp>
        <p:nvSpPr>
          <p:cNvPr id="5" name="Rectangle 4"/>
          <p:cNvSpPr/>
          <p:nvPr/>
        </p:nvSpPr>
        <p:spPr>
          <a:xfrm>
            <a:off x="991646" y="7699132"/>
            <a:ext cx="11543101" cy="1938992"/>
          </a:xfrm>
          <a:prstGeom prst="rect">
            <a:avLst/>
          </a:prstGeom>
        </p:spPr>
        <p:txBody>
          <a:bodyPr wrap="square">
            <a:spAutoFit/>
          </a:bodyPr>
          <a:lstStyle/>
          <a:p>
            <a:r>
              <a:rPr lang="en-US" sz="2400" b="1" dirty="0">
                <a:solidFill>
                  <a:srgbClr val="010001"/>
                </a:solidFill>
                <a:latin typeface="Arial"/>
                <a:cs typeface="Arial"/>
              </a:rPr>
              <a:t>Formation of acid deposition. </a:t>
            </a:r>
            <a:r>
              <a:rPr lang="en-US" sz="2400" dirty="0">
                <a:solidFill>
                  <a:srgbClr val="010001"/>
                </a:solidFill>
                <a:latin typeface="Arial"/>
                <a:cs typeface="Arial"/>
              </a:rPr>
              <a:t>The primary pollutants sulfur dioxide and nitrogen </a:t>
            </a:r>
            <a:r>
              <a:rPr lang="en-US" sz="2400" dirty="0" smtClean="0">
                <a:solidFill>
                  <a:srgbClr val="010001"/>
                </a:solidFill>
                <a:latin typeface="Arial"/>
                <a:cs typeface="Arial"/>
              </a:rPr>
              <a:t>oxides are </a:t>
            </a:r>
            <a:r>
              <a:rPr lang="en-US" sz="2400" dirty="0">
                <a:solidFill>
                  <a:srgbClr val="010001"/>
                </a:solidFill>
                <a:latin typeface="Arial"/>
                <a:cs typeface="Arial"/>
              </a:rPr>
              <a:t>precursors to acid deposition. After transformation to the secondary pollutants—sulfuric and nitric acid</a:t>
            </a:r>
            <a:r>
              <a:rPr lang="en-US" sz="2400" dirty="0" smtClean="0">
                <a:solidFill>
                  <a:srgbClr val="010001"/>
                </a:solidFill>
                <a:latin typeface="Arial"/>
                <a:cs typeface="Arial"/>
              </a:rPr>
              <a:t>— dissociation </a:t>
            </a:r>
            <a:r>
              <a:rPr lang="en-US" sz="2400" dirty="0">
                <a:solidFill>
                  <a:srgbClr val="010001"/>
                </a:solidFill>
                <a:latin typeface="Arial"/>
                <a:cs typeface="Arial"/>
              </a:rPr>
              <a:t>occurs in the presence of water. The resulting ions—hydrogen, sulfate, and nitrate—cause </a:t>
            </a:r>
            <a:r>
              <a:rPr lang="en-US" sz="2400" dirty="0" smtClean="0">
                <a:solidFill>
                  <a:srgbClr val="010001"/>
                </a:solidFill>
                <a:latin typeface="Arial"/>
                <a:cs typeface="Arial"/>
              </a:rPr>
              <a:t>the adverse </a:t>
            </a:r>
            <a:r>
              <a:rPr lang="en-US" sz="2400" dirty="0">
                <a:solidFill>
                  <a:srgbClr val="010001"/>
                </a:solidFill>
                <a:latin typeface="Arial"/>
                <a:cs typeface="Arial"/>
              </a:rPr>
              <a:t>ecosystem effects of acid deposition.</a:t>
            </a:r>
          </a:p>
        </p:txBody>
      </p:sp>
    </p:spTree>
    <p:extLst>
      <p:ext uri="{BB962C8B-B14F-4D97-AF65-F5344CB8AC3E}">
        <p14:creationId xmlns:p14="http://schemas.microsoft.com/office/powerpoint/2010/main" val="1300938220"/>
      </p:ext>
    </p:extLst>
  </p:cSld>
  <p:clrMapOvr>
    <a:masterClrMapping/>
  </p:clrMapOvr>
  <p:transition xmlns:p14="http://schemas.microsoft.com/office/powerpoint/2010/mai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Effects of Acid Deposition</a:t>
            </a:r>
            <a:br>
              <a:rPr lang="en-US" dirty="0"/>
            </a:br>
            <a:endParaRPr lang="en-US" dirty="0"/>
          </a:p>
        </p:txBody>
      </p:sp>
      <p:sp>
        <p:nvSpPr>
          <p:cNvPr id="3" name="Content Placeholder 2"/>
          <p:cNvSpPr>
            <a:spLocks noGrp="1"/>
          </p:cNvSpPr>
          <p:nvPr>
            <p:ph idx="1"/>
          </p:nvPr>
        </p:nvSpPr>
        <p:spPr/>
        <p:txBody>
          <a:bodyPr/>
          <a:lstStyle/>
          <a:p>
            <a:pPr marL="0" indent="0">
              <a:buNone/>
            </a:pPr>
            <a:r>
              <a:rPr lang="en-US" sz="3200" dirty="0"/>
              <a:t>Acid deposition has many harmful effects:</a:t>
            </a:r>
          </a:p>
          <a:p>
            <a:pPr lvl="0"/>
            <a:r>
              <a:rPr lang="en-US" sz="3200" dirty="0"/>
              <a:t>Lowering the pH of lake water</a:t>
            </a:r>
          </a:p>
          <a:p>
            <a:pPr lvl="0"/>
            <a:r>
              <a:rPr lang="en-US" sz="3200" dirty="0"/>
              <a:t>Decreasing species diversity of aquatic organisms</a:t>
            </a:r>
          </a:p>
          <a:p>
            <a:pPr lvl="0"/>
            <a:r>
              <a:rPr lang="en-US" sz="3200" dirty="0"/>
              <a:t>Mobilizing metals that are found in soils and releasing them into surface waters</a:t>
            </a:r>
          </a:p>
          <a:p>
            <a:pPr lvl="0"/>
            <a:r>
              <a:rPr lang="en-US" sz="3200" dirty="0"/>
              <a:t>Damaging statues, monuments, and </a:t>
            </a:r>
            <a:r>
              <a:rPr lang="en-US" sz="3200" dirty="0" smtClean="0"/>
              <a:t>buildings </a:t>
            </a:r>
            <a:endParaRPr lang="en-US" sz="3200" dirty="0"/>
          </a:p>
          <a:p>
            <a:pPr marL="0" lvl="0" indent="0">
              <a:buNone/>
            </a:pPr>
            <a:endParaRPr lang="en-US" sz="3200" dirty="0"/>
          </a:p>
        </p:txBody>
      </p:sp>
    </p:spTree>
    <p:extLst>
      <p:ext uri="{BB962C8B-B14F-4D97-AF65-F5344CB8AC3E}">
        <p14:creationId xmlns:p14="http://schemas.microsoft.com/office/powerpoint/2010/main" val="3697417862"/>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48  </a:t>
            </a:r>
            <a:r>
              <a:rPr lang="en-US" dirty="0" smtClean="0"/>
              <a:t/>
            </a:r>
            <a:br>
              <a:rPr lang="en-US" dirty="0" smtClean="0"/>
            </a:br>
            <a:r>
              <a:rPr lang="en-US" dirty="0" smtClean="0"/>
              <a:t>Pollution </a:t>
            </a:r>
            <a:r>
              <a:rPr lang="en-US" dirty="0"/>
              <a:t>Control Measures</a:t>
            </a:r>
            <a:br>
              <a:rPr lang="en-US" dirty="0"/>
            </a:br>
            <a:endParaRPr lang="en-US" dirty="0"/>
          </a:p>
        </p:txBody>
      </p:sp>
      <p:sp>
        <p:nvSpPr>
          <p:cNvPr id="3" name="Content Placeholder 2"/>
          <p:cNvSpPr>
            <a:spLocks noGrp="1"/>
          </p:cNvSpPr>
          <p:nvPr>
            <p:ph idx="1"/>
          </p:nvPr>
        </p:nvSpPr>
        <p:spPr>
          <a:xfrm>
            <a:off x="400307" y="2705100"/>
            <a:ext cx="11334493" cy="5840413"/>
          </a:xfrm>
        </p:spPr>
        <p:txBody>
          <a:bodyPr/>
          <a:lstStyle/>
          <a:p>
            <a:pPr marL="0" indent="0">
              <a:buNone/>
            </a:pPr>
            <a:r>
              <a:rPr lang="en-US" b="1" dirty="0"/>
              <a:t>After reading this module, you should be able to</a:t>
            </a:r>
          </a:p>
          <a:p>
            <a:r>
              <a:rPr lang="en-US" dirty="0" smtClean="0"/>
              <a:t>explain </a:t>
            </a:r>
            <a:r>
              <a:rPr lang="en-US" dirty="0"/>
              <a:t>strategies and techniques for controlling sulfur dioxide, nitrogen oxides, </a:t>
            </a:r>
            <a:r>
              <a:rPr lang="en-US" dirty="0" smtClean="0"/>
              <a:t>and particulate </a:t>
            </a:r>
            <a:r>
              <a:rPr lang="en-US" dirty="0"/>
              <a:t>matter</a:t>
            </a:r>
            <a:r>
              <a:rPr lang="en-US" dirty="0" smtClean="0"/>
              <a:t>.</a:t>
            </a:r>
          </a:p>
          <a:p>
            <a:r>
              <a:rPr lang="en-US" dirty="0" smtClean="0"/>
              <a:t> </a:t>
            </a:r>
            <a:r>
              <a:rPr lang="en-US" dirty="0"/>
              <a:t>describe innovative pollution control measures.</a:t>
            </a:r>
          </a:p>
        </p:txBody>
      </p:sp>
    </p:spTree>
    <p:extLst>
      <p:ext uri="{BB962C8B-B14F-4D97-AF65-F5344CB8AC3E}">
        <p14:creationId xmlns:p14="http://schemas.microsoft.com/office/powerpoint/2010/main" val="2204524782"/>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Pollution control includes prevention, technology, and innovation</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Ways to address air pollution:</a:t>
            </a:r>
          </a:p>
          <a:p>
            <a:pPr lvl="0"/>
            <a:r>
              <a:rPr lang="en-US" dirty="0"/>
              <a:t>Avoid emissions in the first place.</a:t>
            </a:r>
          </a:p>
          <a:p>
            <a:pPr lvl="0"/>
            <a:r>
              <a:rPr lang="en-US" dirty="0"/>
              <a:t>Use cleaner fuel.</a:t>
            </a:r>
          </a:p>
          <a:p>
            <a:pPr lvl="0"/>
            <a:r>
              <a:rPr lang="en-US" dirty="0"/>
              <a:t>Increase efficiency.</a:t>
            </a:r>
          </a:p>
          <a:p>
            <a:pPr lvl="0"/>
            <a:r>
              <a:rPr lang="en-US" dirty="0"/>
              <a:t>Control pollutants after combustion</a:t>
            </a:r>
            <a:r>
              <a:rPr lang="en-US" dirty="0" smtClean="0"/>
              <a:t>.</a:t>
            </a:r>
            <a:endParaRPr lang="en-US" dirty="0"/>
          </a:p>
        </p:txBody>
      </p:sp>
    </p:spTree>
    <p:extLst>
      <p:ext uri="{BB962C8B-B14F-4D97-AF65-F5344CB8AC3E}">
        <p14:creationId xmlns:p14="http://schemas.microsoft.com/office/powerpoint/2010/main" val="3352103272"/>
      </p:ext>
    </p:extLst>
  </p:cSld>
  <p:clrMapOvr>
    <a:masterClrMapping/>
  </p:clrMapOvr>
  <p:transition xmlns:p14="http://schemas.microsoft.com/office/powerpoint/2010/mai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Pollution control includes prevention, technology, and innovation</a:t>
            </a:r>
            <a:br>
              <a:rPr lang="en-US" dirty="0"/>
            </a:br>
            <a:endParaRPr lang="en-US" dirty="0"/>
          </a:p>
        </p:txBody>
      </p:sp>
      <p:sp>
        <p:nvSpPr>
          <p:cNvPr id="3" name="Content Placeholder 2"/>
          <p:cNvSpPr>
            <a:spLocks noGrp="1"/>
          </p:cNvSpPr>
          <p:nvPr>
            <p:ph idx="1"/>
          </p:nvPr>
        </p:nvSpPr>
        <p:spPr>
          <a:xfrm>
            <a:off x="1270000" y="3612220"/>
            <a:ext cx="10464800" cy="5840413"/>
          </a:xfrm>
        </p:spPr>
        <p:txBody>
          <a:bodyPr/>
          <a:lstStyle/>
          <a:p>
            <a:pPr marL="0" indent="0">
              <a:buNone/>
            </a:pPr>
            <a:r>
              <a:rPr lang="en-US" dirty="0"/>
              <a:t>Ways of controlling emissions:</a:t>
            </a:r>
          </a:p>
          <a:p>
            <a:pPr lvl="0"/>
            <a:r>
              <a:rPr lang="en-US" dirty="0"/>
              <a:t>Remove sulfur dioxide from coal by fluidized bed combustion.</a:t>
            </a:r>
          </a:p>
          <a:p>
            <a:pPr lvl="0"/>
            <a:r>
              <a:rPr lang="en-US" dirty="0"/>
              <a:t>Install catalytic converters on cars.</a:t>
            </a:r>
          </a:p>
          <a:p>
            <a:pPr lvl="0"/>
            <a:r>
              <a:rPr lang="en-US" dirty="0"/>
              <a:t>Use </a:t>
            </a:r>
            <a:r>
              <a:rPr lang="en-US" dirty="0" err="1"/>
              <a:t>baghouse</a:t>
            </a:r>
            <a:r>
              <a:rPr lang="en-US" dirty="0"/>
              <a:t> filters.</a:t>
            </a:r>
          </a:p>
          <a:p>
            <a:pPr lvl="0"/>
            <a:r>
              <a:rPr lang="en-US" dirty="0"/>
              <a:t>Use electrostatic precipitators.</a:t>
            </a:r>
          </a:p>
          <a:p>
            <a:pPr lvl="0"/>
            <a:r>
              <a:rPr lang="en-US" dirty="0"/>
              <a:t>Install scrubbers on smokestacks.</a:t>
            </a:r>
          </a:p>
          <a:p>
            <a:pPr marL="0" indent="0">
              <a:buNone/>
            </a:pPr>
            <a:endParaRPr lang="en-US" dirty="0"/>
          </a:p>
        </p:txBody>
      </p:sp>
    </p:spTree>
    <p:extLst>
      <p:ext uri="{BB962C8B-B14F-4D97-AF65-F5344CB8AC3E}">
        <p14:creationId xmlns:p14="http://schemas.microsoft.com/office/powerpoint/2010/main" val="1157686613"/>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 Air Pollution is a global system </a:t>
            </a:r>
          </a:p>
        </p:txBody>
      </p:sp>
      <p:sp>
        <p:nvSpPr>
          <p:cNvPr id="3" name="Content Placeholder 2"/>
          <p:cNvSpPr>
            <a:spLocks noGrp="1"/>
          </p:cNvSpPr>
          <p:nvPr>
            <p:ph idx="1"/>
          </p:nvPr>
        </p:nvSpPr>
        <p:spPr/>
        <p:txBody>
          <a:bodyPr/>
          <a:lstStyle/>
          <a:p>
            <a:r>
              <a:rPr lang="en-US" b="1" dirty="0"/>
              <a:t>Air pollution </a:t>
            </a:r>
            <a:r>
              <a:rPr lang="en-US" b="1" dirty="0" smtClean="0"/>
              <a:t> </a:t>
            </a:r>
            <a:r>
              <a:rPr lang="en-US" dirty="0" smtClean="0"/>
              <a:t>The </a:t>
            </a:r>
            <a:r>
              <a:rPr lang="en-US" dirty="0"/>
              <a:t>introduction of chemicals</a:t>
            </a:r>
            <a:r>
              <a:rPr lang="en-US" dirty="0" smtClean="0"/>
              <a:t>, particulate </a:t>
            </a:r>
            <a:r>
              <a:rPr lang="en-US" dirty="0"/>
              <a:t>matter, or microorganisms into </a:t>
            </a:r>
            <a:r>
              <a:rPr lang="en-US" dirty="0" smtClean="0"/>
              <a:t>the atmosphere </a:t>
            </a:r>
            <a:r>
              <a:rPr lang="en-US" dirty="0"/>
              <a:t>at concentrations high enough to </a:t>
            </a:r>
            <a:r>
              <a:rPr lang="en-US" dirty="0" smtClean="0"/>
              <a:t>harm plants</a:t>
            </a:r>
            <a:r>
              <a:rPr lang="en-US" dirty="0"/>
              <a:t>, animals, and materials such as buildings, </a:t>
            </a:r>
            <a:r>
              <a:rPr lang="en-US" dirty="0" smtClean="0"/>
              <a:t>or to </a:t>
            </a:r>
            <a:r>
              <a:rPr lang="en-US" dirty="0"/>
              <a:t>alter ecosystems</a:t>
            </a:r>
            <a:r>
              <a:rPr lang="en-US" dirty="0" smtClean="0"/>
              <a:t>.</a:t>
            </a:r>
          </a:p>
          <a:p>
            <a:pPr lvl="0"/>
            <a:r>
              <a:rPr lang="en-US" dirty="0"/>
              <a:t>The air pollution system has many inputs and </a:t>
            </a:r>
            <a:r>
              <a:rPr lang="en-US" dirty="0" smtClean="0"/>
              <a:t>outputs.</a:t>
            </a:r>
            <a:endParaRPr lang="en-US" dirty="0"/>
          </a:p>
          <a:p>
            <a:pPr marL="0" indent="0">
              <a:buNone/>
            </a:pPr>
            <a:endParaRPr lang="en-US" dirty="0"/>
          </a:p>
        </p:txBody>
      </p:sp>
    </p:spTree>
    <p:extLst>
      <p:ext uri="{BB962C8B-B14F-4D97-AF65-F5344CB8AC3E}">
        <p14:creationId xmlns:p14="http://schemas.microsoft.com/office/powerpoint/2010/main" val="2599336555"/>
      </p:ext>
    </p:extLst>
  </p:cSld>
  <p:clrMapOvr>
    <a:masterClrMapping/>
  </p:clrMapOvr>
  <p:transition xmlns:p14="http://schemas.microsoft.com/office/powerpoint/2010/mai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Control of Particulate Matter</a:t>
            </a:r>
            <a:br>
              <a:rPr lang="en-US" dirty="0"/>
            </a:br>
            <a:endParaRPr lang="en-US" dirty="0"/>
          </a:p>
        </p:txBody>
      </p:sp>
      <p:pic>
        <p:nvPicPr>
          <p:cNvPr id="4" name="Picture 3"/>
          <p:cNvPicPr>
            <a:picLocks noChangeAspect="1"/>
          </p:cNvPicPr>
          <p:nvPr/>
        </p:nvPicPr>
        <p:blipFill>
          <a:blip r:embed="rId2"/>
          <a:stretch>
            <a:fillRect/>
          </a:stretch>
        </p:blipFill>
        <p:spPr>
          <a:xfrm>
            <a:off x="1270000" y="1736946"/>
            <a:ext cx="6895115" cy="7449704"/>
          </a:xfrm>
          <a:prstGeom prst="rect">
            <a:avLst/>
          </a:prstGeom>
        </p:spPr>
      </p:pic>
      <p:sp>
        <p:nvSpPr>
          <p:cNvPr id="5" name="Rectangle 4"/>
          <p:cNvSpPr/>
          <p:nvPr/>
        </p:nvSpPr>
        <p:spPr>
          <a:xfrm>
            <a:off x="8165115" y="1905107"/>
            <a:ext cx="4616003" cy="2677656"/>
          </a:xfrm>
          <a:prstGeom prst="rect">
            <a:avLst/>
          </a:prstGeom>
        </p:spPr>
        <p:txBody>
          <a:bodyPr wrap="square">
            <a:spAutoFit/>
          </a:bodyPr>
          <a:lstStyle/>
          <a:p>
            <a:r>
              <a:rPr lang="en-US" sz="2400" b="1" dirty="0">
                <a:solidFill>
                  <a:srgbClr val="010001"/>
                </a:solidFill>
                <a:latin typeface="Arial"/>
                <a:cs typeface="Arial"/>
              </a:rPr>
              <a:t>The scrubber. </a:t>
            </a:r>
            <a:r>
              <a:rPr lang="en-US" sz="2400" dirty="0">
                <a:solidFill>
                  <a:srgbClr val="010001"/>
                </a:solidFill>
                <a:latin typeface="Arial"/>
                <a:cs typeface="Arial"/>
              </a:rPr>
              <a:t>In this air pollution control device, particles are “scrubbed” from the exhaust</a:t>
            </a:r>
          </a:p>
          <a:p>
            <a:r>
              <a:rPr lang="en-US" sz="2400" dirty="0">
                <a:solidFill>
                  <a:srgbClr val="010001"/>
                </a:solidFill>
                <a:latin typeface="Arial"/>
                <a:cs typeface="Arial"/>
              </a:rPr>
              <a:t>stream by water droplets. A water-particle “sludge” is collected and processed for disposal.</a:t>
            </a:r>
          </a:p>
        </p:txBody>
      </p:sp>
    </p:spTree>
    <p:extLst>
      <p:ext uri="{BB962C8B-B14F-4D97-AF65-F5344CB8AC3E}">
        <p14:creationId xmlns:p14="http://schemas.microsoft.com/office/powerpoint/2010/main" val="1499650270"/>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Around the world people are implementing innovative pollution control measures</a:t>
            </a:r>
            <a:br>
              <a:rPr lang="en-US" dirty="0"/>
            </a:br>
            <a:endParaRPr lang="en-US" dirty="0"/>
          </a:p>
        </p:txBody>
      </p:sp>
      <p:sp>
        <p:nvSpPr>
          <p:cNvPr id="3" name="Content Placeholder 2"/>
          <p:cNvSpPr>
            <a:spLocks noGrp="1"/>
          </p:cNvSpPr>
          <p:nvPr>
            <p:ph idx="1"/>
          </p:nvPr>
        </p:nvSpPr>
        <p:spPr>
          <a:xfrm>
            <a:off x="1270000" y="3744165"/>
            <a:ext cx="10464800" cy="5840413"/>
          </a:xfrm>
        </p:spPr>
        <p:txBody>
          <a:bodyPr/>
          <a:lstStyle/>
          <a:p>
            <a:pPr marL="0" indent="0">
              <a:buNone/>
            </a:pPr>
            <a:r>
              <a:rPr lang="en-US" dirty="0"/>
              <a:t>Municipalities have tried a number of strategies:</a:t>
            </a:r>
          </a:p>
          <a:p>
            <a:pPr lvl="0"/>
            <a:r>
              <a:rPr lang="en-US" dirty="0"/>
              <a:t>Reduce gasoline spilled at the pump, restrict evaporation of dry-cleaning fluids, and the use of lighter fluid. </a:t>
            </a:r>
          </a:p>
          <a:p>
            <a:pPr lvl="0"/>
            <a:r>
              <a:rPr lang="en-US" dirty="0"/>
              <a:t>Reduce use of wood-burning stoves and fireplaces</a:t>
            </a:r>
            <a:r>
              <a:rPr lang="en-US" dirty="0" smtClean="0"/>
              <a:t>.</a:t>
            </a:r>
            <a:endParaRPr lang="en-US" dirty="0"/>
          </a:p>
          <a:p>
            <a:pPr lvl="0"/>
            <a:r>
              <a:rPr lang="en-US" dirty="0"/>
              <a:t>Limit automobiles to every other day use or charge user fees for roads during heavy commute times. </a:t>
            </a:r>
          </a:p>
          <a:p>
            <a:endParaRPr lang="en-US" dirty="0"/>
          </a:p>
        </p:txBody>
      </p:sp>
    </p:spTree>
    <p:extLst>
      <p:ext uri="{BB962C8B-B14F-4D97-AF65-F5344CB8AC3E}">
        <p14:creationId xmlns:p14="http://schemas.microsoft.com/office/powerpoint/2010/main" val="1824743664"/>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Module 49  </a:t>
            </a:r>
            <a:r>
              <a:rPr lang="en-US" dirty="0" smtClean="0"/>
              <a:t/>
            </a:r>
            <a:br>
              <a:rPr lang="en-US" dirty="0" smtClean="0"/>
            </a:br>
            <a:r>
              <a:rPr lang="en-US" dirty="0" smtClean="0"/>
              <a:t>Stratospheric </a:t>
            </a:r>
            <a:r>
              <a:rPr lang="en-US" dirty="0"/>
              <a:t>Ozone Depletion</a:t>
            </a:r>
            <a:br>
              <a:rPr lang="en-US" dirty="0"/>
            </a:br>
            <a:endParaRPr lang="en-US" dirty="0"/>
          </a:p>
        </p:txBody>
      </p:sp>
      <p:sp>
        <p:nvSpPr>
          <p:cNvPr id="3" name="Content Placeholder 2"/>
          <p:cNvSpPr>
            <a:spLocks noGrp="1"/>
          </p:cNvSpPr>
          <p:nvPr>
            <p:ph idx="1"/>
          </p:nvPr>
        </p:nvSpPr>
        <p:spPr>
          <a:xfrm>
            <a:off x="1035277" y="2705100"/>
            <a:ext cx="10699523" cy="5840413"/>
          </a:xfrm>
        </p:spPr>
        <p:txBody>
          <a:bodyPr/>
          <a:lstStyle/>
          <a:p>
            <a:pPr marL="0" indent="0">
              <a:buNone/>
            </a:pPr>
            <a:r>
              <a:rPr lang="en-US" b="1" dirty="0"/>
              <a:t>After reading this module, you should be able to</a:t>
            </a:r>
          </a:p>
          <a:p>
            <a:r>
              <a:rPr lang="en-US" dirty="0" smtClean="0"/>
              <a:t>explain </a:t>
            </a:r>
            <a:r>
              <a:rPr lang="en-US" dirty="0"/>
              <a:t>the benefits of stratospheric ozone and how it forms.</a:t>
            </a:r>
          </a:p>
          <a:p>
            <a:r>
              <a:rPr lang="en-US" dirty="0" smtClean="0"/>
              <a:t>describe </a:t>
            </a:r>
            <a:r>
              <a:rPr lang="en-US" dirty="0"/>
              <a:t>the depletion of stratospheric ozone.</a:t>
            </a:r>
          </a:p>
          <a:p>
            <a:r>
              <a:rPr lang="en-US" dirty="0" smtClean="0"/>
              <a:t>explain </a:t>
            </a:r>
            <a:r>
              <a:rPr lang="en-US" dirty="0"/>
              <a:t>efforts to reduce ozone depletion.</a:t>
            </a:r>
          </a:p>
        </p:txBody>
      </p:sp>
    </p:spTree>
    <p:extLst>
      <p:ext uri="{BB962C8B-B14F-4D97-AF65-F5344CB8AC3E}">
        <p14:creationId xmlns:p14="http://schemas.microsoft.com/office/powerpoint/2010/main" val="1937177846"/>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Stratospheric ozone is beneficial to life on Earth </a:t>
            </a:r>
          </a:p>
        </p:txBody>
      </p:sp>
      <p:sp>
        <p:nvSpPr>
          <p:cNvPr id="3" name="Content Placeholder 2"/>
          <p:cNvSpPr>
            <a:spLocks noGrp="1"/>
          </p:cNvSpPr>
          <p:nvPr>
            <p:ph idx="1"/>
          </p:nvPr>
        </p:nvSpPr>
        <p:spPr/>
        <p:txBody>
          <a:bodyPr/>
          <a:lstStyle/>
          <a:p>
            <a:pPr lvl="0"/>
            <a:r>
              <a:rPr lang="en-US" dirty="0"/>
              <a:t>The stratospheric ozone layer exists roughly 45-60 kilometers above </a:t>
            </a:r>
            <a:r>
              <a:rPr lang="en-US" dirty="0" smtClean="0"/>
              <a:t>Earth</a:t>
            </a:r>
            <a:r>
              <a:rPr lang="en-US" dirty="0"/>
              <a:t>.</a:t>
            </a:r>
          </a:p>
          <a:p>
            <a:pPr lvl="0"/>
            <a:r>
              <a:rPr lang="en-US" dirty="0"/>
              <a:t>Ozone has the ability to absorb ultraviolet radiation and protect life on Earth.</a:t>
            </a:r>
          </a:p>
          <a:p>
            <a:pPr lvl="0"/>
            <a:r>
              <a:rPr lang="en-US" dirty="0"/>
              <a:t>The ultraviolet (UV) spectrum is made up of three increasingly energetic ranges: UV-A UV-B, and UV-C. </a:t>
            </a:r>
          </a:p>
          <a:p>
            <a:pPr marL="0" indent="0">
              <a:buNone/>
            </a:pPr>
            <a:endParaRPr lang="en-US" dirty="0"/>
          </a:p>
        </p:txBody>
      </p:sp>
    </p:spTree>
    <p:extLst>
      <p:ext uri="{BB962C8B-B14F-4D97-AF65-F5344CB8AC3E}">
        <p14:creationId xmlns:p14="http://schemas.microsoft.com/office/powerpoint/2010/main" val="2098859811"/>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Formation of Stratospheric Ozone</a:t>
            </a:r>
            <a:br>
              <a:rPr lang="en-US" dirty="0"/>
            </a:br>
            <a:endParaRPr lang="en-US" dirty="0"/>
          </a:p>
        </p:txBody>
      </p:sp>
      <p:sp>
        <p:nvSpPr>
          <p:cNvPr id="3" name="Content Placeholder 2"/>
          <p:cNvSpPr>
            <a:spLocks noGrp="1"/>
          </p:cNvSpPr>
          <p:nvPr>
            <p:ph idx="1"/>
          </p:nvPr>
        </p:nvSpPr>
        <p:spPr/>
        <p:txBody>
          <a:bodyPr/>
          <a:lstStyle/>
          <a:p>
            <a:pPr lvl="0"/>
            <a:r>
              <a:rPr lang="en-US" sz="3200" dirty="0" smtClean="0"/>
              <a:t>UV</a:t>
            </a:r>
            <a:r>
              <a:rPr lang="en-US" sz="3200" dirty="0"/>
              <a:t>-C radiation breaks the molecular bond holding an oxygen molecule together:</a:t>
            </a:r>
          </a:p>
          <a:p>
            <a:pPr marL="0" indent="0" algn="ctr">
              <a:buNone/>
            </a:pPr>
            <a:r>
              <a:rPr lang="en-US" sz="3200" dirty="0"/>
              <a:t>O</a:t>
            </a:r>
            <a:r>
              <a:rPr lang="en-US" sz="3200" baseline="-25000" dirty="0"/>
              <a:t>2</a:t>
            </a:r>
            <a:r>
              <a:rPr lang="en-US" sz="3200" dirty="0"/>
              <a:t> + UV-C → O + O	 </a:t>
            </a:r>
          </a:p>
          <a:p>
            <a:pPr lvl="0"/>
            <a:r>
              <a:rPr lang="en-US" sz="3200" dirty="0" smtClean="0"/>
              <a:t>A </a:t>
            </a:r>
            <a:r>
              <a:rPr lang="en-US" sz="3200" dirty="0"/>
              <a:t>free oxygen atom (O) produced in the first reaction encounters an oxygen molecule, and they form ozone.  </a:t>
            </a:r>
          </a:p>
          <a:p>
            <a:pPr marL="0" indent="0" algn="ctr">
              <a:buNone/>
            </a:pPr>
            <a:r>
              <a:rPr lang="en-US" sz="3200" dirty="0" smtClean="0"/>
              <a:t>O + </a:t>
            </a:r>
            <a:r>
              <a:rPr lang="en-US" sz="3200" dirty="0"/>
              <a:t>O</a:t>
            </a:r>
            <a:r>
              <a:rPr lang="en-US" sz="3200" baseline="-25000" dirty="0"/>
              <a:t>2</a:t>
            </a:r>
            <a:r>
              <a:rPr lang="en-US" sz="3200" dirty="0"/>
              <a:t> → O</a:t>
            </a:r>
            <a:r>
              <a:rPr lang="en-US" sz="3200" baseline="-25000" dirty="0"/>
              <a:t>3</a:t>
            </a:r>
            <a:r>
              <a:rPr lang="en-US" sz="3200" dirty="0"/>
              <a:t>	 </a:t>
            </a:r>
          </a:p>
          <a:p>
            <a:pPr lvl="0">
              <a:buFontTx/>
              <a:buChar char="•"/>
            </a:pPr>
            <a:r>
              <a:rPr lang="en-US" sz="3200" dirty="0" smtClean="0"/>
              <a:t>Both </a:t>
            </a:r>
            <a:r>
              <a:rPr lang="en-US" sz="3200" dirty="0"/>
              <a:t>UV-B and UV-C radiation can break a bond in this new ozone molecule</a:t>
            </a:r>
            <a:r>
              <a:rPr lang="en-US" sz="3200" dirty="0" smtClean="0"/>
              <a:t>:</a:t>
            </a:r>
            <a:r>
              <a:rPr lang="en-US" sz="3200" dirty="0"/>
              <a:t> </a:t>
            </a:r>
          </a:p>
          <a:p>
            <a:pPr marL="0" indent="0" algn="ctr">
              <a:buNone/>
            </a:pPr>
            <a:r>
              <a:rPr lang="en-US" sz="3200" dirty="0"/>
              <a:t>O</a:t>
            </a:r>
            <a:r>
              <a:rPr lang="en-US" sz="3200" baseline="-25000" dirty="0"/>
              <a:t>3</a:t>
            </a:r>
            <a:r>
              <a:rPr lang="en-US" sz="3200" dirty="0"/>
              <a:t> + UV-B or UV-C → O</a:t>
            </a:r>
            <a:r>
              <a:rPr lang="en-US" sz="3200" baseline="-25000" dirty="0"/>
              <a:t>2</a:t>
            </a:r>
            <a:r>
              <a:rPr lang="en-US" sz="3200" dirty="0"/>
              <a:t> + </a:t>
            </a:r>
            <a:r>
              <a:rPr lang="en-US" sz="3200" dirty="0" smtClean="0"/>
              <a:t>O</a:t>
            </a:r>
            <a:endParaRPr lang="en-US" sz="3200" dirty="0"/>
          </a:p>
        </p:txBody>
      </p:sp>
    </p:spTree>
    <p:extLst>
      <p:ext uri="{BB962C8B-B14F-4D97-AF65-F5344CB8AC3E}">
        <p14:creationId xmlns:p14="http://schemas.microsoft.com/office/powerpoint/2010/main" val="4036752876"/>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Breakdown of Stratospheric Ozone</a:t>
            </a:r>
            <a:br>
              <a:rPr lang="en-US" dirty="0"/>
            </a:br>
            <a:endParaRPr lang="en-US" dirty="0"/>
          </a:p>
        </p:txBody>
      </p:sp>
      <p:sp>
        <p:nvSpPr>
          <p:cNvPr id="3" name="Content Placeholder 2"/>
          <p:cNvSpPr>
            <a:spLocks noGrp="1"/>
          </p:cNvSpPr>
          <p:nvPr>
            <p:ph idx="1"/>
          </p:nvPr>
        </p:nvSpPr>
        <p:spPr>
          <a:xfrm>
            <a:off x="1035337" y="2705100"/>
            <a:ext cx="10464800" cy="5840413"/>
          </a:xfrm>
        </p:spPr>
        <p:txBody>
          <a:bodyPr/>
          <a:lstStyle/>
          <a:p>
            <a:pPr marL="0" indent="0">
              <a:buNone/>
            </a:pPr>
            <a:r>
              <a:rPr lang="en-US" dirty="0"/>
              <a:t> </a:t>
            </a:r>
          </a:p>
          <a:p>
            <a:pPr lvl="0"/>
            <a:r>
              <a:rPr lang="en-US" dirty="0"/>
              <a:t>When chlorine is present (from CFCs), it can attach to an oxygen atom in an ozone molecule to form chlorine monoxide (</a:t>
            </a:r>
            <a:r>
              <a:rPr lang="en-US" dirty="0" err="1"/>
              <a:t>ClO</a:t>
            </a:r>
            <a:r>
              <a:rPr lang="en-US" dirty="0"/>
              <a:t>) and O</a:t>
            </a:r>
            <a:r>
              <a:rPr lang="en-US" baseline="-25000" dirty="0"/>
              <a:t>2</a:t>
            </a:r>
            <a:r>
              <a:rPr lang="en-US" dirty="0" smtClean="0"/>
              <a:t>:</a:t>
            </a:r>
            <a:r>
              <a:rPr lang="en-US" dirty="0"/>
              <a:t> </a:t>
            </a:r>
          </a:p>
          <a:p>
            <a:pPr marL="0" indent="0" algn="ctr">
              <a:buNone/>
            </a:pPr>
            <a:r>
              <a:rPr lang="en-US" dirty="0"/>
              <a:t>O</a:t>
            </a:r>
            <a:r>
              <a:rPr lang="en-US" baseline="-25000" dirty="0"/>
              <a:t>3</a:t>
            </a:r>
            <a:r>
              <a:rPr lang="en-US" dirty="0"/>
              <a:t> + </a:t>
            </a:r>
            <a:r>
              <a:rPr lang="en-US" dirty="0" err="1"/>
              <a:t>Cl</a:t>
            </a:r>
            <a:r>
              <a:rPr lang="en-US" dirty="0"/>
              <a:t> → </a:t>
            </a:r>
            <a:r>
              <a:rPr lang="en-US" dirty="0" err="1"/>
              <a:t>ClO</a:t>
            </a:r>
            <a:r>
              <a:rPr lang="en-US" dirty="0"/>
              <a:t> + O</a:t>
            </a:r>
            <a:r>
              <a:rPr lang="en-US" baseline="-25000" dirty="0"/>
              <a:t>2</a:t>
            </a:r>
            <a:r>
              <a:rPr lang="en-US" dirty="0"/>
              <a:t>	 </a:t>
            </a:r>
          </a:p>
          <a:p>
            <a:pPr lvl="0"/>
            <a:r>
              <a:rPr lang="en-US" dirty="0"/>
              <a:t>The chlorine monoxide molecule reacts with a free oxygen atom, which pulls the oxygen from the </a:t>
            </a:r>
            <a:r>
              <a:rPr lang="en-US" dirty="0" err="1"/>
              <a:t>ClO</a:t>
            </a:r>
            <a:r>
              <a:rPr lang="en-US" dirty="0"/>
              <a:t> to produce free chlorine again</a:t>
            </a:r>
            <a:r>
              <a:rPr lang="en-US" dirty="0" smtClean="0"/>
              <a:t>:</a:t>
            </a:r>
            <a:endParaRPr lang="en-US" dirty="0"/>
          </a:p>
          <a:p>
            <a:pPr marL="0" indent="0" algn="ctr">
              <a:buNone/>
            </a:pPr>
            <a:r>
              <a:rPr lang="en-US" dirty="0" err="1"/>
              <a:t>ClO</a:t>
            </a:r>
            <a:r>
              <a:rPr lang="en-US" dirty="0"/>
              <a:t> + O → </a:t>
            </a:r>
            <a:r>
              <a:rPr lang="en-US" dirty="0" err="1"/>
              <a:t>Cl</a:t>
            </a:r>
            <a:r>
              <a:rPr lang="en-US" dirty="0"/>
              <a:t> + O</a:t>
            </a:r>
            <a:r>
              <a:rPr lang="en-US" baseline="-25000" dirty="0"/>
              <a:t>2</a:t>
            </a:r>
            <a:endParaRPr lang="en-US" dirty="0"/>
          </a:p>
          <a:p>
            <a:pPr marL="0" indent="0">
              <a:buNone/>
            </a:pPr>
            <a:endParaRPr lang="en-US" dirty="0"/>
          </a:p>
        </p:txBody>
      </p:sp>
    </p:spTree>
    <p:extLst>
      <p:ext uri="{BB962C8B-B14F-4D97-AF65-F5344CB8AC3E}">
        <p14:creationId xmlns:p14="http://schemas.microsoft.com/office/powerpoint/2010/main" val="990597443"/>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Breakdown of Stratospheric Ozone</a:t>
            </a:r>
          </a:p>
        </p:txBody>
      </p:sp>
      <p:sp>
        <p:nvSpPr>
          <p:cNvPr id="3" name="Content Placeholder 2"/>
          <p:cNvSpPr>
            <a:spLocks noGrp="1"/>
          </p:cNvSpPr>
          <p:nvPr>
            <p:ph idx="1"/>
          </p:nvPr>
        </p:nvSpPr>
        <p:spPr>
          <a:xfrm>
            <a:off x="1270000" y="3645206"/>
            <a:ext cx="10464800" cy="5840413"/>
          </a:xfrm>
        </p:spPr>
        <p:txBody>
          <a:bodyPr/>
          <a:lstStyle/>
          <a:p>
            <a:pPr lvl="0"/>
            <a:r>
              <a:rPr lang="en-US" dirty="0"/>
              <a:t>A single chlorine atom can catalyze the breakdown of as many as 100,000 ozone molecules until finally one chlorine atom finds another and the process is stopped. </a:t>
            </a:r>
          </a:p>
          <a:p>
            <a:pPr lvl="0"/>
            <a:r>
              <a:rPr lang="en-US" dirty="0"/>
              <a:t>In the process, the ozone molecules are no longer available to absorb incoming UV-B radiation. </a:t>
            </a:r>
          </a:p>
          <a:p>
            <a:pPr lvl="0"/>
            <a:r>
              <a:rPr lang="en-US" dirty="0"/>
              <a:t>As a result, the UV-B radiation can reach Earth’s surface and cause harm to biological organisms.</a:t>
            </a:r>
          </a:p>
          <a:p>
            <a:endParaRPr lang="en-US" dirty="0"/>
          </a:p>
        </p:txBody>
      </p:sp>
    </p:spTree>
    <p:extLst>
      <p:ext uri="{BB962C8B-B14F-4D97-AF65-F5344CB8AC3E}">
        <p14:creationId xmlns:p14="http://schemas.microsoft.com/office/powerpoint/2010/main" val="2473816046"/>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Depletion of the Ozone Layer</a:t>
            </a:r>
            <a:br>
              <a:rPr lang="en-US" dirty="0"/>
            </a:br>
            <a:endParaRPr lang="en-US" dirty="0"/>
          </a:p>
        </p:txBody>
      </p:sp>
      <p:pic>
        <p:nvPicPr>
          <p:cNvPr id="4" name="Picture 3"/>
          <p:cNvPicPr>
            <a:picLocks noChangeAspect="1"/>
          </p:cNvPicPr>
          <p:nvPr/>
        </p:nvPicPr>
        <p:blipFill>
          <a:blip r:embed="rId2"/>
          <a:stretch>
            <a:fillRect/>
          </a:stretch>
        </p:blipFill>
        <p:spPr>
          <a:xfrm>
            <a:off x="1270001" y="2093471"/>
            <a:ext cx="8625852" cy="6311599"/>
          </a:xfrm>
          <a:prstGeom prst="rect">
            <a:avLst/>
          </a:prstGeom>
        </p:spPr>
      </p:pic>
      <p:sp>
        <p:nvSpPr>
          <p:cNvPr id="7" name="Rectangle 6"/>
          <p:cNvSpPr/>
          <p:nvPr/>
        </p:nvSpPr>
        <p:spPr>
          <a:xfrm>
            <a:off x="1270001" y="8405070"/>
            <a:ext cx="9250561" cy="1200328"/>
          </a:xfrm>
          <a:prstGeom prst="rect">
            <a:avLst/>
          </a:prstGeom>
        </p:spPr>
        <p:txBody>
          <a:bodyPr wrap="square">
            <a:spAutoFit/>
          </a:bodyPr>
          <a:lstStyle/>
          <a:p>
            <a:r>
              <a:rPr lang="en-US" sz="2400" b="1" dirty="0">
                <a:solidFill>
                  <a:srgbClr val="010001"/>
                </a:solidFill>
                <a:latin typeface="Arial"/>
                <a:cs typeface="Arial"/>
              </a:rPr>
              <a:t>Stratospheric ozone concentration. </a:t>
            </a:r>
            <a:r>
              <a:rPr lang="en-US" sz="2400" dirty="0">
                <a:solidFill>
                  <a:srgbClr val="010001"/>
                </a:solidFill>
                <a:latin typeface="Arial"/>
                <a:cs typeface="Arial"/>
              </a:rPr>
              <a:t>This </a:t>
            </a:r>
            <a:r>
              <a:rPr lang="en-US" sz="2400" dirty="0" smtClean="0">
                <a:solidFill>
                  <a:srgbClr val="010001"/>
                </a:solidFill>
                <a:latin typeface="Arial"/>
                <a:cs typeface="Arial"/>
              </a:rPr>
              <a:t>data for </a:t>
            </a:r>
            <a:r>
              <a:rPr lang="en-US" sz="2400" dirty="0">
                <a:solidFill>
                  <a:srgbClr val="010001"/>
                </a:solidFill>
                <a:latin typeface="Arial"/>
                <a:cs typeface="Arial"/>
              </a:rPr>
              <a:t>one area of Switzerland shows a generally decreasing trend from</a:t>
            </a:r>
          </a:p>
          <a:p>
            <a:r>
              <a:rPr lang="en-US" sz="2400" dirty="0">
                <a:solidFill>
                  <a:srgbClr val="010001"/>
                </a:solidFill>
                <a:latin typeface="Arial"/>
                <a:cs typeface="Arial"/>
              </a:rPr>
              <a:t>1970 to 2011.</a:t>
            </a:r>
          </a:p>
        </p:txBody>
      </p:sp>
    </p:spTree>
    <p:extLst>
      <p:ext uri="{BB962C8B-B14F-4D97-AF65-F5344CB8AC3E}">
        <p14:creationId xmlns:p14="http://schemas.microsoft.com/office/powerpoint/2010/main" val="2869172318"/>
      </p:ext>
    </p:extLst>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br>
              <a:rPr lang="en-US" dirty="0"/>
            </a:br>
            <a:r>
              <a:rPr lang="en-US" dirty="0"/>
              <a:t>Module 50 </a:t>
            </a:r>
            <a:r>
              <a:rPr lang="en-US" dirty="0" smtClean="0"/>
              <a:t/>
            </a:r>
            <a:br>
              <a:rPr lang="en-US" dirty="0" smtClean="0"/>
            </a:br>
            <a:r>
              <a:rPr lang="en-US" dirty="0" smtClean="0"/>
              <a:t>Indoor </a:t>
            </a:r>
            <a:r>
              <a:rPr lang="en-US" dirty="0"/>
              <a:t>Air </a:t>
            </a:r>
            <a:r>
              <a:rPr lang="en-US" dirty="0" smtClean="0"/>
              <a:t>Pollution</a:t>
            </a:r>
            <a:r>
              <a:rPr lang="en-US" dirty="0"/>
              <a:t/>
            </a:r>
            <a:br>
              <a:rPr lang="en-US" dirty="0"/>
            </a:br>
            <a:endParaRPr lang="en-US" dirty="0"/>
          </a:p>
        </p:txBody>
      </p:sp>
      <p:sp>
        <p:nvSpPr>
          <p:cNvPr id="3" name="Content Placeholder 2"/>
          <p:cNvSpPr>
            <a:spLocks noGrp="1"/>
          </p:cNvSpPr>
          <p:nvPr>
            <p:ph idx="1"/>
          </p:nvPr>
        </p:nvSpPr>
        <p:spPr/>
        <p:txBody>
          <a:bodyPr/>
          <a:lstStyle/>
          <a:p>
            <a:pPr marL="0" indent="0">
              <a:buNone/>
            </a:pPr>
            <a:r>
              <a:rPr lang="en-US" b="1" dirty="0"/>
              <a:t>After reading this module you should be able to</a:t>
            </a:r>
          </a:p>
          <a:p>
            <a:r>
              <a:rPr lang="en-US" dirty="0" smtClean="0"/>
              <a:t>explain </a:t>
            </a:r>
            <a:r>
              <a:rPr lang="en-US" dirty="0"/>
              <a:t>how indoor air pollution differs in developing and developed countries.</a:t>
            </a:r>
          </a:p>
          <a:p>
            <a:r>
              <a:rPr lang="en-US" dirty="0" smtClean="0"/>
              <a:t>describe </a:t>
            </a:r>
            <a:r>
              <a:rPr lang="en-US" dirty="0"/>
              <a:t>the major indoor air pollutants and the risks associated with them.</a:t>
            </a:r>
          </a:p>
        </p:txBody>
      </p:sp>
    </p:spTree>
    <p:extLst>
      <p:ext uri="{BB962C8B-B14F-4D97-AF65-F5344CB8AC3E}">
        <p14:creationId xmlns:p14="http://schemas.microsoft.com/office/powerpoint/2010/main" val="605910582"/>
      </p:ext>
    </p:extLst>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Indoor air pollution is a significant hazard in developing and developed countries</a:t>
            </a:r>
            <a:br>
              <a:rPr lang="en-US" dirty="0"/>
            </a:br>
            <a:endParaRPr lang="en-US" dirty="0"/>
          </a:p>
        </p:txBody>
      </p:sp>
      <p:sp>
        <p:nvSpPr>
          <p:cNvPr id="3" name="Content Placeholder 2"/>
          <p:cNvSpPr>
            <a:spLocks noGrp="1"/>
          </p:cNvSpPr>
          <p:nvPr>
            <p:ph idx="1"/>
          </p:nvPr>
        </p:nvSpPr>
        <p:spPr/>
        <p:txBody>
          <a:bodyPr/>
          <a:lstStyle/>
          <a:p>
            <a:pPr lvl="0"/>
            <a:r>
              <a:rPr lang="en-US" dirty="0"/>
              <a:t>Worldwide, approximately 4 million deaths each year are  attributable to indoor air pollution.</a:t>
            </a:r>
          </a:p>
          <a:p>
            <a:pPr lvl="0"/>
            <a:r>
              <a:rPr lang="en-US" dirty="0"/>
              <a:t>Ninety percent of these deaths are in developing countries.</a:t>
            </a:r>
          </a:p>
          <a:p>
            <a:pPr lvl="0"/>
            <a:r>
              <a:rPr lang="en-US" dirty="0"/>
              <a:t>More than 50 percent are children</a:t>
            </a:r>
            <a:r>
              <a:rPr lang="en-US" dirty="0" smtClean="0"/>
              <a:t>.</a:t>
            </a:r>
            <a:endParaRPr lang="en-US" dirty="0"/>
          </a:p>
        </p:txBody>
      </p:sp>
    </p:spTree>
    <p:extLst>
      <p:ext uri="{BB962C8B-B14F-4D97-AF65-F5344CB8AC3E}">
        <p14:creationId xmlns:p14="http://schemas.microsoft.com/office/powerpoint/2010/main" val="3571045379"/>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Classifying Pollutants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Sulfur dioxide (S0</a:t>
            </a:r>
            <a:r>
              <a:rPr lang="en-US" baseline="-25000" dirty="0"/>
              <a:t>2</a:t>
            </a:r>
            <a:r>
              <a:rPr lang="en-US" dirty="0"/>
              <a:t>)</a:t>
            </a:r>
            <a:r>
              <a:rPr lang="en-US" dirty="0" smtClean="0"/>
              <a:t>:</a:t>
            </a:r>
            <a:r>
              <a:rPr lang="en-US" baseline="-25000" dirty="0"/>
              <a:t> </a:t>
            </a:r>
            <a:endParaRPr lang="en-US" dirty="0"/>
          </a:p>
          <a:p>
            <a:pPr lvl="0"/>
            <a:r>
              <a:rPr lang="en-US" dirty="0"/>
              <a:t>A corrosive gas that comes primarily from combustion of fuels such as coal and oil. </a:t>
            </a:r>
          </a:p>
          <a:p>
            <a:pPr lvl="0"/>
            <a:r>
              <a:rPr lang="en-US" dirty="0"/>
              <a:t>A respiratory irritant and can adversely affect plant tissue. </a:t>
            </a:r>
          </a:p>
          <a:p>
            <a:pPr lvl="0"/>
            <a:r>
              <a:rPr lang="en-US" dirty="0"/>
              <a:t>Also released in large quantities during volcanic eruptions and in much smaller quantities, during forest fires.</a:t>
            </a:r>
          </a:p>
          <a:p>
            <a:endParaRPr lang="en-US" dirty="0"/>
          </a:p>
        </p:txBody>
      </p:sp>
    </p:spTree>
    <p:extLst>
      <p:ext uri="{BB962C8B-B14F-4D97-AF65-F5344CB8AC3E}">
        <p14:creationId xmlns:p14="http://schemas.microsoft.com/office/powerpoint/2010/main" val="3649274749"/>
      </p:ext>
    </p:extLst>
  </p:cSld>
  <p:clrMapOvr>
    <a:masterClrMapping/>
  </p:clrMapOvr>
  <p:transition xmlns:p14="http://schemas.microsoft.com/office/powerpoint/2010/mai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Indoor Air Pollution in Developed Countries</a:t>
            </a:r>
            <a:br>
              <a:rPr lang="en-US" dirty="0"/>
            </a:br>
            <a:endParaRPr lang="en-US" dirty="0"/>
          </a:p>
        </p:txBody>
      </p:sp>
      <p:pic>
        <p:nvPicPr>
          <p:cNvPr id="4" name="Picture 3"/>
          <p:cNvPicPr>
            <a:picLocks noChangeAspect="1"/>
          </p:cNvPicPr>
          <p:nvPr/>
        </p:nvPicPr>
        <p:blipFill>
          <a:blip r:embed="rId2"/>
          <a:stretch>
            <a:fillRect/>
          </a:stretch>
        </p:blipFill>
        <p:spPr>
          <a:xfrm>
            <a:off x="643264" y="1902890"/>
            <a:ext cx="7605616" cy="7432198"/>
          </a:xfrm>
          <a:prstGeom prst="rect">
            <a:avLst/>
          </a:prstGeom>
        </p:spPr>
      </p:pic>
      <p:sp>
        <p:nvSpPr>
          <p:cNvPr id="5" name="Rectangle 4"/>
          <p:cNvSpPr/>
          <p:nvPr/>
        </p:nvSpPr>
        <p:spPr>
          <a:xfrm>
            <a:off x="8479508" y="1902890"/>
            <a:ext cx="4335621" cy="4832093"/>
          </a:xfrm>
          <a:prstGeom prst="rect">
            <a:avLst/>
          </a:prstGeom>
        </p:spPr>
        <p:txBody>
          <a:bodyPr wrap="square">
            <a:spAutoFit/>
          </a:bodyPr>
          <a:lstStyle/>
          <a:p>
            <a:r>
              <a:rPr lang="en-US" sz="2800" b="1" dirty="0">
                <a:solidFill>
                  <a:srgbClr val="010001"/>
                </a:solidFill>
                <a:latin typeface="Arial"/>
                <a:cs typeface="Arial"/>
              </a:rPr>
              <a:t>Some sources of indoor air pollution in the developed world. </a:t>
            </a:r>
            <a:endParaRPr lang="en-US" sz="2800" b="1" dirty="0" smtClean="0">
              <a:solidFill>
                <a:srgbClr val="010001"/>
              </a:solidFill>
              <a:latin typeface="Arial"/>
              <a:cs typeface="Arial"/>
            </a:endParaRPr>
          </a:p>
          <a:p>
            <a:r>
              <a:rPr lang="en-US" sz="2800" dirty="0" smtClean="0">
                <a:solidFill>
                  <a:srgbClr val="010001"/>
                </a:solidFill>
                <a:latin typeface="Arial"/>
                <a:cs typeface="Arial"/>
              </a:rPr>
              <a:t>A </a:t>
            </a:r>
            <a:r>
              <a:rPr lang="en-US" sz="2800" dirty="0">
                <a:solidFill>
                  <a:srgbClr val="010001"/>
                </a:solidFill>
                <a:latin typeface="Arial"/>
                <a:cs typeface="Arial"/>
              </a:rPr>
              <a:t>typical home </a:t>
            </a:r>
            <a:r>
              <a:rPr lang="en-US" sz="2800" dirty="0" smtClean="0">
                <a:solidFill>
                  <a:srgbClr val="010001"/>
                </a:solidFill>
                <a:latin typeface="Arial"/>
                <a:cs typeface="Arial"/>
              </a:rPr>
              <a:t>in the </a:t>
            </a:r>
            <a:r>
              <a:rPr lang="en-US" sz="2800" dirty="0">
                <a:solidFill>
                  <a:srgbClr val="010001"/>
                </a:solidFill>
                <a:latin typeface="Arial"/>
                <a:cs typeface="Arial"/>
              </a:rPr>
              <a:t>United States may contain a variety of chemical compounds that could, under </a:t>
            </a:r>
            <a:r>
              <a:rPr lang="en-US" sz="2800" dirty="0" smtClean="0">
                <a:solidFill>
                  <a:srgbClr val="010001"/>
                </a:solidFill>
                <a:latin typeface="Arial"/>
                <a:cs typeface="Arial"/>
              </a:rPr>
              <a:t>certain circumstances</a:t>
            </a:r>
            <a:r>
              <a:rPr lang="en-US" sz="2800" dirty="0">
                <a:solidFill>
                  <a:srgbClr val="010001"/>
                </a:solidFill>
                <a:latin typeface="Arial"/>
                <a:cs typeface="Arial"/>
              </a:rPr>
              <a:t>, be</a:t>
            </a:r>
          </a:p>
          <a:p>
            <a:r>
              <a:rPr lang="en-US" sz="2800" dirty="0">
                <a:solidFill>
                  <a:srgbClr val="010001"/>
                </a:solidFill>
                <a:latin typeface="Arial"/>
                <a:cs typeface="Arial"/>
              </a:rPr>
              <a:t>considered indoor air pollutants.</a:t>
            </a:r>
          </a:p>
        </p:txBody>
      </p:sp>
    </p:spTree>
    <p:extLst>
      <p:ext uri="{BB962C8B-B14F-4D97-AF65-F5344CB8AC3E}">
        <p14:creationId xmlns:p14="http://schemas.microsoft.com/office/powerpoint/2010/main" val="4260737841"/>
      </p:ext>
    </p:extLst>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Most indoor air pollutants differ from outdoor air pollutants</a:t>
            </a:r>
            <a:br>
              <a:rPr lang="en-US" dirty="0"/>
            </a:br>
            <a:endParaRPr lang="en-US" dirty="0"/>
          </a:p>
        </p:txBody>
      </p:sp>
      <p:sp>
        <p:nvSpPr>
          <p:cNvPr id="3" name="Content Placeholder 2"/>
          <p:cNvSpPr>
            <a:spLocks noGrp="1"/>
          </p:cNvSpPr>
          <p:nvPr>
            <p:ph idx="1"/>
          </p:nvPr>
        </p:nvSpPr>
        <p:spPr>
          <a:xfrm>
            <a:off x="1270000" y="3480275"/>
            <a:ext cx="10464800" cy="5840413"/>
          </a:xfrm>
        </p:spPr>
        <p:txBody>
          <a:bodyPr/>
          <a:lstStyle/>
          <a:p>
            <a:pPr marL="0" indent="0">
              <a:buNone/>
            </a:pPr>
            <a:r>
              <a:rPr lang="en-US" sz="3200" dirty="0"/>
              <a:t>Indoor air pollutants include</a:t>
            </a:r>
            <a:r>
              <a:rPr lang="en-US" sz="3200" dirty="0" smtClean="0"/>
              <a:t>:</a:t>
            </a:r>
            <a:endParaRPr lang="en-US" sz="3200" dirty="0"/>
          </a:p>
          <a:p>
            <a:pPr lvl="0"/>
            <a:r>
              <a:rPr lang="en-US" sz="3200" dirty="0"/>
              <a:t>Carbon monoxide from malfunctioning heating equipment.</a:t>
            </a:r>
          </a:p>
          <a:p>
            <a:pPr lvl="0"/>
            <a:r>
              <a:rPr lang="en-US" sz="3200" b="1" dirty="0"/>
              <a:t>Asbestos  </a:t>
            </a:r>
            <a:r>
              <a:rPr lang="en-US" sz="3200" dirty="0"/>
              <a:t>A long thin fibrous silicate mineral with insulating properties, which can cause cancer when inhaled; formerly used as insulation in buildings.</a:t>
            </a:r>
          </a:p>
          <a:p>
            <a:pPr lvl="0"/>
            <a:r>
              <a:rPr lang="en-US" sz="3200" dirty="0"/>
              <a:t>Radon that seeps into homes through cracks in the foundation, groundwater, or rocks.</a:t>
            </a:r>
          </a:p>
          <a:p>
            <a:pPr lvl="0"/>
            <a:r>
              <a:rPr lang="en-US" sz="3200" dirty="0"/>
              <a:t>VOCs used in furniture, paint, and building materials.</a:t>
            </a:r>
          </a:p>
          <a:p>
            <a:pPr marL="0" indent="0">
              <a:buNone/>
            </a:pPr>
            <a:endParaRPr lang="en-US" sz="3200" dirty="0"/>
          </a:p>
        </p:txBody>
      </p:sp>
    </p:spTree>
    <p:extLst>
      <p:ext uri="{BB962C8B-B14F-4D97-AF65-F5344CB8AC3E}">
        <p14:creationId xmlns:p14="http://schemas.microsoft.com/office/powerpoint/2010/main" val="1602033397"/>
      </p:ext>
    </p:extLst>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Radon</a:t>
            </a:r>
            <a:br>
              <a:rPr lang="en-US" dirty="0"/>
            </a:br>
            <a:endParaRPr lang="en-US" dirty="0"/>
          </a:p>
        </p:txBody>
      </p:sp>
      <p:pic>
        <p:nvPicPr>
          <p:cNvPr id="11" name="Picture 10"/>
          <p:cNvPicPr>
            <a:picLocks noChangeAspect="1"/>
          </p:cNvPicPr>
          <p:nvPr/>
        </p:nvPicPr>
        <p:blipFill>
          <a:blip r:embed="rId2"/>
          <a:stretch>
            <a:fillRect/>
          </a:stretch>
        </p:blipFill>
        <p:spPr>
          <a:xfrm>
            <a:off x="1270001" y="1582186"/>
            <a:ext cx="9025126" cy="6598386"/>
          </a:xfrm>
          <a:prstGeom prst="rect">
            <a:avLst/>
          </a:prstGeom>
        </p:spPr>
      </p:pic>
      <p:sp>
        <p:nvSpPr>
          <p:cNvPr id="12" name="Rectangle 11"/>
          <p:cNvSpPr/>
          <p:nvPr/>
        </p:nvSpPr>
        <p:spPr>
          <a:xfrm>
            <a:off x="1270001" y="8180572"/>
            <a:ext cx="10464799" cy="1200328"/>
          </a:xfrm>
          <a:prstGeom prst="rect">
            <a:avLst/>
          </a:prstGeom>
        </p:spPr>
        <p:txBody>
          <a:bodyPr wrap="square">
            <a:spAutoFit/>
          </a:bodyPr>
          <a:lstStyle/>
          <a:p>
            <a:r>
              <a:rPr lang="en-US" sz="2400" b="1" dirty="0">
                <a:solidFill>
                  <a:srgbClr val="010001"/>
                </a:solidFill>
                <a:latin typeface="Arial"/>
                <a:cs typeface="Arial"/>
              </a:rPr>
              <a:t>Potential radon exposure in </a:t>
            </a:r>
            <a:r>
              <a:rPr lang="en-US" sz="2400" b="1" dirty="0" smtClean="0">
                <a:solidFill>
                  <a:srgbClr val="010001"/>
                </a:solidFill>
                <a:latin typeface="Arial"/>
                <a:cs typeface="Arial"/>
              </a:rPr>
              <a:t>the United </a:t>
            </a:r>
            <a:r>
              <a:rPr lang="en-US" sz="2400" b="1" dirty="0">
                <a:solidFill>
                  <a:srgbClr val="010001"/>
                </a:solidFill>
                <a:latin typeface="Arial"/>
                <a:cs typeface="Arial"/>
              </a:rPr>
              <a:t>States. </a:t>
            </a:r>
            <a:r>
              <a:rPr lang="en-US" sz="2400" dirty="0">
                <a:solidFill>
                  <a:srgbClr val="010001"/>
                </a:solidFill>
                <a:latin typeface="Arial"/>
                <a:cs typeface="Arial"/>
              </a:rPr>
              <a:t>Depending on the underlying </a:t>
            </a:r>
            <a:r>
              <a:rPr lang="en-US" sz="2400" dirty="0" smtClean="0">
                <a:solidFill>
                  <a:srgbClr val="010001"/>
                </a:solidFill>
                <a:latin typeface="Arial"/>
                <a:cs typeface="Arial"/>
              </a:rPr>
              <a:t>bedrock and </a:t>
            </a:r>
            <a:r>
              <a:rPr lang="en-US" sz="2400" dirty="0">
                <a:solidFill>
                  <a:srgbClr val="010001"/>
                </a:solidFill>
                <a:latin typeface="Arial"/>
                <a:cs typeface="Arial"/>
              </a:rPr>
              <a:t>soils, the potential for exposure to radon </a:t>
            </a:r>
            <a:r>
              <a:rPr lang="en-US" sz="2400" dirty="0" smtClean="0">
                <a:solidFill>
                  <a:srgbClr val="010001"/>
                </a:solidFill>
                <a:latin typeface="Arial"/>
                <a:cs typeface="Arial"/>
              </a:rPr>
              <a:t>exists in </a:t>
            </a:r>
            <a:r>
              <a:rPr lang="en-US" sz="2400" dirty="0">
                <a:solidFill>
                  <a:srgbClr val="010001"/>
                </a:solidFill>
                <a:latin typeface="Arial"/>
                <a:cs typeface="Arial"/>
              </a:rPr>
              <a:t>houses in certain parts of the United States.</a:t>
            </a:r>
          </a:p>
        </p:txBody>
      </p:sp>
    </p:spTree>
    <p:extLst>
      <p:ext uri="{BB962C8B-B14F-4D97-AF65-F5344CB8AC3E}">
        <p14:creationId xmlns:p14="http://schemas.microsoft.com/office/powerpoint/2010/main" val="3732070568"/>
      </p:ext>
    </p:extLst>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VOCs in Home Products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a:t>Reasons for sick building syndrome:</a:t>
            </a:r>
          </a:p>
          <a:p>
            <a:pPr lvl="0"/>
            <a:r>
              <a:rPr lang="en-US" dirty="0"/>
              <a:t>Inadequate or faulty ventilation</a:t>
            </a:r>
          </a:p>
          <a:p>
            <a:pPr lvl="0"/>
            <a:r>
              <a:rPr lang="en-US" dirty="0"/>
              <a:t>Chemical contamination from indoor sources</a:t>
            </a:r>
          </a:p>
          <a:p>
            <a:pPr lvl="0"/>
            <a:r>
              <a:rPr lang="en-US" dirty="0"/>
              <a:t>Chemical contamination from outdoor sources</a:t>
            </a:r>
          </a:p>
          <a:p>
            <a:pPr lvl="0"/>
            <a:r>
              <a:rPr lang="en-US" dirty="0"/>
              <a:t>Biological contamination from outside or inside</a:t>
            </a:r>
          </a:p>
        </p:txBody>
      </p:sp>
    </p:spTree>
    <p:extLst>
      <p:ext uri="{BB962C8B-B14F-4D97-AF65-F5344CB8AC3E}">
        <p14:creationId xmlns:p14="http://schemas.microsoft.com/office/powerpoint/2010/main" val="1547841031"/>
      </p:ext>
    </p:extLst>
  </p:cSld>
  <p:clrMapOvr>
    <a:masterClrMapping/>
  </p:clrMapOvr>
  <p:transition xmlns:p14="http://schemas.microsoft.com/office/powerpoint/2010/mai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83648"/>
            <a:ext cx="10464800" cy="2465387"/>
          </a:xfrm>
        </p:spPr>
        <p:txBody>
          <a:bodyPr/>
          <a:lstStyle/>
          <a:p>
            <a:pPr algn="l"/>
            <a:r>
              <a:rPr lang="en-US" dirty="0"/>
              <a:t>Classifying Pollutants</a:t>
            </a:r>
            <a:br>
              <a:rPr lang="en-US" dirty="0"/>
            </a:br>
            <a:endParaRPr lang="en-US" dirty="0"/>
          </a:p>
        </p:txBody>
      </p:sp>
      <p:sp>
        <p:nvSpPr>
          <p:cNvPr id="3" name="Content Placeholder 2"/>
          <p:cNvSpPr>
            <a:spLocks noGrp="1"/>
          </p:cNvSpPr>
          <p:nvPr>
            <p:ph idx="1"/>
          </p:nvPr>
        </p:nvSpPr>
        <p:spPr>
          <a:xfrm>
            <a:off x="1270000" y="2594658"/>
            <a:ext cx="10464800" cy="5840413"/>
          </a:xfrm>
        </p:spPr>
        <p:txBody>
          <a:bodyPr/>
          <a:lstStyle/>
          <a:p>
            <a:pPr marL="0" indent="0">
              <a:buNone/>
            </a:pPr>
            <a:r>
              <a:rPr lang="en-US" sz="3200" dirty="0"/>
              <a:t>Nitrogen Oxides (</a:t>
            </a:r>
            <a:r>
              <a:rPr lang="en-US" sz="3200" dirty="0" err="1"/>
              <a:t>NO</a:t>
            </a:r>
            <a:r>
              <a:rPr lang="en-US" sz="3200" baseline="-25000" dirty="0" err="1"/>
              <a:t>x</a:t>
            </a:r>
            <a:r>
              <a:rPr lang="en-US" sz="3200" dirty="0"/>
              <a:t>)</a:t>
            </a:r>
            <a:r>
              <a:rPr lang="en-US" sz="3200" dirty="0" smtClean="0"/>
              <a:t>:</a:t>
            </a:r>
            <a:r>
              <a:rPr lang="en-US" sz="3200" dirty="0"/>
              <a:t> </a:t>
            </a:r>
          </a:p>
          <a:p>
            <a:pPr lvl="0"/>
            <a:r>
              <a:rPr lang="en-US" sz="3200" dirty="0"/>
              <a:t>Motor vehicles and stationary fossil fuel combustion are the primary anthropogenic sources of nitrogen oxides.</a:t>
            </a:r>
          </a:p>
          <a:p>
            <a:pPr lvl="0"/>
            <a:r>
              <a:rPr lang="en-US" sz="3200" dirty="0"/>
              <a:t>Respiratory irritant, increases susceptibility to respiratory infection.</a:t>
            </a:r>
          </a:p>
          <a:p>
            <a:pPr lvl="0"/>
            <a:r>
              <a:rPr lang="en-US" sz="3200" dirty="0"/>
              <a:t>An ozone precursor, leads to formation of photochemical smog. </a:t>
            </a:r>
          </a:p>
          <a:p>
            <a:pPr lvl="0"/>
            <a:r>
              <a:rPr lang="en-US" sz="3200" dirty="0"/>
              <a:t>Converts to nitric acid in atmosphere, which is harmful to aquatic life and some vegetation. </a:t>
            </a:r>
          </a:p>
          <a:p>
            <a:pPr lvl="0"/>
            <a:r>
              <a:rPr lang="en-US" sz="3200" dirty="0"/>
              <a:t>Contributes to over-fertilizing terrestrial and aquatic systems</a:t>
            </a:r>
            <a:r>
              <a:rPr lang="en-US" sz="3200" dirty="0" smtClean="0"/>
              <a:t>.</a:t>
            </a:r>
            <a:endParaRPr lang="en-US" sz="3200" dirty="0"/>
          </a:p>
        </p:txBody>
      </p:sp>
    </p:spTree>
    <p:extLst>
      <p:ext uri="{BB962C8B-B14F-4D97-AF65-F5344CB8AC3E}">
        <p14:creationId xmlns:p14="http://schemas.microsoft.com/office/powerpoint/2010/main" val="1227773562"/>
      </p:ext>
    </p:extLst>
  </p:cSld>
  <p:clrMapOvr>
    <a:masterClrMapping/>
  </p:clrMapOvr>
  <p:transition xmlns:p14="http://schemas.microsoft.com/office/powerpoint/2010/mai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Classifying Pollutants</a:t>
            </a:r>
            <a:br>
              <a:rPr lang="en-US" dirty="0"/>
            </a:br>
            <a:endParaRPr lang="en-US" dirty="0"/>
          </a:p>
        </p:txBody>
      </p:sp>
      <p:sp>
        <p:nvSpPr>
          <p:cNvPr id="3" name="Content Placeholder 2"/>
          <p:cNvSpPr>
            <a:spLocks noGrp="1"/>
          </p:cNvSpPr>
          <p:nvPr>
            <p:ph idx="1"/>
          </p:nvPr>
        </p:nvSpPr>
        <p:spPr>
          <a:xfrm>
            <a:off x="1270000" y="3533431"/>
            <a:ext cx="10464800" cy="5840413"/>
          </a:xfrm>
        </p:spPr>
        <p:txBody>
          <a:bodyPr/>
          <a:lstStyle/>
          <a:p>
            <a:pPr marL="0" indent="0">
              <a:buNone/>
            </a:pPr>
            <a:r>
              <a:rPr lang="en-US" sz="3200" dirty="0"/>
              <a:t>Carbon Oxides</a:t>
            </a:r>
            <a:r>
              <a:rPr lang="en-US" sz="3200" dirty="0" smtClean="0"/>
              <a:t>:</a:t>
            </a:r>
            <a:endParaRPr lang="en-US" sz="3200" dirty="0"/>
          </a:p>
          <a:p>
            <a:pPr lvl="0"/>
            <a:r>
              <a:rPr lang="en-US" sz="3200" dirty="0"/>
              <a:t>Carbon monoxide (CO) is a common emission in vehicle exhaust and most other combustion processes</a:t>
            </a:r>
            <a:r>
              <a:rPr lang="en-US" sz="3200" dirty="0" smtClean="0"/>
              <a:t>.</a:t>
            </a:r>
            <a:r>
              <a:rPr lang="en-US" sz="3200" dirty="0"/>
              <a:t> </a:t>
            </a:r>
          </a:p>
          <a:p>
            <a:pPr lvl="0"/>
            <a:r>
              <a:rPr lang="en-US" sz="3200" dirty="0" smtClean="0"/>
              <a:t>CO </a:t>
            </a:r>
            <a:r>
              <a:rPr lang="en-US" sz="3200" dirty="0"/>
              <a:t>can be a significant component of air pollution in urban areas. </a:t>
            </a:r>
          </a:p>
          <a:p>
            <a:pPr lvl="0"/>
            <a:r>
              <a:rPr lang="en-US" sz="3200" dirty="0"/>
              <a:t>Carbon dioxide (CO</a:t>
            </a:r>
            <a:r>
              <a:rPr lang="en-US" sz="3200" baseline="-25000" dirty="0"/>
              <a:t>2</a:t>
            </a:r>
            <a:r>
              <a:rPr lang="en-US" sz="3200" dirty="0"/>
              <a:t>) released by burning fossil fuels has led to its becoming a major pollutant</a:t>
            </a:r>
            <a:r>
              <a:rPr lang="en-US" sz="3200" dirty="0" smtClean="0"/>
              <a:t>.</a:t>
            </a:r>
            <a:endParaRPr lang="en-US" sz="3200" dirty="0"/>
          </a:p>
          <a:p>
            <a:pPr lvl="0"/>
            <a:r>
              <a:rPr lang="en-US" sz="3200" dirty="0"/>
              <a:t>CO</a:t>
            </a:r>
            <a:r>
              <a:rPr lang="en-US" sz="3200" baseline="-25000" dirty="0"/>
              <a:t>2 </a:t>
            </a:r>
            <a:r>
              <a:rPr lang="en-US" sz="3200" dirty="0"/>
              <a:t>recently exceeded a concentration of 400 parts per million in the atmosphere and appears to be steadily increasing each year.</a:t>
            </a:r>
          </a:p>
          <a:p>
            <a:pPr marL="0" indent="0">
              <a:buNone/>
            </a:pPr>
            <a:endParaRPr lang="en-US" sz="3200" dirty="0"/>
          </a:p>
        </p:txBody>
      </p:sp>
    </p:spTree>
    <p:extLst>
      <p:ext uri="{BB962C8B-B14F-4D97-AF65-F5344CB8AC3E}">
        <p14:creationId xmlns:p14="http://schemas.microsoft.com/office/powerpoint/2010/main" val="3229624865"/>
      </p:ext>
    </p:extLst>
  </p:cSld>
  <p:clrMapOvr>
    <a:masterClrMapping/>
  </p:clrMapOvr>
  <p:transition xmlns:p14="http://schemas.microsoft.com/office/powerpoint/2010/mai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Classifying Pollutants</a:t>
            </a:r>
            <a:br>
              <a:rPr lang="en-US" dirty="0"/>
            </a:br>
            <a:endParaRPr lang="en-US" dirty="0"/>
          </a:p>
        </p:txBody>
      </p:sp>
      <p:sp>
        <p:nvSpPr>
          <p:cNvPr id="3" name="Content Placeholder 2"/>
          <p:cNvSpPr>
            <a:spLocks noGrp="1"/>
          </p:cNvSpPr>
          <p:nvPr>
            <p:ph idx="1"/>
          </p:nvPr>
        </p:nvSpPr>
        <p:spPr>
          <a:xfrm>
            <a:off x="1085926" y="1416585"/>
            <a:ext cx="10464800" cy="1823111"/>
          </a:xfrm>
        </p:spPr>
        <p:txBody>
          <a:bodyPr/>
          <a:lstStyle/>
          <a:p>
            <a:r>
              <a:rPr lang="en-US" sz="2800" b="1" dirty="0"/>
              <a:t>Particulate matter (PM) </a:t>
            </a:r>
            <a:r>
              <a:rPr lang="en-US" sz="2800" b="1" dirty="0" smtClean="0"/>
              <a:t> </a:t>
            </a:r>
            <a:r>
              <a:rPr lang="en-US" sz="2800" dirty="0" smtClean="0"/>
              <a:t>Solid </a:t>
            </a:r>
            <a:r>
              <a:rPr lang="en-US" sz="2800" dirty="0"/>
              <a:t>or liquid </a:t>
            </a:r>
            <a:r>
              <a:rPr lang="en-US" sz="2800" dirty="0" smtClean="0"/>
              <a:t>particles suspended </a:t>
            </a:r>
            <a:r>
              <a:rPr lang="en-US" sz="2800" dirty="0"/>
              <a:t>in air. </a:t>
            </a:r>
            <a:r>
              <a:rPr lang="en-US" sz="2800" i="1" dirty="0"/>
              <a:t>Also known as </a:t>
            </a:r>
            <a:r>
              <a:rPr lang="en-US" sz="2800" b="1" dirty="0"/>
              <a:t>Particulates</a:t>
            </a:r>
            <a:r>
              <a:rPr lang="en-US" sz="2800" dirty="0" smtClean="0"/>
              <a:t>; </a:t>
            </a:r>
            <a:r>
              <a:rPr lang="en-US" sz="2800" b="1" dirty="0" smtClean="0"/>
              <a:t>Particles</a:t>
            </a:r>
            <a:r>
              <a:rPr lang="en-US" sz="2800" dirty="0"/>
              <a:t>.</a:t>
            </a:r>
          </a:p>
        </p:txBody>
      </p:sp>
      <p:pic>
        <p:nvPicPr>
          <p:cNvPr id="4" name="Picture 3"/>
          <p:cNvPicPr>
            <a:picLocks noChangeAspect="1"/>
          </p:cNvPicPr>
          <p:nvPr/>
        </p:nvPicPr>
        <p:blipFill>
          <a:blip r:embed="rId2"/>
          <a:stretch>
            <a:fillRect/>
          </a:stretch>
        </p:blipFill>
        <p:spPr>
          <a:xfrm>
            <a:off x="662561" y="3005732"/>
            <a:ext cx="8546000" cy="6253170"/>
          </a:xfrm>
          <a:prstGeom prst="rect">
            <a:avLst/>
          </a:prstGeom>
        </p:spPr>
      </p:pic>
      <p:sp>
        <p:nvSpPr>
          <p:cNvPr id="5" name="Rectangle 4"/>
          <p:cNvSpPr/>
          <p:nvPr/>
        </p:nvSpPr>
        <p:spPr>
          <a:xfrm>
            <a:off x="9472995" y="3005732"/>
            <a:ext cx="3559523" cy="5762286"/>
          </a:xfrm>
          <a:prstGeom prst="rect">
            <a:avLst/>
          </a:prstGeom>
        </p:spPr>
        <p:txBody>
          <a:bodyPr wrap="square">
            <a:spAutoFit/>
          </a:bodyPr>
          <a:lstStyle/>
          <a:p>
            <a:r>
              <a:rPr lang="en-US" sz="2400" b="1" dirty="0">
                <a:solidFill>
                  <a:srgbClr val="010001"/>
                </a:solidFill>
                <a:latin typeface="Arial"/>
                <a:cs typeface="Arial"/>
              </a:rPr>
              <a:t>The sources </a:t>
            </a:r>
            <a:r>
              <a:rPr lang="en-US" sz="2400" b="1" dirty="0" smtClean="0">
                <a:solidFill>
                  <a:srgbClr val="010001"/>
                </a:solidFill>
                <a:latin typeface="Arial"/>
                <a:cs typeface="Arial"/>
              </a:rPr>
              <a:t>of particulate </a:t>
            </a:r>
            <a:r>
              <a:rPr lang="en-US" sz="2400" b="1" dirty="0">
                <a:solidFill>
                  <a:srgbClr val="010001"/>
                </a:solidFill>
                <a:latin typeface="Arial"/>
                <a:cs typeface="Arial"/>
              </a:rPr>
              <a:t>matter and its effect.</a:t>
            </a:r>
          </a:p>
          <a:p>
            <a:r>
              <a:rPr lang="en-US" sz="2400" dirty="0">
                <a:solidFill>
                  <a:srgbClr val="010001"/>
                </a:solidFill>
                <a:latin typeface="Arial"/>
                <a:cs typeface="Arial"/>
              </a:rPr>
              <a:t>Particulate matter can be natural or anthropogenic. Particulate matter</a:t>
            </a:r>
          </a:p>
          <a:p>
            <a:r>
              <a:rPr lang="en-US" sz="2400" dirty="0">
                <a:solidFill>
                  <a:srgbClr val="010001"/>
                </a:solidFill>
                <a:latin typeface="Arial"/>
                <a:cs typeface="Arial"/>
              </a:rPr>
              <a:t>in the atmosphere ranges considerably in size and can absorb or</a:t>
            </a:r>
          </a:p>
          <a:p>
            <a:r>
              <a:rPr lang="en-US" sz="2400" dirty="0">
                <a:solidFill>
                  <a:srgbClr val="010001"/>
                </a:solidFill>
                <a:latin typeface="Arial"/>
                <a:cs typeface="Arial"/>
              </a:rPr>
              <a:t>scatter light, which creates a haze and reduces the light that </a:t>
            </a:r>
            <a:r>
              <a:rPr lang="en-US" sz="2400" dirty="0" smtClean="0">
                <a:solidFill>
                  <a:srgbClr val="010001"/>
                </a:solidFill>
                <a:latin typeface="Arial"/>
                <a:cs typeface="Arial"/>
              </a:rPr>
              <a:t>reaches the </a:t>
            </a:r>
            <a:r>
              <a:rPr lang="en-US" sz="2400" dirty="0">
                <a:solidFill>
                  <a:srgbClr val="010001"/>
                </a:solidFill>
                <a:latin typeface="Arial"/>
                <a:cs typeface="Arial"/>
              </a:rPr>
              <a:t>surface of Earth.</a:t>
            </a:r>
          </a:p>
        </p:txBody>
      </p:sp>
    </p:spTree>
    <p:extLst>
      <p:ext uri="{BB962C8B-B14F-4D97-AF65-F5344CB8AC3E}">
        <p14:creationId xmlns:p14="http://schemas.microsoft.com/office/powerpoint/2010/main" val="4029875116"/>
      </p:ext>
    </p:extLst>
  </p:cSld>
  <p:clrMapOvr>
    <a:masterClrMapping/>
  </p:clrMapOvr>
  <p:transition xmlns:p14="http://schemas.microsoft.com/office/powerpoint/2010/mai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000" y="-147256"/>
            <a:ext cx="10464800" cy="2465387"/>
          </a:xfrm>
        </p:spPr>
        <p:txBody>
          <a:bodyPr/>
          <a:lstStyle/>
          <a:p>
            <a:pPr algn="l"/>
            <a:r>
              <a:rPr lang="en-US" dirty="0"/>
              <a:t>Classifying Pollutants</a:t>
            </a:r>
            <a:br>
              <a:rPr lang="en-US" dirty="0"/>
            </a:br>
            <a:endParaRPr lang="en-US" dirty="0"/>
          </a:p>
        </p:txBody>
      </p:sp>
      <p:sp>
        <p:nvSpPr>
          <p:cNvPr id="3" name="Content Placeholder 2"/>
          <p:cNvSpPr>
            <a:spLocks noGrp="1"/>
          </p:cNvSpPr>
          <p:nvPr>
            <p:ph idx="1"/>
          </p:nvPr>
        </p:nvSpPr>
        <p:spPr>
          <a:xfrm>
            <a:off x="1270000" y="2944395"/>
            <a:ext cx="10731599" cy="5099621"/>
          </a:xfrm>
        </p:spPr>
        <p:txBody>
          <a:bodyPr/>
          <a:lstStyle/>
          <a:p>
            <a:r>
              <a:rPr lang="en-US" sz="2800" b="1" dirty="0"/>
              <a:t>Haze</a:t>
            </a:r>
            <a:r>
              <a:rPr lang="en-US" sz="2800" dirty="0"/>
              <a:t> </a:t>
            </a:r>
            <a:r>
              <a:rPr lang="en-US" sz="2800" dirty="0" smtClean="0"/>
              <a:t> Reduced </a:t>
            </a:r>
            <a:r>
              <a:rPr lang="en-US" sz="2800" dirty="0"/>
              <a:t>visibility.</a:t>
            </a:r>
          </a:p>
          <a:p>
            <a:r>
              <a:rPr lang="en-US" sz="2800" b="1" dirty="0"/>
              <a:t>Photochemical oxidant </a:t>
            </a:r>
            <a:r>
              <a:rPr lang="en-US" sz="2800" b="1" dirty="0" smtClean="0"/>
              <a:t> </a:t>
            </a:r>
            <a:r>
              <a:rPr lang="en-US" sz="2800" dirty="0" smtClean="0"/>
              <a:t>A </a:t>
            </a:r>
            <a:r>
              <a:rPr lang="en-US" sz="2800" dirty="0"/>
              <a:t>class of air </a:t>
            </a:r>
            <a:r>
              <a:rPr lang="en-US" sz="2800" dirty="0" smtClean="0"/>
              <a:t>pollutants formed </a:t>
            </a:r>
            <a:r>
              <a:rPr lang="en-US" sz="2800" dirty="0"/>
              <a:t>as a result of sunlight acting on </a:t>
            </a:r>
            <a:r>
              <a:rPr lang="en-US" sz="2800" dirty="0" smtClean="0"/>
              <a:t>compounds such </a:t>
            </a:r>
            <a:r>
              <a:rPr lang="en-US" sz="2800" dirty="0"/>
              <a:t>as nitrogen oxides.</a:t>
            </a:r>
          </a:p>
          <a:p>
            <a:r>
              <a:rPr lang="en-US" sz="2800" b="1" dirty="0"/>
              <a:t>Ozone (O</a:t>
            </a:r>
            <a:r>
              <a:rPr lang="en-US" sz="2800" b="1" baseline="-25000" dirty="0"/>
              <a:t>3</a:t>
            </a:r>
            <a:r>
              <a:rPr lang="en-US" sz="2800" b="1" dirty="0"/>
              <a:t>) </a:t>
            </a:r>
            <a:r>
              <a:rPr lang="en-US" sz="2800" b="1" dirty="0" smtClean="0"/>
              <a:t> </a:t>
            </a:r>
            <a:r>
              <a:rPr lang="en-US" sz="2800" dirty="0" smtClean="0"/>
              <a:t>A </a:t>
            </a:r>
            <a:r>
              <a:rPr lang="en-US" sz="2800" dirty="0"/>
              <a:t>secondary pollutant made up of </a:t>
            </a:r>
            <a:r>
              <a:rPr lang="en-US" sz="2800" dirty="0" smtClean="0"/>
              <a:t>three oxygen </a:t>
            </a:r>
            <a:r>
              <a:rPr lang="en-US" sz="2800" dirty="0"/>
              <a:t>atoms bound together.</a:t>
            </a:r>
          </a:p>
          <a:p>
            <a:r>
              <a:rPr lang="en-US" sz="2800" b="1" dirty="0"/>
              <a:t>Smog</a:t>
            </a:r>
            <a:r>
              <a:rPr lang="en-US" sz="2800" dirty="0"/>
              <a:t> </a:t>
            </a:r>
            <a:r>
              <a:rPr lang="en-US" sz="2800" dirty="0" smtClean="0"/>
              <a:t> A </a:t>
            </a:r>
            <a:r>
              <a:rPr lang="en-US" sz="2800" dirty="0"/>
              <a:t>type of air pollution that is a mixture of </a:t>
            </a:r>
            <a:r>
              <a:rPr lang="en-US" sz="2800" dirty="0" smtClean="0"/>
              <a:t>oxidants and </a:t>
            </a:r>
            <a:r>
              <a:rPr lang="en-US" sz="2800" dirty="0"/>
              <a:t>particulate matter.</a:t>
            </a:r>
          </a:p>
          <a:p>
            <a:r>
              <a:rPr lang="en-US" sz="2800" b="1" dirty="0"/>
              <a:t>Photochemical smog </a:t>
            </a:r>
            <a:r>
              <a:rPr lang="en-US" sz="2800" b="1" dirty="0" smtClean="0"/>
              <a:t> </a:t>
            </a:r>
            <a:r>
              <a:rPr lang="en-US" sz="2800" dirty="0" smtClean="0"/>
              <a:t>Smog </a:t>
            </a:r>
            <a:r>
              <a:rPr lang="en-US" sz="2800" dirty="0"/>
              <a:t>that is dominated </a:t>
            </a:r>
            <a:r>
              <a:rPr lang="en-US" sz="2800" dirty="0" smtClean="0"/>
              <a:t>by oxidants </a:t>
            </a:r>
            <a:r>
              <a:rPr lang="en-US" sz="2800" dirty="0"/>
              <a:t>such as ozone. Also known as Los Angeles</a:t>
            </a:r>
            <a:r>
              <a:rPr lang="en-US" sz="2800" dirty="0" smtClean="0"/>
              <a:t>–type </a:t>
            </a:r>
            <a:r>
              <a:rPr lang="en-US" sz="2800" dirty="0"/>
              <a:t>Smog; Brown smog.</a:t>
            </a:r>
          </a:p>
          <a:p>
            <a:r>
              <a:rPr lang="en-US" sz="2800" b="1" dirty="0"/>
              <a:t>Sulfurous smog</a:t>
            </a:r>
            <a:r>
              <a:rPr lang="en-US" sz="2800" dirty="0"/>
              <a:t> </a:t>
            </a:r>
            <a:r>
              <a:rPr lang="en-US" sz="2800" dirty="0" smtClean="0"/>
              <a:t> Smog </a:t>
            </a:r>
            <a:r>
              <a:rPr lang="en-US" sz="2800" dirty="0"/>
              <a:t>dominated by sulfur dioxide </a:t>
            </a:r>
            <a:r>
              <a:rPr lang="en-US" sz="2800" dirty="0" smtClean="0"/>
              <a:t>and sulfate </a:t>
            </a:r>
            <a:r>
              <a:rPr lang="en-US" sz="2800" dirty="0"/>
              <a:t>compounds. </a:t>
            </a:r>
            <a:r>
              <a:rPr lang="en-US" sz="2800" i="1" dirty="0"/>
              <a:t>Also known as </a:t>
            </a:r>
            <a:r>
              <a:rPr lang="en-US" sz="2800" b="1" dirty="0"/>
              <a:t>London-type smog</a:t>
            </a:r>
            <a:r>
              <a:rPr lang="en-US" sz="2800" dirty="0" smtClean="0"/>
              <a:t>; </a:t>
            </a:r>
            <a:r>
              <a:rPr lang="en-US" sz="2800" b="1" dirty="0" smtClean="0"/>
              <a:t>Gray </a:t>
            </a:r>
            <a:r>
              <a:rPr lang="en-US" sz="2800" b="1" dirty="0"/>
              <a:t>smog</a:t>
            </a:r>
            <a:r>
              <a:rPr lang="en-US" sz="2800" dirty="0"/>
              <a:t>; Industrial smog.</a:t>
            </a:r>
          </a:p>
        </p:txBody>
      </p:sp>
    </p:spTree>
    <p:extLst>
      <p:ext uri="{BB962C8B-B14F-4D97-AF65-F5344CB8AC3E}">
        <p14:creationId xmlns:p14="http://schemas.microsoft.com/office/powerpoint/2010/main" val="3240568914"/>
      </p:ext>
    </p:extLst>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Classifying Pollutants</a:t>
            </a:r>
            <a:br>
              <a:rPr lang="en-US" dirty="0"/>
            </a:br>
            <a:endParaRPr lang="en-US" dirty="0"/>
          </a:p>
        </p:txBody>
      </p:sp>
      <p:sp>
        <p:nvSpPr>
          <p:cNvPr id="3" name="Content Placeholder 2"/>
          <p:cNvSpPr>
            <a:spLocks noGrp="1"/>
          </p:cNvSpPr>
          <p:nvPr>
            <p:ph idx="1"/>
          </p:nvPr>
        </p:nvSpPr>
        <p:spPr/>
        <p:txBody>
          <a:bodyPr/>
          <a:lstStyle/>
          <a:p>
            <a:pPr marL="0" indent="0">
              <a:buNone/>
            </a:pPr>
            <a:r>
              <a:rPr lang="en-US" dirty="0" smtClean="0"/>
              <a:t>Lead:</a:t>
            </a:r>
            <a:r>
              <a:rPr lang="en-US" dirty="0"/>
              <a:t> </a:t>
            </a:r>
          </a:p>
          <a:p>
            <a:pPr lvl="0"/>
            <a:r>
              <a:rPr lang="en-US" dirty="0"/>
              <a:t>A gasoline additive, also found in oil, coal,  and old paint</a:t>
            </a:r>
            <a:r>
              <a:rPr lang="en-US" dirty="0" smtClean="0"/>
              <a:t>.</a:t>
            </a:r>
            <a:endParaRPr lang="en-US" dirty="0"/>
          </a:p>
          <a:p>
            <a:pPr lvl="0"/>
            <a:r>
              <a:rPr lang="en-US" dirty="0"/>
              <a:t>Impairs central nervous system.</a:t>
            </a:r>
          </a:p>
          <a:p>
            <a:pPr lvl="0"/>
            <a:r>
              <a:rPr lang="en-US" dirty="0"/>
              <a:t>At low concentrations, can have measurable effects on learning and ability to concentrate.</a:t>
            </a:r>
          </a:p>
          <a:p>
            <a:endParaRPr lang="en-US" dirty="0"/>
          </a:p>
        </p:txBody>
      </p:sp>
    </p:spTree>
    <p:extLst>
      <p:ext uri="{BB962C8B-B14F-4D97-AF65-F5344CB8AC3E}">
        <p14:creationId xmlns:p14="http://schemas.microsoft.com/office/powerpoint/2010/main" val="2240446927"/>
      </p:ext>
    </p:extLst>
  </p:cSld>
  <p:clrMapOvr>
    <a:masterClrMapping/>
  </p:clrMapOvr>
  <p:transition xmlns:p14="http://schemas.microsoft.com/office/powerpoint/2010/main"/>
</p:sld>
</file>

<file path=ppt/theme/theme1.xml><?xml version="1.0" encoding="utf-8"?>
<a:theme xmlns:a="http://schemas.openxmlformats.org/drawingml/2006/main" name="PPT_BASIC FORMAT_STYLE._DARK_ORANGE_BACKGROUNDppt">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Cover">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Co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Bullets">
  <a:themeElements>
    <a:clrScheme name="">
      <a:dk1>
        <a:srgbClr val="808080"/>
      </a:dk1>
      <a:lt1>
        <a:srgbClr val="FEFFFE"/>
      </a:lt1>
      <a:dk2>
        <a:srgbClr val="010001"/>
      </a:dk2>
      <a:lt2>
        <a:srgbClr val="000000"/>
      </a:lt2>
      <a:accent1>
        <a:srgbClr val="BBE0E3"/>
      </a:accent1>
      <a:accent2>
        <a:srgbClr val="333399"/>
      </a:accent2>
      <a:accent3>
        <a:srgbClr val="AAAAAA"/>
      </a:accent3>
      <a:accent4>
        <a:srgbClr val="D9DAD9"/>
      </a:accent4>
      <a:accent5>
        <a:srgbClr val="DAEDEF"/>
      </a:accent5>
      <a:accent6>
        <a:srgbClr val="2D2D8A"/>
      </a:accent6>
      <a:hlink>
        <a:srgbClr val="009999"/>
      </a:hlink>
      <a:folHlink>
        <a:srgbClr val="99CC00"/>
      </a:folHlink>
    </a:clrScheme>
    <a:fontScheme name="Title &amp; Bullets">
      <a:majorFont>
        <a:latin typeface="Lucida Grande"/>
        <a:ea typeface="ＭＳ Ｐゴシック"/>
        <a:cs typeface=""/>
      </a:majorFont>
      <a:minorFont>
        <a:latin typeface="Lucida Grande"/>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spDef>
    <a:lnDef>
      <a:spPr bwMode="auto">
        <a:xfrm>
          <a:off x="0" y="0"/>
          <a:ext cx="1" cy="1"/>
        </a:xfrm>
        <a:custGeom>
          <a:avLst/>
          <a:gdLst/>
          <a:ahLst/>
          <a:cxnLst/>
          <a:rect l="0" t="0" r="0" b="0"/>
          <a:pathLst/>
        </a:custGeom>
        <a:gradFill rotWithShape="0">
          <a:gsLst>
            <a:gs pos="0">
              <a:srgbClr val="074EB3"/>
            </a:gs>
            <a:gs pos="100000">
              <a:srgbClr val="0B3280"/>
            </a:gs>
          </a:gsLst>
          <a:lin ang="5400000" scaled="1"/>
        </a:gradFill>
        <a:ln>
          <a:noFill/>
        </a:ln>
        <a:effectLst/>
        <a:extLst>
          <a:ext uri="{91240B29-F687-4f45-9708-019B960494DF}">
            <a14:hiddenLine xmlns:a14="http://schemas.microsoft.com/office/drawing/2010/main" w="12700"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200" b="0" i="0" u="none" strike="noStrike" cap="none" normalizeH="0" baseline="0">
            <a:ln>
              <a:noFill/>
            </a:ln>
            <a:solidFill>
              <a:srgbClr val="FEFFFE"/>
            </a:solidFill>
            <a:effectLst/>
            <a:latin typeface="Lucida Grande" charset="0"/>
            <a:ea typeface="ＭＳ Ｐゴシック" charset="0"/>
            <a:sym typeface="Lucida Grande"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PPT_BASIC FORMAT_STYLE._DARK_ORANGE_BACKGROUNDppt.thmx</Template>
  <TotalTime>99</TotalTime>
  <Words>2035</Words>
  <Application>Microsoft Macintosh PowerPoint</Application>
  <PresentationFormat>Custom</PresentationFormat>
  <Paragraphs>188</Paragraphs>
  <Slides>43</Slides>
  <Notes>0</Notes>
  <HiddenSlides>0</HiddenSlides>
  <MMClips>0</MMClips>
  <ScaleCrop>false</ScaleCrop>
  <HeadingPairs>
    <vt:vector size="4" baseType="variant">
      <vt:variant>
        <vt:lpstr>Theme</vt:lpstr>
      </vt:variant>
      <vt:variant>
        <vt:i4>2</vt:i4>
      </vt:variant>
      <vt:variant>
        <vt:lpstr>Slide Titles</vt:lpstr>
      </vt:variant>
      <vt:variant>
        <vt:i4>43</vt:i4>
      </vt:variant>
    </vt:vector>
  </HeadingPairs>
  <TitlesOfParts>
    <vt:vector size="45" baseType="lpstr">
      <vt:lpstr>PPT_BASIC FORMAT_STYLE._DARK_ORANGE_BACKGROUNDppt</vt:lpstr>
      <vt:lpstr>Title &amp; Bullets</vt:lpstr>
      <vt:lpstr>PowerPoint Presentation</vt:lpstr>
      <vt:lpstr>Module 46  Major Air Pollutants and Their Sources </vt:lpstr>
      <vt:lpstr> Air Pollution is a global system </vt:lpstr>
      <vt:lpstr>Classifying Pollutants </vt:lpstr>
      <vt:lpstr>Classifying Pollutants </vt:lpstr>
      <vt:lpstr>Classifying Pollutants </vt:lpstr>
      <vt:lpstr>Classifying Pollutants </vt:lpstr>
      <vt:lpstr>Classifying Pollutants </vt:lpstr>
      <vt:lpstr>Classifying Pollutants </vt:lpstr>
      <vt:lpstr>Classifying Pollutants </vt:lpstr>
      <vt:lpstr>Primary and Secondary Pollutants </vt:lpstr>
      <vt:lpstr>Primary and Secondary Pollutants </vt:lpstr>
      <vt:lpstr>Primary and Secondary Pollutants </vt:lpstr>
      <vt:lpstr>Air pollution comes from both natural and human sources </vt:lpstr>
      <vt:lpstr>Anthropogenic Emissions </vt:lpstr>
      <vt:lpstr>Anthropogenic Emissions, cont’d </vt:lpstr>
      <vt:lpstr>Anthropogenic Emissions </vt:lpstr>
      <vt:lpstr>Anthropogenic Emissions </vt:lpstr>
      <vt:lpstr>Module 47   Photochemical Smog and Acid Rain </vt:lpstr>
      <vt:lpstr>Photochemical smog remains an environmental problem in the United States </vt:lpstr>
      <vt:lpstr>The Chemistry of Ozone and Photochemical Smog Formation </vt:lpstr>
      <vt:lpstr>Thermal Inversions </vt:lpstr>
      <vt:lpstr>Thermal Inversions</vt:lpstr>
      <vt:lpstr>Acid deposition has improved in the United States </vt:lpstr>
      <vt:lpstr>How Acid Deposition Forms and Travels </vt:lpstr>
      <vt:lpstr>Effects of Acid Deposition </vt:lpstr>
      <vt:lpstr>Module 48   Pollution Control Measures </vt:lpstr>
      <vt:lpstr>Pollution control includes prevention, technology, and innovation </vt:lpstr>
      <vt:lpstr>Pollution control includes prevention, technology, and innovation </vt:lpstr>
      <vt:lpstr>Control of Particulate Matter </vt:lpstr>
      <vt:lpstr>Around the world people are implementing innovative pollution control measures </vt:lpstr>
      <vt:lpstr>Module 49   Stratospheric Ozone Depletion </vt:lpstr>
      <vt:lpstr>Stratospheric ozone is beneficial to life on Earth </vt:lpstr>
      <vt:lpstr>Formation of Stratospheric Ozone </vt:lpstr>
      <vt:lpstr>Breakdown of Stratospheric Ozone </vt:lpstr>
      <vt:lpstr>Breakdown of Stratospheric Ozone</vt:lpstr>
      <vt:lpstr>Depletion of the Ozone Layer </vt:lpstr>
      <vt:lpstr>  Module 50  Indoor Air Pollution </vt:lpstr>
      <vt:lpstr>Indoor air pollution is a significant hazard in developing and developed countries </vt:lpstr>
      <vt:lpstr>Indoor Air Pollution in Developed Countries </vt:lpstr>
      <vt:lpstr>Most indoor air pollutants differ from outdoor air pollutants </vt:lpstr>
      <vt:lpstr>Radon </vt:lpstr>
      <vt:lpstr>VOCs in Home Products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Kohn</dc:creator>
  <cp:lastModifiedBy>Jeffrey Dowling</cp:lastModifiedBy>
  <cp:revision>25</cp:revision>
  <dcterms:created xsi:type="dcterms:W3CDTF">2015-05-13T22:54:26Z</dcterms:created>
  <dcterms:modified xsi:type="dcterms:W3CDTF">2015-06-02T20:38:30Z</dcterms:modified>
</cp:coreProperties>
</file>