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9" autoAdjust="0"/>
  </p:normalViewPr>
  <p:slideViewPr>
    <p:cSldViewPr snapToGrid="0" snapToObjects="1">
      <p:cViewPr>
        <p:scale>
          <a:sx n="100" d="100"/>
          <a:sy n="100" d="100"/>
        </p:scale>
        <p:origin x="-80" y="9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965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133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79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52547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>
                <a:solidFill>
                  <a:srgbClr val="01000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1pPr>
            <a:lvl2pPr marL="850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2pPr>
            <a:lvl3pPr marL="1231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3pPr>
            <a:lvl4pPr marL="1612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4pPr>
            <a:lvl5pPr marL="1993900" indent="-571500">
              <a:buClrTx/>
              <a:buFont typeface="Arial"/>
              <a:buChar char="•"/>
              <a:defRPr sz="3600">
                <a:solidFill>
                  <a:srgbClr val="01000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0677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58883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3992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2972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4890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70711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313791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2759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77914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448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600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29419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3950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685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7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7200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70189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75475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Helvetica"/>
          <a:ea typeface="MS PGothic" pitchFamily="34" charset="-128"/>
          <a:cs typeface="Helvetica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17</a:t>
            </a: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Human Health and Environmental Risks </a:t>
            </a:r>
            <a:endParaRPr lang="en-US" sz="4400" b="1" dirty="0" smtClean="0">
              <a:solidFill>
                <a:srgbClr val="010001"/>
              </a:solidFill>
              <a:latin typeface="Helvetica" charset="0"/>
            </a:endParaRPr>
          </a:p>
          <a:p>
            <a:pPr algn="ctr"/>
            <a:endParaRPr lang="en-US" sz="4400" b="1" dirty="0">
              <a:solidFill>
                <a:srgbClr val="010001"/>
              </a:solidFill>
              <a:latin typeface="Helvetica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159205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Emergent infectious diseases pose new risks to humans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055" y="313604"/>
            <a:ext cx="10464800" cy="5840413"/>
          </a:xfrm>
        </p:spPr>
        <p:txBody>
          <a:bodyPr/>
          <a:lstStyle/>
          <a:p>
            <a:r>
              <a:rPr lang="en-US" sz="2800" b="1" dirty="0"/>
              <a:t>Emergent infectious disease </a:t>
            </a:r>
            <a:r>
              <a:rPr lang="en-US" sz="2800" b="1" dirty="0" smtClean="0"/>
              <a:t> </a:t>
            </a:r>
            <a:r>
              <a:rPr lang="en-US" sz="2800" dirty="0" smtClean="0"/>
              <a:t>An </a:t>
            </a:r>
            <a:r>
              <a:rPr lang="en-US" sz="2800" dirty="0"/>
              <a:t>infectious </a:t>
            </a:r>
            <a:r>
              <a:rPr lang="en-US" sz="2800" dirty="0" smtClean="0"/>
              <a:t>disease that </a:t>
            </a:r>
            <a:r>
              <a:rPr lang="en-US" sz="2800" dirty="0"/>
              <a:t>has not been previously described </a:t>
            </a:r>
            <a:r>
              <a:rPr lang="en-US" sz="2800" dirty="0" smtClean="0"/>
              <a:t>or has </a:t>
            </a:r>
            <a:r>
              <a:rPr lang="en-US" sz="2800" dirty="0"/>
              <a:t>not been common for at least 20 years</a:t>
            </a:r>
            <a:r>
              <a:rPr lang="en-US" sz="28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55" y="3505454"/>
            <a:ext cx="8768667" cy="5054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729" y="8553272"/>
            <a:ext cx="1108129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emergence of new diseases.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Since the 1970s, new diseases, or diseases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have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been rare for more than 20 years, have been appearing throughout the world at a rate of approximately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one per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year.</a:t>
            </a:r>
          </a:p>
        </p:txBody>
      </p:sp>
    </p:spTree>
    <p:extLst>
      <p:ext uri="{BB962C8B-B14F-4D97-AF65-F5344CB8AC3E}">
        <p14:creationId xmlns:p14="http://schemas.microsoft.com/office/powerpoint/2010/main" val="3101039523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Emergent Infectious 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Acquired Immune Deficiency Syndrome (AIDS)</a:t>
            </a:r>
          </a:p>
          <a:p>
            <a:r>
              <a:rPr lang="en-US" dirty="0"/>
              <a:t>An infectious disease caused by the human</a:t>
            </a:r>
          </a:p>
          <a:p>
            <a:r>
              <a:rPr lang="en-US" dirty="0"/>
              <a:t>immunodeficiency virus (HIV).</a:t>
            </a:r>
          </a:p>
          <a:p>
            <a:r>
              <a:rPr lang="en-US" b="1" dirty="0"/>
              <a:t>Human Immunodeficiency Virus (HIV)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type of </a:t>
            </a:r>
            <a:r>
              <a:rPr lang="en-US" dirty="0" smtClean="0"/>
              <a:t>virus that </a:t>
            </a:r>
            <a:r>
              <a:rPr lang="en-US" dirty="0"/>
              <a:t>causes Acquired Immune Deficiency Syndrome (AIDS).</a:t>
            </a:r>
          </a:p>
          <a:p>
            <a:r>
              <a:rPr lang="en-US" b="1" dirty="0"/>
              <a:t>Ebola hemorrhagic fever </a:t>
            </a:r>
            <a:r>
              <a:rPr lang="en-US" b="1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infectious </a:t>
            </a:r>
            <a:r>
              <a:rPr lang="en-US" dirty="0" smtClean="0"/>
              <a:t>disease with </a:t>
            </a:r>
            <a:r>
              <a:rPr lang="en-US" dirty="0"/>
              <a:t>high death rates, caused by the Ebola virus.</a:t>
            </a:r>
          </a:p>
        </p:txBody>
      </p:sp>
    </p:spTree>
    <p:extLst>
      <p:ext uri="{BB962C8B-B14F-4D97-AF65-F5344CB8AC3E}">
        <p14:creationId xmlns:p14="http://schemas.microsoft.com/office/powerpoint/2010/main" val="1628865605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Emergent Infectious 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Mad cow disease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disease in which </a:t>
            </a:r>
            <a:r>
              <a:rPr lang="en-US" dirty="0" smtClean="0"/>
              <a:t>prions mutate </a:t>
            </a:r>
            <a:r>
              <a:rPr lang="en-US" dirty="0"/>
              <a:t>into deadly pathogens and slowly </a:t>
            </a:r>
            <a:r>
              <a:rPr lang="en-US" dirty="0" smtClean="0"/>
              <a:t>damage a </a:t>
            </a:r>
            <a:r>
              <a:rPr lang="en-US" dirty="0"/>
              <a:t>cow’s nervous system.</a:t>
            </a:r>
          </a:p>
          <a:p>
            <a:r>
              <a:rPr lang="en-US" b="1" dirty="0"/>
              <a:t>Prion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small, beneficial protein that </a:t>
            </a:r>
            <a:r>
              <a:rPr lang="en-US" dirty="0" smtClean="0"/>
              <a:t>occasionally mutates </a:t>
            </a:r>
            <a:r>
              <a:rPr lang="en-US" dirty="0"/>
              <a:t>into a pathogen</a:t>
            </a:r>
            <a:r>
              <a:rPr lang="en-US" dirty="0" smtClean="0"/>
              <a:t>.</a:t>
            </a:r>
          </a:p>
          <a:p>
            <a:r>
              <a:rPr lang="en-US" b="1" dirty="0"/>
              <a:t>Swine flu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type of flu caused by the H1N1 virus.</a:t>
            </a:r>
          </a:p>
          <a:p>
            <a:r>
              <a:rPr lang="en-US" b="1" dirty="0"/>
              <a:t>Bird flu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type of flu caused by the H5N1 virus.</a:t>
            </a:r>
          </a:p>
        </p:txBody>
      </p:sp>
    </p:spTree>
    <p:extLst>
      <p:ext uri="{BB962C8B-B14F-4D97-AF65-F5344CB8AC3E}">
        <p14:creationId xmlns:p14="http://schemas.microsoft.com/office/powerpoint/2010/main" val="2310023202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Emergent Infectious 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Severe acute respiratory syndrome (SARS)</a:t>
            </a:r>
            <a:r>
              <a:rPr lang="en-US" dirty="0"/>
              <a:t> </a:t>
            </a:r>
            <a:r>
              <a:rPr lang="en-US" dirty="0" smtClean="0"/>
              <a:t> A type of </a:t>
            </a:r>
            <a:r>
              <a:rPr lang="en-US" dirty="0"/>
              <a:t>flu caused by a coronavirus.</a:t>
            </a:r>
          </a:p>
          <a:p>
            <a:r>
              <a:rPr lang="en-US" b="1" dirty="0"/>
              <a:t>West Nile virus </a:t>
            </a:r>
            <a:r>
              <a:rPr lang="en-US" dirty="0"/>
              <a:t>A virus that lives in hundreds </a:t>
            </a:r>
            <a:r>
              <a:rPr lang="en-US" dirty="0" smtClean="0"/>
              <a:t>of species </a:t>
            </a:r>
            <a:r>
              <a:rPr lang="en-US" dirty="0"/>
              <a:t>of birds and is transmitted among birds </a:t>
            </a:r>
            <a:r>
              <a:rPr lang="en-US" dirty="0" smtClean="0"/>
              <a:t>by mosquitoes.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32826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354013"/>
            <a:ext cx="10464800" cy="2465387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health faces a number of future challenges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</a:t>
            </a:r>
            <a:r>
              <a:rPr lang="en-US" dirty="0" smtClean="0"/>
              <a:t>ow</a:t>
            </a:r>
            <a:r>
              <a:rPr lang="en-US" dirty="0"/>
              <a:t>-income </a:t>
            </a:r>
            <a:r>
              <a:rPr lang="en-US" dirty="0" smtClean="0"/>
              <a:t>countries need improvements </a:t>
            </a:r>
            <a:r>
              <a:rPr lang="en-US" dirty="0"/>
              <a:t>in nutrition, wider availability of clean drinking water, and proper sanitation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High</a:t>
            </a:r>
            <a:r>
              <a:rPr lang="en-US" dirty="0"/>
              <a:t>-income </a:t>
            </a:r>
            <a:r>
              <a:rPr lang="en-US" dirty="0" smtClean="0"/>
              <a:t>countries </a:t>
            </a:r>
            <a:r>
              <a:rPr lang="en-US" dirty="0"/>
              <a:t>need to promote healthier lifestyle choices such as increased physical activity, a balanced diet, and limiting excess food consumption and tobacco use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 smtClean="0"/>
              <a:t>Education is needed everywhere </a:t>
            </a:r>
            <a:r>
              <a:rPr lang="en-US" dirty="0"/>
              <a:t>to reduce the spread of diseases such as HIV and tuberculosis.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17924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57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Toxicology and Chemical Risks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identify </a:t>
            </a:r>
            <a:r>
              <a:rPr lang="en-US" dirty="0"/>
              <a:t>the major types of harmful chemicals.</a:t>
            </a:r>
          </a:p>
          <a:p>
            <a:r>
              <a:rPr lang="en-US" dirty="0" smtClean="0"/>
              <a:t>explain </a:t>
            </a:r>
            <a:r>
              <a:rPr lang="en-US" dirty="0"/>
              <a:t>how scientists determine the concentrations of chemicals that </a:t>
            </a:r>
            <a:r>
              <a:rPr lang="en-US" dirty="0" smtClean="0"/>
              <a:t>harm organisms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987689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Many types of chemicals can harm organisms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2309032"/>
            <a:ext cx="8295991" cy="70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9401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Chemicals that Harm Organisms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Neurotoxin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chemical that disrupts the </a:t>
            </a:r>
            <a:r>
              <a:rPr lang="en-US" dirty="0" smtClean="0"/>
              <a:t>nervous systems </a:t>
            </a:r>
            <a:r>
              <a:rPr lang="en-US" dirty="0"/>
              <a:t>of animals</a:t>
            </a:r>
            <a:r>
              <a:rPr lang="en-US" dirty="0" smtClean="0"/>
              <a:t>.</a:t>
            </a:r>
          </a:p>
          <a:p>
            <a:r>
              <a:rPr lang="en-US" b="1" dirty="0"/>
              <a:t>Carcinogen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chemical that causes cancer.</a:t>
            </a:r>
          </a:p>
          <a:p>
            <a:r>
              <a:rPr lang="en-US" b="1" dirty="0"/>
              <a:t>Mutagen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type of carcinogen that </a:t>
            </a:r>
            <a:r>
              <a:rPr lang="en-US" dirty="0" smtClean="0"/>
              <a:t>causes damage </a:t>
            </a:r>
            <a:r>
              <a:rPr lang="en-US" dirty="0"/>
              <a:t>to the genetic material of a cell.</a:t>
            </a:r>
          </a:p>
        </p:txBody>
      </p:sp>
    </p:spTree>
    <p:extLst>
      <p:ext uri="{BB962C8B-B14F-4D97-AF65-F5344CB8AC3E}">
        <p14:creationId xmlns:p14="http://schemas.microsoft.com/office/powerpoint/2010/main" val="1426437994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Chemicals that Harm Organisms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Teratogen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chemical that interferes with </a:t>
            </a:r>
            <a:r>
              <a:rPr lang="en-US" dirty="0" smtClean="0"/>
              <a:t>the normal </a:t>
            </a:r>
            <a:r>
              <a:rPr lang="en-US" dirty="0"/>
              <a:t>development of embryos or fetuses</a:t>
            </a:r>
            <a:r>
              <a:rPr lang="en-US" dirty="0" smtClean="0"/>
              <a:t>.</a:t>
            </a:r>
          </a:p>
          <a:p>
            <a:r>
              <a:rPr lang="en-US" b="1" dirty="0"/>
              <a:t>Allergen</a:t>
            </a:r>
            <a:r>
              <a:rPr lang="en-US" dirty="0"/>
              <a:t> </a:t>
            </a:r>
            <a:r>
              <a:rPr lang="en-US" dirty="0" smtClean="0"/>
              <a:t> A </a:t>
            </a:r>
            <a:r>
              <a:rPr lang="en-US" dirty="0"/>
              <a:t>chemical that causes allergic reactions.</a:t>
            </a:r>
          </a:p>
          <a:p>
            <a:r>
              <a:rPr lang="en-US" b="1" dirty="0"/>
              <a:t>Endocrine disruptor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chemical that interferes </a:t>
            </a:r>
            <a:r>
              <a:rPr lang="en-US" dirty="0" smtClean="0"/>
              <a:t>with the </a:t>
            </a:r>
            <a:r>
              <a:rPr lang="en-US" dirty="0"/>
              <a:t>normal functioning of hormones in an animal’s body.</a:t>
            </a:r>
          </a:p>
        </p:txBody>
      </p:sp>
    </p:spTree>
    <p:extLst>
      <p:ext uri="{BB962C8B-B14F-4D97-AF65-F5344CB8AC3E}">
        <p14:creationId xmlns:p14="http://schemas.microsoft.com/office/powerpoint/2010/main" val="240978979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Scientists can determine the concentrations of chemicals that harm organisms.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480275"/>
            <a:ext cx="10464800" cy="5840413"/>
          </a:xfrm>
        </p:spPr>
        <p:txBody>
          <a:bodyPr/>
          <a:lstStyle/>
          <a:p>
            <a:r>
              <a:rPr lang="en-US" dirty="0"/>
              <a:t>To assess the risk of a </a:t>
            </a:r>
            <a:r>
              <a:rPr lang="en-US" dirty="0" smtClean="0"/>
              <a:t>chemical, </a:t>
            </a:r>
            <a:r>
              <a:rPr lang="en-US" dirty="0"/>
              <a:t>we need to know concentrations that cause harm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There are three ways to determine the harmful concentration of a chemical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Dose response studies</a:t>
            </a:r>
          </a:p>
          <a:p>
            <a:pPr lvl="0"/>
            <a:r>
              <a:rPr lang="en-US" dirty="0"/>
              <a:t>Prospective studies</a:t>
            </a:r>
          </a:p>
          <a:p>
            <a:pPr lvl="0"/>
            <a:r>
              <a:rPr lang="en-US" dirty="0"/>
              <a:t>Retrospective studies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98661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56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44395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identify </a:t>
            </a:r>
            <a:r>
              <a:rPr lang="en-US" dirty="0"/>
              <a:t>the different types of human diseases.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risk factors for human chronic diseases.</a:t>
            </a:r>
          </a:p>
          <a:p>
            <a:r>
              <a:rPr lang="en-US" dirty="0" smtClean="0"/>
              <a:t>discuss </a:t>
            </a:r>
            <a:r>
              <a:rPr lang="en-US" dirty="0"/>
              <a:t>the historically important human diseases.</a:t>
            </a:r>
          </a:p>
          <a:p>
            <a:r>
              <a:rPr lang="en-US" dirty="0" smtClean="0"/>
              <a:t>identify </a:t>
            </a:r>
            <a:r>
              <a:rPr lang="en-US" dirty="0"/>
              <a:t>the major emergent infectious diseases.</a:t>
            </a:r>
          </a:p>
          <a:p>
            <a:r>
              <a:rPr lang="en-US" dirty="0" smtClean="0"/>
              <a:t>discuss </a:t>
            </a:r>
            <a:r>
              <a:rPr lang="en-US" dirty="0"/>
              <a:t>the future challenges for improving human health.</a:t>
            </a:r>
          </a:p>
        </p:txBody>
      </p:sp>
    </p:spTree>
    <p:extLst>
      <p:ext uri="{BB962C8B-B14F-4D97-AF65-F5344CB8AC3E}">
        <p14:creationId xmlns:p14="http://schemas.microsoft.com/office/powerpoint/2010/main" val="172593622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Dose Response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Dose-response study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study that </a:t>
            </a:r>
            <a:r>
              <a:rPr lang="en-US" sz="3200" dirty="0" smtClean="0"/>
              <a:t>exposes organisms </a:t>
            </a:r>
            <a:r>
              <a:rPr lang="en-US" sz="3200" dirty="0"/>
              <a:t>to different amounts of a chemical </a:t>
            </a:r>
            <a:r>
              <a:rPr lang="en-US" sz="3200" dirty="0" smtClean="0"/>
              <a:t>and then </a:t>
            </a:r>
            <a:r>
              <a:rPr lang="en-US" sz="3200" dirty="0"/>
              <a:t>observes a variety of possible responses, </a:t>
            </a:r>
            <a:r>
              <a:rPr lang="en-US" sz="3200" dirty="0" smtClean="0"/>
              <a:t>including mortality </a:t>
            </a:r>
            <a:r>
              <a:rPr lang="en-US" sz="3200" dirty="0"/>
              <a:t>or changes in behavior or reproduction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Acute study </a:t>
            </a:r>
            <a:r>
              <a:rPr lang="en-US" sz="3200" b="1" dirty="0" smtClean="0"/>
              <a:t> </a:t>
            </a:r>
            <a:r>
              <a:rPr lang="en-US" sz="3200" dirty="0" smtClean="0"/>
              <a:t>An </a:t>
            </a:r>
            <a:r>
              <a:rPr lang="en-US" sz="3200" dirty="0"/>
              <a:t>experiment that exposes organisms </a:t>
            </a:r>
            <a:r>
              <a:rPr lang="en-US" sz="3200" dirty="0" smtClean="0"/>
              <a:t>to an </a:t>
            </a:r>
            <a:r>
              <a:rPr lang="en-US" sz="3200" dirty="0"/>
              <a:t>environmental hazard for a short duration.</a:t>
            </a:r>
          </a:p>
          <a:p>
            <a:r>
              <a:rPr lang="en-US" sz="3200" b="1" dirty="0"/>
              <a:t>Chronic study </a:t>
            </a:r>
            <a:r>
              <a:rPr lang="en-US" sz="3200" b="1" dirty="0" smtClean="0"/>
              <a:t> </a:t>
            </a:r>
            <a:r>
              <a:rPr lang="en-US" sz="3200" dirty="0" smtClean="0"/>
              <a:t>An </a:t>
            </a:r>
            <a:r>
              <a:rPr lang="en-US" sz="3200" dirty="0"/>
              <a:t>experiment that exposes </a:t>
            </a:r>
            <a:r>
              <a:rPr lang="en-US" sz="3200" dirty="0" smtClean="0"/>
              <a:t>organisms to </a:t>
            </a:r>
            <a:r>
              <a:rPr lang="en-US" sz="3200" dirty="0"/>
              <a:t>an environmental hazard for a long duration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LD50</a:t>
            </a:r>
            <a:r>
              <a:rPr lang="en-US" sz="3200" dirty="0"/>
              <a:t> </a:t>
            </a:r>
            <a:r>
              <a:rPr lang="en-US" sz="3200" dirty="0" smtClean="0"/>
              <a:t> The </a:t>
            </a:r>
            <a:r>
              <a:rPr lang="en-US" sz="3200" dirty="0"/>
              <a:t>lethal dose of a chemical that </a:t>
            </a:r>
            <a:r>
              <a:rPr lang="en-US" sz="3200" dirty="0" smtClean="0"/>
              <a:t>kills 50 </a:t>
            </a:r>
            <a:r>
              <a:rPr lang="en-US" sz="3200" dirty="0"/>
              <a:t>percent of the individuals in a dose-response study.</a:t>
            </a:r>
          </a:p>
        </p:txBody>
      </p:sp>
    </p:spTree>
    <p:extLst>
      <p:ext uri="{BB962C8B-B14F-4D97-AF65-F5344CB8AC3E}">
        <p14:creationId xmlns:p14="http://schemas.microsoft.com/office/powerpoint/2010/main" val="1531868537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650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Dose Response Studies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008295"/>
            <a:ext cx="9085417" cy="6647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544" y="7817976"/>
            <a:ext cx="9266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LD50 studies.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determine the dose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chemical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that causes a 50 percent death rate, scientists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expose animals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different doses of a chemical and determine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what proportion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the animals die at each dose. Such an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experiment typically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produces an S-shaped curve.</a:t>
            </a:r>
          </a:p>
        </p:txBody>
      </p:sp>
    </p:spTree>
    <p:extLst>
      <p:ext uri="{BB962C8B-B14F-4D97-AF65-F5344CB8AC3E}">
        <p14:creationId xmlns:p14="http://schemas.microsoft.com/office/powerpoint/2010/main" val="206662644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Dose Response Studies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Sublethal</a:t>
            </a:r>
            <a:r>
              <a:rPr lang="en-US" b="1" dirty="0"/>
              <a:t> effect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effect of an </a:t>
            </a:r>
            <a:r>
              <a:rPr lang="en-US" dirty="0" smtClean="0"/>
              <a:t>environmental hazard </a:t>
            </a:r>
            <a:r>
              <a:rPr lang="en-US" dirty="0"/>
              <a:t>that is not lethal, but which may impair </a:t>
            </a:r>
            <a:r>
              <a:rPr lang="en-US" dirty="0" smtClean="0"/>
              <a:t>an organism’s </a:t>
            </a:r>
            <a:r>
              <a:rPr lang="en-US" dirty="0"/>
              <a:t>behavior, physiology, or reproduction.</a:t>
            </a:r>
          </a:p>
          <a:p>
            <a:r>
              <a:rPr lang="en-US" b="1" dirty="0"/>
              <a:t>ED50</a:t>
            </a:r>
            <a:r>
              <a:rPr lang="en-US" dirty="0"/>
              <a:t> The effective dose of a chemical that </a:t>
            </a:r>
            <a:r>
              <a:rPr lang="en-US" dirty="0" smtClean="0"/>
              <a:t>causes 50 </a:t>
            </a:r>
            <a:r>
              <a:rPr lang="en-US" dirty="0"/>
              <a:t>percent of the individuals in a dose-response </a:t>
            </a:r>
            <a:r>
              <a:rPr lang="en-US" dirty="0" smtClean="0"/>
              <a:t>study to </a:t>
            </a:r>
            <a:r>
              <a:rPr lang="en-US" dirty="0"/>
              <a:t>display a harmful, but nonlethal, effect.</a:t>
            </a:r>
          </a:p>
        </p:txBody>
      </p:sp>
    </p:spTree>
    <p:extLst>
      <p:ext uri="{BB962C8B-B14F-4D97-AF65-F5344CB8AC3E}">
        <p14:creationId xmlns:p14="http://schemas.microsoft.com/office/powerpoint/2010/main" val="1078044851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Retrospective versus Prospective Studies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Retrospective study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study that monitors </a:t>
            </a:r>
            <a:r>
              <a:rPr lang="en-US" dirty="0" smtClean="0"/>
              <a:t>people who </a:t>
            </a:r>
            <a:r>
              <a:rPr lang="en-US" dirty="0"/>
              <a:t>have been exposed to an </a:t>
            </a:r>
            <a:r>
              <a:rPr lang="en-US" dirty="0" smtClean="0"/>
              <a:t>environmental hazard </a:t>
            </a:r>
            <a:r>
              <a:rPr lang="en-US" dirty="0"/>
              <a:t>at some time in the past.</a:t>
            </a:r>
          </a:p>
          <a:p>
            <a:r>
              <a:rPr lang="en-US" b="1" dirty="0"/>
              <a:t>Prospective study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study that monitors </a:t>
            </a:r>
            <a:r>
              <a:rPr lang="en-US" dirty="0" smtClean="0"/>
              <a:t>people who </a:t>
            </a:r>
            <a:r>
              <a:rPr lang="en-US" dirty="0"/>
              <a:t>might become exposed to harmful </a:t>
            </a:r>
            <a:r>
              <a:rPr lang="en-US" dirty="0" smtClean="0"/>
              <a:t>chemicals in </a:t>
            </a:r>
            <a:r>
              <a:rPr lang="en-US" dirty="0"/>
              <a:t>the future</a:t>
            </a:r>
            <a:r>
              <a:rPr lang="en-US" dirty="0" smtClean="0"/>
              <a:t>.</a:t>
            </a:r>
          </a:p>
          <a:p>
            <a:r>
              <a:rPr lang="en-US" b="1" dirty="0"/>
              <a:t>Synergistic interaction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situation in which </a:t>
            </a:r>
            <a:r>
              <a:rPr lang="en-US" dirty="0" smtClean="0"/>
              <a:t>two risks </a:t>
            </a:r>
            <a:r>
              <a:rPr lang="en-US" dirty="0"/>
              <a:t>together cause more harm than </a:t>
            </a:r>
            <a:r>
              <a:rPr lang="en-US" dirty="0" smtClean="0"/>
              <a:t>expected based </a:t>
            </a:r>
            <a:r>
              <a:rPr lang="en-US" dirty="0"/>
              <a:t>on the separate effects of each risk alone.</a:t>
            </a:r>
          </a:p>
        </p:txBody>
      </p:sp>
    </p:spTree>
    <p:extLst>
      <p:ext uri="{BB962C8B-B14F-4D97-AF65-F5344CB8AC3E}">
        <p14:creationId xmlns:p14="http://schemas.microsoft.com/office/powerpoint/2010/main" val="2772562038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Factors that </a:t>
            </a:r>
            <a:r>
              <a:rPr lang="en-US" dirty="0" smtClean="0"/>
              <a:t>Determine </a:t>
            </a:r>
            <a:r>
              <a:rPr lang="en-US" dirty="0"/>
              <a:t>the Concentrations of Chemicals that Organisms Experience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identify and understand the effects of chemical concentrations that organisms experience, we need to know something about how the chemicals behave in the environment. </a:t>
            </a:r>
          </a:p>
          <a:p>
            <a:r>
              <a:rPr lang="en-US" b="1" dirty="0"/>
              <a:t>Route of exposure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way in which an </a:t>
            </a:r>
            <a:r>
              <a:rPr lang="en-US" dirty="0" smtClean="0"/>
              <a:t>individual might </a:t>
            </a:r>
            <a:r>
              <a:rPr lang="en-US" dirty="0"/>
              <a:t>come into contact with an environmental hazard.</a:t>
            </a:r>
          </a:p>
        </p:txBody>
      </p:sp>
    </p:spTree>
    <p:extLst>
      <p:ext uri="{BB962C8B-B14F-4D97-AF65-F5344CB8AC3E}">
        <p14:creationId xmlns:p14="http://schemas.microsoft.com/office/powerpoint/2010/main" val="685422233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Routes of Exposure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81252"/>
            <a:ext cx="5756056" cy="7595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6056" y="2920819"/>
            <a:ext cx="6048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Routes of exposure.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Despite a multitude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potential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routes of exposure to chemicals, most chemicals have a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limited number of major routes.</a:t>
            </a:r>
          </a:p>
        </p:txBody>
      </p:sp>
    </p:spTree>
    <p:extLst>
      <p:ext uri="{BB962C8B-B14F-4D97-AF65-F5344CB8AC3E}">
        <p14:creationId xmlns:p14="http://schemas.microsoft.com/office/powerpoint/2010/main" val="1946673797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239713"/>
            <a:ext cx="11149295" cy="2465387"/>
          </a:xfrm>
        </p:spPr>
        <p:txBody>
          <a:bodyPr/>
          <a:lstStyle/>
          <a:p>
            <a:pPr algn="l"/>
            <a:r>
              <a:rPr lang="en-US" dirty="0"/>
              <a:t>Solubility Of Chemicals, Bioaccumulation, a</a:t>
            </a:r>
            <a:r>
              <a:rPr lang="en-US" dirty="0" smtClean="0"/>
              <a:t>nd </a:t>
            </a:r>
            <a:r>
              <a:rPr lang="en-US" dirty="0" err="1"/>
              <a:t>Biomagnifications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movement of a chemical in the environment depends in part on its solubility. </a:t>
            </a:r>
          </a:p>
          <a:p>
            <a:pPr lvl="0"/>
            <a:r>
              <a:rPr lang="en-US" b="1" dirty="0" smtClean="0"/>
              <a:t>Solubility</a:t>
            </a:r>
            <a:r>
              <a:rPr lang="en-US" dirty="0"/>
              <a:t> </a:t>
            </a:r>
            <a:r>
              <a:rPr lang="en-US" dirty="0" smtClean="0"/>
              <a:t> How </a:t>
            </a:r>
            <a:r>
              <a:rPr lang="en-US" dirty="0"/>
              <a:t>well a chemical dissolves in a liquid</a:t>
            </a:r>
            <a:r>
              <a:rPr lang="en-US" dirty="0" smtClean="0"/>
              <a:t>. A </a:t>
            </a:r>
            <a:r>
              <a:rPr lang="en-US" dirty="0"/>
              <a:t>water-soluble chemical can be washed off surfaces, percolate into groundwater, and runoff into surface waters including rivers and lakes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Fat soluble chemicals are not very soluble in water and are found in higher concentrations bound to soils, including the benthic soils that underlie bodies of water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94051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239713"/>
            <a:ext cx="11116309" cy="2465387"/>
          </a:xfrm>
        </p:spPr>
        <p:txBody>
          <a:bodyPr/>
          <a:lstStyle/>
          <a:p>
            <a:pPr algn="l"/>
            <a:r>
              <a:rPr lang="en-US" dirty="0"/>
              <a:t>Solubility Of Chemicals, Bioaccumulation, a</a:t>
            </a:r>
            <a:r>
              <a:rPr lang="en-US" dirty="0" smtClean="0"/>
              <a:t>nd </a:t>
            </a:r>
            <a:r>
              <a:rPr lang="en-US" dirty="0" err="1" smtClean="0"/>
              <a:t>Biomagnifications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Bioaccumulation</a:t>
            </a:r>
            <a:r>
              <a:rPr lang="en-US" dirty="0"/>
              <a:t> </a:t>
            </a:r>
            <a:r>
              <a:rPr lang="en-US" dirty="0" smtClean="0"/>
              <a:t> An </a:t>
            </a:r>
            <a:r>
              <a:rPr lang="en-US" dirty="0"/>
              <a:t>increased concentration of </a:t>
            </a:r>
            <a:r>
              <a:rPr lang="en-US" dirty="0" smtClean="0"/>
              <a:t>a chemical </a:t>
            </a:r>
            <a:r>
              <a:rPr lang="en-US" dirty="0"/>
              <a:t>within an organism over time.</a:t>
            </a:r>
          </a:p>
          <a:p>
            <a:r>
              <a:rPr lang="en-US" b="1" dirty="0" err="1"/>
              <a:t>Biomagnification</a:t>
            </a:r>
            <a:r>
              <a:rPr lang="en-US" dirty="0"/>
              <a:t> </a:t>
            </a:r>
            <a:r>
              <a:rPr lang="en-US" dirty="0" smtClean="0"/>
              <a:t> The </a:t>
            </a:r>
            <a:r>
              <a:rPr lang="en-US" dirty="0"/>
              <a:t>increase in </a:t>
            </a:r>
            <a:r>
              <a:rPr lang="en-US" dirty="0" smtClean="0"/>
              <a:t>chemical concentration </a:t>
            </a:r>
            <a:r>
              <a:rPr lang="en-US" dirty="0"/>
              <a:t>in animal tissues as the </a:t>
            </a:r>
            <a:r>
              <a:rPr lang="en-US" dirty="0" smtClean="0"/>
              <a:t>chemical moves </a:t>
            </a:r>
            <a:r>
              <a:rPr lang="en-US" dirty="0"/>
              <a:t>up the food chain</a:t>
            </a:r>
            <a:r>
              <a:rPr lang="en-US" dirty="0" smtClean="0"/>
              <a:t>.</a:t>
            </a:r>
          </a:p>
          <a:p>
            <a:r>
              <a:rPr lang="en-US" b="1" dirty="0"/>
              <a:t>Persistence </a:t>
            </a:r>
            <a:r>
              <a:rPr lang="en-US" b="1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length of time a </a:t>
            </a:r>
            <a:r>
              <a:rPr lang="en-US" dirty="0" smtClean="0"/>
              <a:t>chemical remains </a:t>
            </a:r>
            <a:r>
              <a:rPr lang="en-US" dirty="0"/>
              <a:t>in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4200858278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478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Bioaccumulation, and </a:t>
            </a:r>
            <a:r>
              <a:rPr lang="en-US" dirty="0" err="1"/>
              <a:t>Biomagnification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12049"/>
            <a:ext cx="7537309" cy="5515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396579"/>
            <a:ext cx="127491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b="1" dirty="0" err="1">
                <a:solidFill>
                  <a:srgbClr val="010001"/>
                </a:solidFill>
                <a:latin typeface="Arial"/>
                <a:cs typeface="Arial"/>
              </a:rPr>
              <a:t>biomagnification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 of DDT.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initial exposure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is primarily in a low trophic group such as the plankton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a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lake. Consumption causes the upward movement of the chemical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where it is accumulated in the bodies at each trophic level.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combination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bioaccumulation at each trophic level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upward movement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by consumption allows the concentration to magnify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to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point where it can be substantially more concentrated in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top predator than it was in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water.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688862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Persistence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48157"/>
            <a:ext cx="10550554" cy="77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11941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There are different types of human diseases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Disease</a:t>
            </a:r>
            <a:r>
              <a:rPr lang="en-US" dirty="0"/>
              <a:t> </a:t>
            </a:r>
            <a:r>
              <a:rPr lang="en-US" dirty="0" smtClean="0"/>
              <a:t> Any </a:t>
            </a:r>
            <a:r>
              <a:rPr lang="en-US" dirty="0"/>
              <a:t>impaired function of the body with </a:t>
            </a:r>
            <a:r>
              <a:rPr lang="en-US" dirty="0" smtClean="0"/>
              <a:t>a characteristic </a:t>
            </a:r>
            <a:r>
              <a:rPr lang="en-US" dirty="0"/>
              <a:t>set of symptoms.</a:t>
            </a:r>
          </a:p>
          <a:p>
            <a:r>
              <a:rPr lang="en-US" b="1" dirty="0"/>
              <a:t>Infectious disease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disease caused by a pathogen.</a:t>
            </a:r>
          </a:p>
          <a:p>
            <a:r>
              <a:rPr lang="en-US" b="1" dirty="0"/>
              <a:t>Acute disease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disease that rapidly impairs </a:t>
            </a:r>
            <a:r>
              <a:rPr lang="en-US" dirty="0" smtClean="0"/>
              <a:t>the functioning </a:t>
            </a:r>
            <a:r>
              <a:rPr lang="en-US" dirty="0"/>
              <a:t>of an organism.</a:t>
            </a:r>
          </a:p>
          <a:p>
            <a:r>
              <a:rPr lang="en-US" b="1" dirty="0"/>
              <a:t>Chronic disease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disease that slowly impairs </a:t>
            </a:r>
            <a:r>
              <a:rPr lang="en-US" dirty="0" smtClean="0"/>
              <a:t>the functioning </a:t>
            </a:r>
            <a:r>
              <a:rPr lang="en-US" dirty="0"/>
              <a:t>of an organism.</a:t>
            </a:r>
          </a:p>
        </p:txBody>
      </p:sp>
    </p:spTree>
    <p:extLst>
      <p:ext uri="{BB962C8B-B14F-4D97-AF65-F5344CB8AC3E}">
        <p14:creationId xmlns:p14="http://schemas.microsoft.com/office/powerpoint/2010/main" val="4211181654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58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Risk </a:t>
            </a:r>
            <a:r>
              <a:rPr lang="en-US" dirty="0"/>
              <a:t>Analysis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After </a:t>
            </a:r>
            <a:r>
              <a:rPr lang="en-US" b="1" dirty="0"/>
              <a:t>reading this module you should be able to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processes of qualitative versus quantitative risk assessment.</a:t>
            </a:r>
          </a:p>
          <a:p>
            <a:r>
              <a:rPr lang="en-US" dirty="0" smtClean="0"/>
              <a:t>understand </a:t>
            </a:r>
            <a:r>
              <a:rPr lang="en-US" dirty="0"/>
              <a:t>how to determine the amount of risk that can be tolerated.</a:t>
            </a:r>
          </a:p>
          <a:p>
            <a:r>
              <a:rPr lang="en-US" dirty="0" smtClean="0"/>
              <a:t>discuss </a:t>
            </a:r>
            <a:r>
              <a:rPr lang="en-US" dirty="0"/>
              <a:t>how risk management balances potential harm against other factors.</a:t>
            </a:r>
          </a:p>
          <a:p>
            <a:r>
              <a:rPr lang="en-US" dirty="0" smtClean="0"/>
              <a:t>contrast </a:t>
            </a:r>
            <a:r>
              <a:rPr lang="en-US" dirty="0"/>
              <a:t>the innocent-until-proven-guilty principle and the precautionary principle.</a:t>
            </a:r>
          </a:p>
        </p:txBody>
      </p:sp>
    </p:spTree>
    <p:extLst>
      <p:ext uri="{BB962C8B-B14F-4D97-AF65-F5344CB8AC3E}">
        <p14:creationId xmlns:p14="http://schemas.microsoft.com/office/powerpoint/2010/main" val="4197353874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Risk assessment estimates potential harm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103220"/>
            <a:ext cx="10464800" cy="1203762"/>
          </a:xfrm>
        </p:spPr>
        <p:txBody>
          <a:bodyPr/>
          <a:lstStyle/>
          <a:p>
            <a:r>
              <a:rPr lang="en-US" b="1" dirty="0"/>
              <a:t>Environmental hazard </a:t>
            </a:r>
            <a:r>
              <a:rPr lang="en-US" b="1" dirty="0" smtClean="0"/>
              <a:t> </a:t>
            </a:r>
            <a:r>
              <a:rPr lang="en-US" dirty="0" smtClean="0"/>
              <a:t>Anything </a:t>
            </a:r>
            <a:r>
              <a:rPr lang="en-US" dirty="0"/>
              <a:t>in the </a:t>
            </a:r>
            <a:r>
              <a:rPr lang="en-US" dirty="0" smtClean="0"/>
              <a:t>environment that </a:t>
            </a:r>
            <a:r>
              <a:rPr lang="en-US" dirty="0"/>
              <a:t>can potentially cause harm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94100"/>
            <a:ext cx="13004800" cy="2548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6542673"/>
            <a:ext cx="11429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The process of risk </a:t>
            </a:r>
            <a:r>
              <a:rPr lang="en-US" sz="3200" b="1" dirty="0" smtClean="0">
                <a:solidFill>
                  <a:srgbClr val="010001"/>
                </a:solidFill>
                <a:latin typeface="Arial"/>
                <a:cs typeface="Arial"/>
              </a:rPr>
              <a:t>analysis.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Risk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analysis involves risk assessment, risk acceptance, and risk management.</a:t>
            </a:r>
          </a:p>
        </p:txBody>
      </p:sp>
    </p:spTree>
    <p:extLst>
      <p:ext uri="{BB962C8B-B14F-4D97-AF65-F5344CB8AC3E}">
        <p14:creationId xmlns:p14="http://schemas.microsoft.com/office/powerpoint/2010/main" val="1361231927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Risk Assessment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418406"/>
            <a:ext cx="7289817" cy="7801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59817" y="1660860"/>
            <a:ext cx="45335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probabilities of death in the United States.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Some causes of death that people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perceive as having a high probability of occurring, such as dying in an airplane crash, actually have a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low probability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occurring. In contrast, some causes of death that people rate as having a low probability of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occurring, such as dying from heart disease, actually have a very high probability of occurring. </a:t>
            </a:r>
          </a:p>
        </p:txBody>
      </p:sp>
    </p:spTree>
    <p:extLst>
      <p:ext uri="{BB962C8B-B14F-4D97-AF65-F5344CB8AC3E}">
        <p14:creationId xmlns:p14="http://schemas.microsoft.com/office/powerpoint/2010/main" val="2206907550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Qualitative Risk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There are two types of risk assessment—qualitative and quantitative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In a qualitative assessment, we make judgments that are based on our perceptions but that are not based on actual data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Because our personal risk assessments are not quantitative, they often do not match the actual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56856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Quantitative Risk Assessment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quantitative assessment uses actual data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Risk = probability of being exposed to a hazard </a:t>
            </a:r>
            <a:r>
              <a:rPr lang="en-US" dirty="0" smtClean="0"/>
              <a:t>× </a:t>
            </a:r>
            <a:r>
              <a:rPr lang="en-US" dirty="0"/>
              <a:t>probability of being harmed if exposed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67487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Risk </a:t>
            </a:r>
            <a:r>
              <a:rPr lang="en-US" dirty="0" smtClean="0"/>
              <a:t>acceptance </a:t>
            </a:r>
            <a:r>
              <a:rPr lang="en-US" dirty="0"/>
              <a:t>d</a:t>
            </a:r>
            <a:r>
              <a:rPr lang="en-US" dirty="0" smtClean="0"/>
              <a:t>etermines </a:t>
            </a:r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/>
              <a:t>r</a:t>
            </a:r>
            <a:r>
              <a:rPr lang="en-US" dirty="0" smtClean="0"/>
              <a:t>isk </a:t>
            </a:r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t</a:t>
            </a:r>
            <a:r>
              <a:rPr lang="en-US" dirty="0" smtClean="0"/>
              <a:t>olerated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99893"/>
            <a:ext cx="10464800" cy="5840413"/>
          </a:xfrm>
        </p:spPr>
        <p:txBody>
          <a:bodyPr/>
          <a:lstStyle/>
          <a:p>
            <a:pPr lvl="0"/>
            <a:r>
              <a:rPr lang="en-US" dirty="0"/>
              <a:t>Some people are willing to live with risk and others are not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Even among those people who are willing to accept some risk, the precise amount of acceptable risk is open to heated disagreement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Environmental scientists, economists, and others can help us weigh options as objectively as possible by providing accurate estimates of costs and benefits.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9301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Worldwide standards of risk can be guided by two different philosophies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952496"/>
            <a:ext cx="10464800" cy="5840413"/>
          </a:xfrm>
        </p:spPr>
        <p:txBody>
          <a:bodyPr/>
          <a:lstStyle/>
          <a:p>
            <a:r>
              <a:rPr lang="en-US" sz="3200" dirty="0"/>
              <a:t>A key factor determining the type of chemical regulation is whether the regulations are guided by the</a:t>
            </a:r>
            <a:r>
              <a:rPr lang="en-US" sz="3200" i="1" dirty="0"/>
              <a:t> </a:t>
            </a:r>
            <a:r>
              <a:rPr lang="en-US" sz="3200" dirty="0"/>
              <a:t>innocent-until-proven-guilty principle or the precautionary principle.</a:t>
            </a:r>
          </a:p>
          <a:p>
            <a:r>
              <a:rPr lang="en-US" sz="3200" b="1" dirty="0"/>
              <a:t>Innocent-until-proven-guilty principle </a:t>
            </a:r>
            <a:r>
              <a:rPr lang="en-US" sz="3200" b="1" dirty="0" smtClean="0"/>
              <a:t> </a:t>
            </a:r>
            <a:r>
              <a:rPr lang="en-US" sz="3200" dirty="0" smtClean="0"/>
              <a:t>A principle based </a:t>
            </a:r>
            <a:r>
              <a:rPr lang="en-US" sz="3200" dirty="0"/>
              <a:t>on the belief that a potential hazard should not </a:t>
            </a:r>
            <a:r>
              <a:rPr lang="en-US" sz="3200" dirty="0" smtClean="0"/>
              <a:t>be considered </a:t>
            </a:r>
            <a:r>
              <a:rPr lang="en-US" sz="3200" dirty="0"/>
              <a:t>an actual hazard until the scientific </a:t>
            </a:r>
            <a:r>
              <a:rPr lang="en-US" sz="3200" dirty="0" smtClean="0"/>
              <a:t>data definitively </a:t>
            </a:r>
            <a:r>
              <a:rPr lang="en-US" sz="3200" dirty="0"/>
              <a:t>demonstrate that it actually causes harm.</a:t>
            </a:r>
          </a:p>
          <a:p>
            <a:r>
              <a:rPr lang="en-US" sz="3200" b="1" dirty="0"/>
              <a:t>Precautionary principle </a:t>
            </a:r>
            <a:r>
              <a:rPr lang="en-US" sz="3200" b="1" dirty="0" smtClean="0"/>
              <a:t> </a:t>
            </a:r>
            <a:r>
              <a:rPr lang="en-US" sz="3200" dirty="0" smtClean="0"/>
              <a:t>A </a:t>
            </a:r>
            <a:r>
              <a:rPr lang="en-US" sz="3200" dirty="0"/>
              <a:t>principle based on </a:t>
            </a:r>
            <a:r>
              <a:rPr lang="en-US" sz="3200" dirty="0" smtClean="0"/>
              <a:t>the belief </a:t>
            </a:r>
            <a:r>
              <a:rPr lang="en-US" sz="3200" dirty="0"/>
              <a:t>that action should be taken against a </a:t>
            </a:r>
            <a:r>
              <a:rPr lang="en-US" sz="3200" dirty="0" smtClean="0"/>
              <a:t>plausible environmental </a:t>
            </a:r>
            <a:r>
              <a:rPr lang="en-US" sz="3200" dirty="0"/>
              <a:t>hazard.</a:t>
            </a:r>
          </a:p>
        </p:txBody>
      </p:sp>
    </p:spTree>
    <p:extLst>
      <p:ext uri="{BB962C8B-B14F-4D97-AF65-F5344CB8AC3E}">
        <p14:creationId xmlns:p14="http://schemas.microsoft.com/office/powerpoint/2010/main" val="3362359198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20010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Philosophies of Risk Management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94" y="1404598"/>
            <a:ext cx="11924503" cy="60785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4794" y="7516172"/>
            <a:ext cx="114297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two different approaches to managing risk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. The innocent-until-proven-guilty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principle requires that researchers prove harm before the chemical is restricted or banned.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precautionary principle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requires that when there is scientific evidence that demonstrates a plausible risk, the chemical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must then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 further tested to demonstrate it is safe before it can continue to be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used.</a:t>
            </a:r>
            <a:endParaRPr lang="en-US" sz="2400" dirty="0">
              <a:solidFill>
                <a:srgbClr val="01000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348564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International Agreements on Hazardous Chemicals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Stockholm Convention 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2001 agreement </a:t>
            </a:r>
            <a:r>
              <a:rPr lang="en-US" dirty="0" smtClean="0"/>
              <a:t>among 127 </a:t>
            </a:r>
            <a:r>
              <a:rPr lang="en-US" dirty="0"/>
              <a:t>nations concerning 12 chemicals to be banned</a:t>
            </a:r>
            <a:r>
              <a:rPr lang="en-US" dirty="0" smtClean="0"/>
              <a:t>, phased </a:t>
            </a:r>
            <a:r>
              <a:rPr lang="en-US" dirty="0"/>
              <a:t>out, or reduced.</a:t>
            </a:r>
          </a:p>
          <a:p>
            <a:r>
              <a:rPr lang="en-US" b="1"/>
              <a:t>REACH</a:t>
            </a:r>
            <a:r>
              <a:rPr lang="en-US"/>
              <a:t> </a:t>
            </a:r>
            <a:r>
              <a:rPr lang="en-US" smtClean="0"/>
              <a:t> A </a:t>
            </a:r>
            <a:r>
              <a:rPr lang="en-US" dirty="0"/>
              <a:t>2007 agreement among the nations </a:t>
            </a:r>
            <a:r>
              <a:rPr lang="en-US" dirty="0" smtClean="0"/>
              <a:t>of the </a:t>
            </a:r>
            <a:r>
              <a:rPr lang="en-US" dirty="0"/>
              <a:t>European Union about regulation of chemicals</a:t>
            </a:r>
            <a:r>
              <a:rPr lang="en-US" dirty="0" smtClean="0"/>
              <a:t>; the </a:t>
            </a:r>
            <a:r>
              <a:rPr lang="en-US" dirty="0"/>
              <a:t>acronym stands for registration, evaluation</a:t>
            </a:r>
            <a:r>
              <a:rPr lang="en-US" dirty="0" smtClean="0"/>
              <a:t>, authorization</a:t>
            </a:r>
            <a:r>
              <a:rPr lang="en-US" dirty="0"/>
              <a:t>, and restriction of chemicals.</a:t>
            </a:r>
          </a:p>
        </p:txBody>
      </p:sp>
    </p:spTree>
    <p:extLst>
      <p:ext uri="{BB962C8B-B14F-4D97-AF65-F5344CB8AC3E}">
        <p14:creationId xmlns:p14="http://schemas.microsoft.com/office/powerpoint/2010/main" val="4293989252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Types of Human Diseases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32"/>
            <a:ext cx="12259302" cy="6378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391" y="7887044"/>
            <a:ext cx="11934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Leading causes of death in the world.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More than three-quarters of all world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deaths are caused by diseases, including respiratory and digestive diseases, various cancers,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cardiovascular diseases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and infectious diseases. (b) Among the world’s deaths caused by infectious diseases, 94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percent are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caused by only six types of diseases.</a:t>
            </a:r>
          </a:p>
        </p:txBody>
      </p:sp>
    </p:spTree>
    <p:extLst>
      <p:ext uri="{BB962C8B-B14F-4D97-AF65-F5344CB8AC3E}">
        <p14:creationId xmlns:p14="http://schemas.microsoft.com/office/powerpoint/2010/main" val="196647453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Numerous risk factors exist for chronic risk factors in humans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low-income countries, the top risk factors leading to chronic disease are associated with poverty, including unsafe drinking water, poor sanitation, and malnutrition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Risk factors for chronic disease in high-income countries include increased availability of tobacco, and a combination of less active lifestyles, poor nutrition, and overeating that leads to high blood pressure and obesity.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905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91613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Chronic Risk Factors in Humans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163519"/>
            <a:ext cx="8375457" cy="6128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14" y="7445276"/>
            <a:ext cx="114493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Leading health risks in the world.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If we consider all deaths that occur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separate them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into different causes, we can examine which categories cause the highest percentage of all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deaths.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leading health risks for low-income countries include issues related to low nutrition and poor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sanitation.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leading risks for high-income countries include issues related to tobacco use, inactivity, obesity,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and urban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air pollution.</a:t>
            </a:r>
          </a:p>
        </p:txBody>
      </p:sp>
    </p:spTree>
    <p:extLst>
      <p:ext uri="{BB962C8B-B14F-4D97-AF65-F5344CB8AC3E}">
        <p14:creationId xmlns:p14="http://schemas.microsoft.com/office/powerpoint/2010/main" val="1883292579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4931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Some infectious diseases have been historically important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111209"/>
            <a:ext cx="10464800" cy="5840413"/>
          </a:xfrm>
        </p:spPr>
        <p:txBody>
          <a:bodyPr/>
          <a:lstStyle/>
          <a:p>
            <a:r>
              <a:rPr lang="en-US" sz="2800" dirty="0" smtClean="0"/>
              <a:t>Environmental scientists are interested in diseases that have environmental causes, especially those caused by pathogens such as fungi, bacteria, and viruses.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4" y="3183762"/>
            <a:ext cx="5489465" cy="6569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229" y="5419077"/>
            <a:ext cx="6679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0001"/>
                </a:solidFill>
                <a:latin typeface="Arial"/>
                <a:cs typeface="Arial"/>
              </a:rPr>
              <a:t>Pathways of transmitting </a:t>
            </a:r>
            <a:r>
              <a:rPr lang="en-US" sz="2800" b="1" dirty="0" smtClean="0">
                <a:solidFill>
                  <a:srgbClr val="010001"/>
                </a:solidFill>
                <a:latin typeface="Arial"/>
                <a:cs typeface="Arial"/>
              </a:rPr>
              <a:t>pathogens. </a:t>
            </a:r>
            <a:r>
              <a:rPr lang="en-US" sz="2800" dirty="0" smtClean="0">
                <a:solidFill>
                  <a:srgbClr val="010001"/>
                </a:solidFill>
                <a:latin typeface="Arial"/>
                <a:cs typeface="Arial"/>
              </a:rPr>
              <a:t>Pathogens </a:t>
            </a:r>
            <a:r>
              <a:rPr lang="en-US" sz="2800" dirty="0">
                <a:solidFill>
                  <a:srgbClr val="010001"/>
                </a:solidFill>
                <a:latin typeface="Arial"/>
                <a:cs typeface="Arial"/>
              </a:rPr>
              <a:t>have evolved a wide variety of ways to infect humans.</a:t>
            </a:r>
          </a:p>
        </p:txBody>
      </p:sp>
    </p:spTree>
    <p:extLst>
      <p:ext uri="{BB962C8B-B14F-4D97-AF65-F5344CB8AC3E}">
        <p14:creationId xmlns:p14="http://schemas.microsoft.com/office/powerpoint/2010/main" val="405520213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Infectious Disease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Epidemic</a:t>
            </a:r>
            <a:r>
              <a:rPr lang="en-US" sz="3200" dirty="0"/>
              <a:t> </a:t>
            </a:r>
            <a:r>
              <a:rPr lang="en-US" sz="3200" dirty="0" smtClean="0"/>
              <a:t> A </a:t>
            </a:r>
            <a:r>
              <a:rPr lang="en-US" sz="3200" dirty="0"/>
              <a:t>situation in which a pathogen causes </a:t>
            </a:r>
            <a:r>
              <a:rPr lang="en-US" sz="3200" dirty="0" smtClean="0"/>
              <a:t>a rapid </a:t>
            </a:r>
            <a:r>
              <a:rPr lang="en-US" sz="3200" dirty="0"/>
              <a:t>increase in disease.</a:t>
            </a:r>
          </a:p>
          <a:p>
            <a:r>
              <a:rPr lang="en-US" sz="3200" b="1" dirty="0"/>
              <a:t>Pandemic</a:t>
            </a:r>
            <a:r>
              <a:rPr lang="en-US" sz="3200" dirty="0"/>
              <a:t> </a:t>
            </a:r>
            <a:r>
              <a:rPr lang="en-US" sz="3200" dirty="0" smtClean="0"/>
              <a:t> An </a:t>
            </a:r>
            <a:r>
              <a:rPr lang="en-US" sz="3200" dirty="0"/>
              <a:t>epidemic that occurs over a </a:t>
            </a:r>
            <a:r>
              <a:rPr lang="en-US" sz="3200" dirty="0" smtClean="0"/>
              <a:t>large geographic </a:t>
            </a:r>
            <a:r>
              <a:rPr lang="en-US" sz="3200" dirty="0"/>
              <a:t>region</a:t>
            </a:r>
            <a:r>
              <a:rPr lang="en-US" sz="3200" dirty="0" smtClean="0"/>
              <a:t>.</a:t>
            </a:r>
          </a:p>
          <a:p>
            <a:r>
              <a:rPr lang="en-US" sz="3200" b="1" dirty="0" smtClean="0"/>
              <a:t>Plague </a:t>
            </a:r>
            <a:r>
              <a:rPr lang="en-US" sz="3200" dirty="0" smtClean="0"/>
              <a:t> </a:t>
            </a:r>
            <a:r>
              <a:rPr lang="en-US" sz="3200" dirty="0"/>
              <a:t>An infectious disease caused by a </a:t>
            </a:r>
            <a:r>
              <a:rPr lang="en-US" sz="3200" dirty="0" smtClean="0"/>
              <a:t>bacterium (</a:t>
            </a:r>
            <a:r>
              <a:rPr lang="en-US" sz="3200" i="1" dirty="0"/>
              <a:t>Yersinia </a:t>
            </a:r>
            <a:r>
              <a:rPr lang="en-US" sz="3200" i="1" dirty="0" err="1"/>
              <a:t>pestis</a:t>
            </a:r>
            <a:r>
              <a:rPr lang="en-US" sz="3200" dirty="0"/>
              <a:t>) that is carried by fleas.</a:t>
            </a:r>
          </a:p>
          <a:p>
            <a:r>
              <a:rPr lang="en-US" sz="3200" b="1" dirty="0"/>
              <a:t>Malaria</a:t>
            </a:r>
            <a:r>
              <a:rPr lang="en-US" sz="3200" dirty="0"/>
              <a:t> </a:t>
            </a:r>
            <a:r>
              <a:rPr lang="en-US" sz="3200" dirty="0" smtClean="0"/>
              <a:t> An </a:t>
            </a:r>
            <a:r>
              <a:rPr lang="en-US" sz="3200" dirty="0"/>
              <a:t>infectious disease caused by one of </a:t>
            </a:r>
            <a:r>
              <a:rPr lang="en-US" sz="3200" dirty="0" smtClean="0"/>
              <a:t>several species </a:t>
            </a:r>
            <a:r>
              <a:rPr lang="en-US" sz="3200" dirty="0"/>
              <a:t>of protists in the genus Plasmodium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Tuberculosis</a:t>
            </a:r>
            <a:r>
              <a:rPr lang="en-US" sz="3200" dirty="0"/>
              <a:t> </a:t>
            </a:r>
            <a:r>
              <a:rPr lang="en-US" sz="3200" dirty="0" smtClean="0"/>
              <a:t> A </a:t>
            </a:r>
            <a:r>
              <a:rPr lang="en-US" sz="3200" dirty="0"/>
              <a:t>highly contagious </a:t>
            </a:r>
            <a:r>
              <a:rPr lang="en-US" sz="3200" dirty="0" smtClean="0"/>
              <a:t>disease caused </a:t>
            </a:r>
            <a:r>
              <a:rPr lang="en-US" sz="3200" dirty="0"/>
              <a:t>by the bacterium Mycobacterium </a:t>
            </a:r>
            <a:r>
              <a:rPr lang="en-US" sz="3200" dirty="0" smtClean="0"/>
              <a:t>tuberculosis that </a:t>
            </a:r>
            <a:r>
              <a:rPr lang="en-US" sz="3200" dirty="0"/>
              <a:t>primarily infects the lungs.</a:t>
            </a:r>
          </a:p>
        </p:txBody>
      </p:sp>
    </p:spTree>
    <p:extLst>
      <p:ext uri="{BB962C8B-B14F-4D97-AF65-F5344CB8AC3E}">
        <p14:creationId xmlns:p14="http://schemas.microsoft.com/office/powerpoint/2010/main" val="216197493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Tuberculosis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13004800" cy="5751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395" y="7961487"/>
            <a:ext cx="12221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Tuberculosis cases and deaths.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Due to effective and available medicines,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tuberculosis has gone from being one of the most deadly diseases in the United States to a disease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that rarely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kills. (b) Worldwide, however, tuberculosis has continued to infect and kill millions of people,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especially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low- and middle-income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2391509952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Blu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FORMAT_STYLE._Blue_BACKGROUNDppt.thmx</Template>
  <TotalTime>74</TotalTime>
  <Words>2066</Words>
  <Application>Microsoft Macintosh PowerPoint</Application>
  <PresentationFormat>Custom</PresentationFormat>
  <Paragraphs>146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PPT_BASIC FORMAT_STYLE._Blue_BACKGROUNDppt</vt:lpstr>
      <vt:lpstr>Title &amp; Bullets</vt:lpstr>
      <vt:lpstr>PowerPoint Presentation</vt:lpstr>
      <vt:lpstr>Module 56   Human Disease </vt:lpstr>
      <vt:lpstr>There are different types of human diseases </vt:lpstr>
      <vt:lpstr>Types of Human Diseases </vt:lpstr>
      <vt:lpstr>Numerous risk factors exist for chronic risk factors in humans </vt:lpstr>
      <vt:lpstr>Chronic Risk Factors in Humans </vt:lpstr>
      <vt:lpstr>Some infectious diseases have been historically important </vt:lpstr>
      <vt:lpstr>Infectious Disease </vt:lpstr>
      <vt:lpstr>Tuberculosis </vt:lpstr>
      <vt:lpstr>Emergent infectious diseases pose new risks to humans </vt:lpstr>
      <vt:lpstr>Emergent Infectious Diseases </vt:lpstr>
      <vt:lpstr>Emergent Infectious Diseases </vt:lpstr>
      <vt:lpstr>Emergent Infectious Diseases </vt:lpstr>
      <vt:lpstr> Human health faces a number of future challenges   </vt:lpstr>
      <vt:lpstr>Module 57   Toxicology and Chemical Risks </vt:lpstr>
      <vt:lpstr>Many types of chemicals can harm organisms </vt:lpstr>
      <vt:lpstr>  Chemicals that Harm Organisms </vt:lpstr>
      <vt:lpstr>  Chemicals that Harm Organisms </vt:lpstr>
      <vt:lpstr>Scientists can determine the concentrations of chemicals that harm organisms. </vt:lpstr>
      <vt:lpstr>Dose Response Studies </vt:lpstr>
      <vt:lpstr>Dose Response Studies </vt:lpstr>
      <vt:lpstr>Dose Response Studies </vt:lpstr>
      <vt:lpstr>Retrospective versus Prospective Studies </vt:lpstr>
      <vt:lpstr>  Factors that Determine the Concentrations of Chemicals that Organisms Experience </vt:lpstr>
      <vt:lpstr>Routes of Exposure </vt:lpstr>
      <vt:lpstr>Solubility Of Chemicals, Bioaccumulation, and Biomagnifications </vt:lpstr>
      <vt:lpstr>Solubility Of Chemicals, Bioaccumulation, and Biomagnifications </vt:lpstr>
      <vt:lpstr>Bioaccumulation, and Biomagnification </vt:lpstr>
      <vt:lpstr>Persistence </vt:lpstr>
      <vt:lpstr>Module 58   Risk Analysis </vt:lpstr>
      <vt:lpstr>Risk assessment estimates potential harm </vt:lpstr>
      <vt:lpstr>Risk Assessment   </vt:lpstr>
      <vt:lpstr>  Qualitative Risk Assessment </vt:lpstr>
      <vt:lpstr>Quantitative Risk Assessment </vt:lpstr>
      <vt:lpstr>Risk acceptance determines how much risk can be tolerated </vt:lpstr>
      <vt:lpstr>Worldwide standards of risk can be guided by two different philosophies </vt:lpstr>
      <vt:lpstr>Philosophies of Risk Management </vt:lpstr>
      <vt:lpstr>  International Agreements on Hazardous Chemicals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16</cp:revision>
  <dcterms:created xsi:type="dcterms:W3CDTF">2015-05-14T05:54:21Z</dcterms:created>
  <dcterms:modified xsi:type="dcterms:W3CDTF">2015-06-04T18:56:40Z</dcterms:modified>
</cp:coreProperties>
</file>