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Lst>
  <p:sldSz cx="13004800" cy="9753600"/>
  <p:notesSz cx="6858000" cy="9144000"/>
  <p:defaultTextStyle>
    <a:defPPr>
      <a:defRPr lang="en-US"/>
    </a:defPPr>
    <a:lvl1pPr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1pPr>
    <a:lvl2pPr marL="4572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2pPr>
    <a:lvl3pPr marL="9144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3pPr>
    <a:lvl4pPr marL="13716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4pPr>
    <a:lvl5pPr marL="18288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5pPr>
    <a:lvl6pPr marL="2286000" algn="l" defTabSz="457200" rtl="0" eaLnBrk="1" latinLnBrk="0" hangingPunct="1">
      <a:defRPr sz="1200" kern="1200">
        <a:solidFill>
          <a:srgbClr val="FEFFFE"/>
        </a:solidFill>
        <a:latin typeface="Lucida Grande" charset="0"/>
        <a:ea typeface="MS PGothic" charset="0"/>
        <a:cs typeface="MS PGothic" charset="0"/>
        <a:sym typeface="Lucida Grande" charset="0"/>
      </a:defRPr>
    </a:lvl6pPr>
    <a:lvl7pPr marL="2743200" algn="l" defTabSz="457200" rtl="0" eaLnBrk="1" latinLnBrk="0" hangingPunct="1">
      <a:defRPr sz="1200" kern="1200">
        <a:solidFill>
          <a:srgbClr val="FEFFFE"/>
        </a:solidFill>
        <a:latin typeface="Lucida Grande" charset="0"/>
        <a:ea typeface="MS PGothic" charset="0"/>
        <a:cs typeface="MS PGothic" charset="0"/>
        <a:sym typeface="Lucida Grande" charset="0"/>
      </a:defRPr>
    </a:lvl7pPr>
    <a:lvl8pPr marL="3200400" algn="l" defTabSz="457200" rtl="0" eaLnBrk="1" latinLnBrk="0" hangingPunct="1">
      <a:defRPr sz="1200" kern="1200">
        <a:solidFill>
          <a:srgbClr val="FEFFFE"/>
        </a:solidFill>
        <a:latin typeface="Lucida Grande" charset="0"/>
        <a:ea typeface="MS PGothic" charset="0"/>
        <a:cs typeface="MS PGothic" charset="0"/>
        <a:sym typeface="Lucida Grande" charset="0"/>
      </a:defRPr>
    </a:lvl8pPr>
    <a:lvl9pPr marL="3657600" algn="l" defTabSz="457200" rtl="0" eaLnBrk="1" latinLnBrk="0" hangingPunct="1">
      <a:defRPr sz="1200" kern="1200">
        <a:solidFill>
          <a:srgbClr val="FEFFFE"/>
        </a:solidFill>
        <a:latin typeface="Lucida Grande" charset="0"/>
        <a:ea typeface="MS PGothic" charset="0"/>
        <a:cs typeface="MS PGothic" charset="0"/>
        <a:sym typeface="Lucida Grande"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72" autoAdjust="0"/>
  </p:normalViewPr>
  <p:slideViewPr>
    <p:cSldViewPr snapToGrid="0" snapToObjects="1">
      <p:cViewPr varScale="1">
        <p:scale>
          <a:sx n="92" d="100"/>
          <a:sy n="92" d="100"/>
        </p:scale>
        <p:origin x="-888" y="-12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2542827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1">
                <a:solidFill>
                  <a:srgbClr val="010001"/>
                </a:solidFill>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571500" indent="-571500">
              <a:buClrTx/>
              <a:buFont typeface="Arial"/>
              <a:buChar char="•"/>
              <a:defRPr sz="3600" b="0">
                <a:solidFill>
                  <a:srgbClr val="010001"/>
                </a:solidFill>
                <a:latin typeface="Arial"/>
                <a:cs typeface="Arial"/>
              </a:defRPr>
            </a:lvl1pPr>
            <a:lvl2pPr marL="850900" indent="-571500">
              <a:buClrTx/>
              <a:buFont typeface="Arial"/>
              <a:buChar char="•"/>
              <a:defRPr sz="3600" b="0">
                <a:solidFill>
                  <a:srgbClr val="010001"/>
                </a:solidFill>
                <a:latin typeface="Arial"/>
                <a:cs typeface="Arial"/>
              </a:defRPr>
            </a:lvl2pPr>
            <a:lvl3pPr marL="1231900" indent="-571500">
              <a:buClrTx/>
              <a:buFont typeface="Arial"/>
              <a:buChar char="•"/>
              <a:defRPr sz="3600" b="0">
                <a:solidFill>
                  <a:srgbClr val="010001"/>
                </a:solidFill>
                <a:latin typeface="Arial"/>
                <a:cs typeface="Arial"/>
              </a:defRPr>
            </a:lvl3pPr>
            <a:lvl4pPr marL="1612900" indent="-571500">
              <a:buClrTx/>
              <a:buFont typeface="Arial"/>
              <a:buChar char="•"/>
              <a:defRPr sz="3600" b="0">
                <a:solidFill>
                  <a:srgbClr val="010001"/>
                </a:solidFill>
                <a:latin typeface="Arial"/>
                <a:cs typeface="Arial"/>
              </a:defRPr>
            </a:lvl4pPr>
            <a:lvl5pPr marL="1993900" indent="-571500">
              <a:buClrTx/>
              <a:buFont typeface="Arial"/>
              <a:buChar char="•"/>
              <a:defRPr sz="3600" b="0">
                <a:solidFill>
                  <a:srgbClr val="01000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3655561"/>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3809441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578785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1502263"/>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9797413"/>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544395"/>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920133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8000"/>
            </a:gs>
            <a:gs pos="100000">
              <a:srgbClr val="FFFFFF"/>
            </a:gs>
          </a:gsLst>
          <a:lin ang="5400000"/>
        </a:gra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70000" y="239713"/>
            <a:ext cx="10464800" cy="246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smtClean="0">
                <a:sym typeface="Lucida Grande" charset="0"/>
              </a:rPr>
              <a:t>Click to edit Master title style</a:t>
            </a:r>
            <a:endParaRPr lang="en-US">
              <a:sym typeface="Lucida Grande" charset="0"/>
            </a:endParaRPr>
          </a:p>
        </p:txBody>
      </p:sp>
      <p:sp>
        <p:nvSpPr>
          <p:cNvPr id="2050" name="Rectangle 2"/>
          <p:cNvSpPr>
            <a:spLocks noGrp="1" noChangeArrowheads="1"/>
          </p:cNvSpPr>
          <p:nvPr>
            <p:ph type="body" idx="1"/>
          </p:nvPr>
        </p:nvSpPr>
        <p:spPr bwMode="auto">
          <a:xfrm>
            <a:off x="1270000" y="2705100"/>
            <a:ext cx="10464800" cy="584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endParaRPr lang="en-US">
              <a:sym typeface="Lucida Grande" charset="0"/>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xmlns:p14="http://schemas.microsoft.com/office/powerpoint/2010/main"/>
  <p:txStyles>
    <p:titleStyle>
      <a:lvl1pPr algn="ctr" rtl="0" eaLnBrk="1" fontAlgn="base" hangingPunct="1">
        <a:spcBef>
          <a:spcPct val="0"/>
        </a:spcBef>
        <a:spcAft>
          <a:spcPct val="0"/>
        </a:spcAft>
        <a:defRPr sz="8000">
          <a:solidFill>
            <a:srgbClr val="FFFFFF"/>
          </a:solidFill>
          <a:latin typeface="+mj-lt"/>
          <a:ea typeface="MS PGothic" pitchFamily="34" charset="-128"/>
          <a:cs typeface="MS PGothic" charset="0"/>
          <a:sym typeface="Lucida Grande" charset="0"/>
        </a:defRPr>
      </a:lvl1pPr>
      <a:lvl2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9pPr>
    </p:titleStyle>
    <p:bodyStyle>
      <a:lvl1pPr marL="3810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1pPr>
      <a:lvl2pPr marL="6604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2pPr>
      <a:lvl3pPr marL="10414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3pPr>
      <a:lvl4pPr marL="14224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4pPr>
      <a:lvl5pPr marL="18034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5pPr>
      <a:lvl6pPr marL="22606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6pPr>
      <a:lvl7pPr marL="27178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7pPr>
      <a:lvl8pPr marL="31750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8pPr>
      <a:lvl9pPr marL="3632200" indent="-381000" algn="l" rtl="0" eaLnBrk="1" fontAlgn="base" hangingPunct="1">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3505200"/>
            <a:ext cx="13004800" cy="1524000"/>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p>
            <a:pPr algn="ctr"/>
            <a:r>
              <a:rPr lang="en-US" sz="4400" b="1" dirty="0">
                <a:solidFill>
                  <a:srgbClr val="010001"/>
                </a:solidFill>
                <a:latin typeface="Helvetica" charset="0"/>
              </a:rPr>
              <a:t>Chapter </a:t>
            </a:r>
            <a:r>
              <a:rPr lang="en-US" sz="4400" b="1" dirty="0" smtClean="0">
                <a:solidFill>
                  <a:srgbClr val="010001"/>
                </a:solidFill>
                <a:latin typeface="Helvetica" charset="0"/>
              </a:rPr>
              <a:t>18</a:t>
            </a:r>
            <a:endParaRPr lang="en-US" sz="4400" b="1" dirty="0">
              <a:solidFill>
                <a:srgbClr val="010001"/>
              </a:solidFill>
              <a:latin typeface="Helvetica" charset="0"/>
            </a:endParaRPr>
          </a:p>
          <a:p>
            <a:pPr algn="ctr"/>
            <a:r>
              <a:rPr lang="en-US" sz="4400" b="1" dirty="0">
                <a:solidFill>
                  <a:srgbClr val="010001"/>
                </a:solidFill>
                <a:latin typeface="Helvetica" charset="0"/>
              </a:rPr>
              <a:t>Conservation of Biodiversity</a:t>
            </a:r>
          </a:p>
        </p:txBody>
      </p:sp>
      <p:grpSp>
        <p:nvGrpSpPr>
          <p:cNvPr id="5" name="Group 4"/>
          <p:cNvGrpSpPr/>
          <p:nvPr/>
        </p:nvGrpSpPr>
        <p:grpSpPr>
          <a:xfrm>
            <a:off x="635000" y="8686800"/>
            <a:ext cx="11455400" cy="840432"/>
            <a:chOff x="558800" y="8686800"/>
            <a:chExt cx="11455400" cy="840432"/>
          </a:xfrm>
        </p:grpSpPr>
        <p:sp>
          <p:nvSpPr>
            <p:cNvPr id="6" name="TextBox 5"/>
            <p:cNvSpPr txBox="1"/>
            <p:nvPr/>
          </p:nvSpPr>
          <p:spPr>
            <a:xfrm>
              <a:off x="558800" y="8686800"/>
              <a:ext cx="5486400" cy="461665"/>
            </a:xfrm>
            <a:prstGeom prst="rect">
              <a:avLst/>
            </a:prstGeom>
            <a:noFill/>
          </p:spPr>
          <p:txBody>
            <a:bodyPr wrap="square" rtlCol="0">
              <a:spAutoFit/>
            </a:bodyPr>
            <a:lstStyle/>
            <a:p>
              <a:r>
                <a:rPr lang="en-US" dirty="0" err="1">
                  <a:solidFill>
                    <a:schemeClr val="bg1"/>
                  </a:solidFill>
                </a:rPr>
                <a:t>Friedland</a:t>
              </a:r>
              <a:r>
                <a:rPr lang="en-US" dirty="0">
                  <a:solidFill>
                    <a:schemeClr val="bg1"/>
                  </a:solidFill>
                </a:rPr>
                <a:t> and </a:t>
              </a:r>
              <a:r>
                <a:rPr lang="en-US" dirty="0" err="1">
                  <a:solidFill>
                    <a:schemeClr val="bg1"/>
                  </a:solidFill>
                </a:rPr>
                <a:t>Relyea</a:t>
              </a:r>
              <a:r>
                <a:rPr lang="en-US" dirty="0">
                  <a:solidFill>
                    <a:schemeClr val="bg1"/>
                  </a:solidFill>
                </a:rPr>
                <a:t> Environmental Science for AP</a:t>
              </a:r>
              <a:r>
                <a:rPr lang="en-US" baseline="30000" dirty="0">
                  <a:solidFill>
                    <a:schemeClr val="bg1"/>
                  </a:solidFill>
                </a:rPr>
                <a:t>®</a:t>
              </a:r>
              <a:r>
                <a:rPr lang="en-US" dirty="0">
                  <a:solidFill>
                    <a:schemeClr val="bg1"/>
                  </a:solidFill>
                </a:rPr>
                <a:t>, second edition </a:t>
              </a:r>
              <a:endParaRPr lang="en-US" dirty="0" smtClean="0">
                <a:solidFill>
                  <a:schemeClr val="bg1"/>
                </a:solidFill>
              </a:endParaRPr>
            </a:p>
            <a:p>
              <a:r>
                <a:rPr lang="en-US" dirty="0" smtClean="0">
                  <a:solidFill>
                    <a:schemeClr val="bg1"/>
                  </a:solidFill>
                </a:rPr>
                <a:t>© 2015 </a:t>
              </a:r>
              <a:r>
                <a:rPr lang="en-US" dirty="0">
                  <a:solidFill>
                    <a:schemeClr val="bg1"/>
                  </a:solidFill>
                </a:rPr>
                <a:t>W.H. Freeman and Company/BFW </a:t>
              </a:r>
            </a:p>
          </p:txBody>
        </p:sp>
        <p:sp>
          <p:nvSpPr>
            <p:cNvPr id="7" name="Rectangle 6"/>
            <p:cNvSpPr/>
            <p:nvPr/>
          </p:nvSpPr>
          <p:spPr>
            <a:xfrm>
              <a:off x="2235200" y="9296400"/>
              <a:ext cx="9779000" cy="230832"/>
            </a:xfrm>
            <a:prstGeom prst="rect">
              <a:avLst/>
            </a:prstGeom>
          </p:spPr>
          <p:txBody>
            <a:bodyPr wrap="square">
              <a:spAutoFit/>
            </a:bodyPr>
            <a:lstStyle/>
            <a:p>
              <a:r>
                <a:rPr lang="en-US" sz="900" dirty="0">
                  <a:solidFill>
                    <a:schemeClr val="bg1"/>
                  </a:solidFill>
                </a:rPr>
                <a:t>AP</a:t>
              </a:r>
              <a:r>
                <a:rPr lang="en-US" sz="900" baseline="30000" dirty="0">
                  <a:solidFill>
                    <a:schemeClr val="bg1"/>
                  </a:solidFill>
                </a:rPr>
                <a:t>® </a:t>
              </a:r>
              <a:r>
                <a:rPr lang="en-US" sz="900" dirty="0">
                  <a:solidFill>
                    <a:schemeClr val="bg1"/>
                  </a:solidFill>
                </a:rPr>
                <a:t>is a trademark registered and/or owned by the College </a:t>
              </a:r>
              <a:r>
                <a:rPr lang="en-US" sz="900" dirty="0" smtClean="0">
                  <a:solidFill>
                    <a:schemeClr val="bg1"/>
                  </a:solidFill>
                </a:rPr>
                <a:t>Board</a:t>
              </a:r>
              <a:r>
                <a:rPr lang="en-US" sz="900" baseline="30000" dirty="0">
                  <a:solidFill>
                    <a:schemeClr val="bg1"/>
                  </a:solidFill>
                </a:rPr>
                <a:t>®</a:t>
              </a:r>
              <a:r>
                <a:rPr lang="en-US" sz="900" dirty="0" smtClean="0">
                  <a:solidFill>
                    <a:schemeClr val="bg1"/>
                  </a:solidFill>
                </a:rPr>
                <a:t>, </a:t>
              </a:r>
              <a:r>
                <a:rPr lang="en-US" sz="900" dirty="0">
                  <a:solidFill>
                    <a:schemeClr val="bg1"/>
                  </a:solidFill>
                </a:rPr>
                <a:t>which was not involved in the production of, and does not endorse, this product.</a:t>
              </a:r>
              <a:endParaRPr lang="en-US" sz="900" b="1" dirty="0">
                <a:solidFill>
                  <a:schemeClr val="bg1"/>
                </a:solidFill>
              </a:endParaRPr>
            </a:p>
          </p:txBody>
        </p:sp>
      </p:grpSp>
    </p:spTree>
    <p:extLst>
      <p:ext uri="{BB962C8B-B14F-4D97-AF65-F5344CB8AC3E}">
        <p14:creationId xmlns:p14="http://schemas.microsoft.com/office/powerpoint/2010/main" val="1326261656"/>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Provisions</a:t>
            </a:r>
            <a:br>
              <a:rPr lang="en-US" dirty="0"/>
            </a:br>
            <a:endParaRPr lang="en-US" dirty="0"/>
          </a:p>
        </p:txBody>
      </p:sp>
      <p:sp>
        <p:nvSpPr>
          <p:cNvPr id="3" name="Content Placeholder 2"/>
          <p:cNvSpPr>
            <a:spLocks noGrp="1"/>
          </p:cNvSpPr>
          <p:nvPr>
            <p:ph idx="1"/>
          </p:nvPr>
        </p:nvSpPr>
        <p:spPr/>
        <p:txBody>
          <a:bodyPr/>
          <a:lstStyle/>
          <a:p>
            <a:r>
              <a:rPr lang="en-US" b="1" dirty="0"/>
              <a:t>Provision </a:t>
            </a:r>
            <a:r>
              <a:rPr lang="en-US" b="1" dirty="0" smtClean="0"/>
              <a:t> </a:t>
            </a:r>
            <a:r>
              <a:rPr lang="en-US" dirty="0" smtClean="0"/>
              <a:t>A </a:t>
            </a:r>
            <a:r>
              <a:rPr lang="en-US" dirty="0"/>
              <a:t>good that humans can use directly</a:t>
            </a:r>
            <a:r>
              <a:rPr lang="en-US" dirty="0" smtClean="0"/>
              <a:t>.</a:t>
            </a:r>
          </a:p>
          <a:p>
            <a:pPr lvl="0"/>
            <a:r>
              <a:rPr lang="en-US" dirty="0"/>
              <a:t>Examples of provisions include lumber, food crops, medicinal plants, natural rubber, and furs</a:t>
            </a:r>
            <a:r>
              <a:rPr lang="en-US" dirty="0" smtClean="0"/>
              <a:t>.</a:t>
            </a:r>
            <a:endParaRPr lang="en-US" dirty="0"/>
          </a:p>
          <a:p>
            <a:pPr lvl="0"/>
            <a:r>
              <a:rPr lang="en-US" dirty="0"/>
              <a:t>Of the top 150 prescription drugs sold in the United States, about 70 percent come from natural sources</a:t>
            </a:r>
            <a:r>
              <a:rPr lang="en-US" dirty="0" smtClean="0"/>
              <a:t>.</a:t>
            </a:r>
            <a:endParaRPr lang="en-US" dirty="0"/>
          </a:p>
        </p:txBody>
      </p:sp>
    </p:spTree>
    <p:extLst>
      <p:ext uri="{BB962C8B-B14F-4D97-AF65-F5344CB8AC3E}">
        <p14:creationId xmlns:p14="http://schemas.microsoft.com/office/powerpoint/2010/main" val="2139089072"/>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Regulating Services</a:t>
            </a:r>
            <a:br>
              <a:rPr lang="en-US" dirty="0"/>
            </a:br>
            <a:endParaRPr lang="en-US" dirty="0"/>
          </a:p>
        </p:txBody>
      </p:sp>
      <p:sp>
        <p:nvSpPr>
          <p:cNvPr id="3" name="Content Placeholder 2"/>
          <p:cNvSpPr>
            <a:spLocks noGrp="1"/>
          </p:cNvSpPr>
          <p:nvPr>
            <p:ph idx="1"/>
          </p:nvPr>
        </p:nvSpPr>
        <p:spPr/>
        <p:txBody>
          <a:bodyPr/>
          <a:lstStyle/>
          <a:p>
            <a:pPr lvl="0"/>
            <a:r>
              <a:rPr lang="en-US" dirty="0"/>
              <a:t>Natural ecosystems help to regulate environmental conditions</a:t>
            </a:r>
            <a:r>
              <a:rPr lang="en-US" dirty="0" smtClean="0"/>
              <a:t>.</a:t>
            </a:r>
            <a:endParaRPr lang="en-US" dirty="0"/>
          </a:p>
          <a:p>
            <a:pPr lvl="0"/>
            <a:r>
              <a:rPr lang="en-US" dirty="0"/>
              <a:t>Natural ecosystems, such as tropical rainforests and oceans, remove carbon from the atmosphere</a:t>
            </a:r>
            <a:r>
              <a:rPr lang="en-US" dirty="0" smtClean="0"/>
              <a:t>.</a:t>
            </a:r>
            <a:r>
              <a:rPr lang="en-US" dirty="0"/>
              <a:t> </a:t>
            </a:r>
          </a:p>
          <a:p>
            <a:pPr lvl="0"/>
            <a:r>
              <a:rPr lang="en-US" dirty="0"/>
              <a:t>Ecosystems also are important in regulating nutrient and hydrologic cycles</a:t>
            </a:r>
            <a:r>
              <a:rPr lang="en-US" dirty="0" smtClean="0"/>
              <a:t>.</a:t>
            </a:r>
            <a:r>
              <a:rPr lang="en-US" dirty="0"/>
              <a:t> </a:t>
            </a:r>
          </a:p>
          <a:p>
            <a:endParaRPr lang="en-US" dirty="0"/>
          </a:p>
        </p:txBody>
      </p:sp>
    </p:spTree>
    <p:extLst>
      <p:ext uri="{BB962C8B-B14F-4D97-AF65-F5344CB8AC3E}">
        <p14:creationId xmlns:p14="http://schemas.microsoft.com/office/powerpoint/2010/main" val="1809110574"/>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Support Services</a:t>
            </a:r>
            <a:br>
              <a:rPr lang="en-US" dirty="0"/>
            </a:br>
            <a:endParaRPr lang="en-US" dirty="0"/>
          </a:p>
        </p:txBody>
      </p:sp>
      <p:sp>
        <p:nvSpPr>
          <p:cNvPr id="3" name="Content Placeholder 2"/>
          <p:cNvSpPr>
            <a:spLocks noGrp="1"/>
          </p:cNvSpPr>
          <p:nvPr>
            <p:ph idx="1"/>
          </p:nvPr>
        </p:nvSpPr>
        <p:spPr/>
        <p:txBody>
          <a:bodyPr/>
          <a:lstStyle/>
          <a:p>
            <a:pPr lvl="0"/>
            <a:r>
              <a:rPr lang="en-US" dirty="0"/>
              <a:t>Natural ecosystems provide numerous support services such as pollination of food crops</a:t>
            </a:r>
            <a:r>
              <a:rPr lang="en-US" dirty="0" smtClean="0"/>
              <a:t>.</a:t>
            </a:r>
            <a:endParaRPr lang="en-US" dirty="0"/>
          </a:p>
          <a:p>
            <a:pPr lvl="0"/>
            <a:r>
              <a:rPr lang="en-US" dirty="0"/>
              <a:t>Ecosystems also provide natural pest control services because they provide habitat for predators that prey on agricultural pests.</a:t>
            </a:r>
          </a:p>
          <a:p>
            <a:pPr marL="0" indent="0">
              <a:buNone/>
            </a:pPr>
            <a:endParaRPr lang="en-US" dirty="0"/>
          </a:p>
        </p:txBody>
      </p:sp>
    </p:spTree>
    <p:extLst>
      <p:ext uri="{BB962C8B-B14F-4D97-AF65-F5344CB8AC3E}">
        <p14:creationId xmlns:p14="http://schemas.microsoft.com/office/powerpoint/2010/main" val="2196709237"/>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a:t>
            </a:r>
            <a:br>
              <a:rPr lang="en-US" dirty="0"/>
            </a:br>
            <a:r>
              <a:rPr lang="en-US" dirty="0"/>
              <a:t>Resilience</a:t>
            </a:r>
            <a:br>
              <a:rPr lang="en-US" dirty="0"/>
            </a:br>
            <a:r>
              <a:rPr lang="en-US" dirty="0"/>
              <a:t> </a:t>
            </a:r>
            <a:br>
              <a:rPr lang="en-US" dirty="0"/>
            </a:br>
            <a:endParaRPr lang="en-US" dirty="0"/>
          </a:p>
        </p:txBody>
      </p:sp>
      <p:sp>
        <p:nvSpPr>
          <p:cNvPr id="3" name="Content Placeholder 2"/>
          <p:cNvSpPr>
            <a:spLocks noGrp="1"/>
          </p:cNvSpPr>
          <p:nvPr>
            <p:ph idx="1"/>
          </p:nvPr>
        </p:nvSpPr>
        <p:spPr/>
        <p:txBody>
          <a:bodyPr/>
          <a:lstStyle/>
          <a:p>
            <a:pPr lvl="0"/>
            <a:r>
              <a:rPr lang="en-US" dirty="0"/>
              <a:t>Resilience depends greatly on species diversity</a:t>
            </a:r>
            <a:r>
              <a:rPr lang="en-US" dirty="0" smtClean="0"/>
              <a:t>.</a:t>
            </a:r>
            <a:endParaRPr lang="en-US" dirty="0"/>
          </a:p>
          <a:p>
            <a:pPr lvl="0"/>
            <a:r>
              <a:rPr lang="en-US" dirty="0"/>
              <a:t>For example, several different species may perform similar functions in an ecosystem, but differ in their susceptibility to disturbance. If a pollutant kills one plant species that contains nitrogen-fixing bacteria, but not all plant species that contain nitrogen-fixing bacteria, the ecosystem can still continue to fix nitrogen.</a:t>
            </a:r>
          </a:p>
          <a:p>
            <a:endParaRPr lang="en-US" dirty="0"/>
          </a:p>
        </p:txBody>
      </p:sp>
    </p:spTree>
    <p:extLst>
      <p:ext uri="{BB962C8B-B14F-4D97-AF65-F5344CB8AC3E}">
        <p14:creationId xmlns:p14="http://schemas.microsoft.com/office/powerpoint/2010/main" val="1184283186"/>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Cultural Services</a:t>
            </a:r>
            <a:br>
              <a:rPr lang="en-US" dirty="0"/>
            </a:br>
            <a:endParaRPr lang="en-US" dirty="0"/>
          </a:p>
        </p:txBody>
      </p:sp>
      <p:sp>
        <p:nvSpPr>
          <p:cNvPr id="3" name="Content Placeholder 2"/>
          <p:cNvSpPr>
            <a:spLocks noGrp="1"/>
          </p:cNvSpPr>
          <p:nvPr>
            <p:ph idx="1"/>
          </p:nvPr>
        </p:nvSpPr>
        <p:spPr/>
        <p:txBody>
          <a:bodyPr/>
          <a:lstStyle/>
          <a:p>
            <a:pPr lvl="0"/>
            <a:r>
              <a:rPr lang="en-US" dirty="0"/>
              <a:t>The awe-inspiring beauty of nature has instrumental value because it provides an aesthetic benefit for which people are willing to pay</a:t>
            </a:r>
            <a:r>
              <a:rPr lang="en-US" dirty="0" smtClean="0"/>
              <a:t>.</a:t>
            </a:r>
            <a:endParaRPr lang="en-US" dirty="0"/>
          </a:p>
          <a:p>
            <a:pPr lvl="0"/>
            <a:r>
              <a:rPr lang="en-US" dirty="0"/>
              <a:t>Similarly, scientific funding agencies may award grants to scientists for research that explores biodiversity with no promise of any economic gain</a:t>
            </a:r>
            <a:r>
              <a:rPr lang="en-US" dirty="0" smtClean="0"/>
              <a:t>.</a:t>
            </a:r>
            <a:endParaRPr lang="en-US" dirty="0"/>
          </a:p>
        </p:txBody>
      </p:sp>
    </p:spTree>
    <p:extLst>
      <p:ext uri="{BB962C8B-B14F-4D97-AF65-F5344CB8AC3E}">
        <p14:creationId xmlns:p14="http://schemas.microsoft.com/office/powerpoint/2010/main" val="3475860950"/>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Decline of Ecosystem Services</a:t>
            </a:r>
            <a:br>
              <a:rPr lang="en-US" dirty="0"/>
            </a:br>
            <a:endParaRPr lang="en-US" dirty="0"/>
          </a:p>
        </p:txBody>
      </p:sp>
      <p:sp>
        <p:nvSpPr>
          <p:cNvPr id="3" name="Content Placeholder 2"/>
          <p:cNvSpPr>
            <a:spLocks noGrp="1"/>
          </p:cNvSpPr>
          <p:nvPr>
            <p:ph idx="1"/>
          </p:nvPr>
        </p:nvSpPr>
        <p:spPr/>
        <p:txBody>
          <a:bodyPr/>
          <a:lstStyle/>
          <a:p>
            <a:pPr lvl="0"/>
            <a:r>
              <a:rPr lang="en-US" dirty="0"/>
              <a:t>Of 24 different ecosystem functions, 15 have been found to be declining or used at a rate that cannot be sustained</a:t>
            </a:r>
            <a:r>
              <a:rPr lang="en-US" dirty="0" smtClean="0"/>
              <a:t>.</a:t>
            </a:r>
            <a:endParaRPr lang="en-US" dirty="0"/>
          </a:p>
          <a:p>
            <a:pPr lvl="0"/>
            <a:r>
              <a:rPr lang="en-US" dirty="0"/>
              <a:t>If we want to improve ecosystem functions, we need to improve the fate of the species and ecosystems that provide these services.</a:t>
            </a:r>
          </a:p>
          <a:p>
            <a:endParaRPr lang="en-US" dirty="0"/>
          </a:p>
        </p:txBody>
      </p:sp>
    </p:spTree>
    <p:extLst>
      <p:ext uri="{BB962C8B-B14F-4D97-AF65-F5344CB8AC3E}">
        <p14:creationId xmlns:p14="http://schemas.microsoft.com/office/powerpoint/2010/main" val="2296825620"/>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60  </a:t>
            </a:r>
            <a:r>
              <a:rPr lang="en-US" dirty="0" smtClean="0"/>
              <a:t/>
            </a:r>
            <a:br>
              <a:rPr lang="en-US" dirty="0" smtClean="0"/>
            </a:br>
            <a:r>
              <a:rPr lang="en-US" dirty="0" smtClean="0"/>
              <a:t>Causes </a:t>
            </a:r>
            <a:r>
              <a:rPr lang="en-US" dirty="0"/>
              <a:t>of Declining Biodiversity</a:t>
            </a:r>
            <a:br>
              <a:rPr lang="en-US" dirty="0"/>
            </a:br>
            <a:endParaRPr lang="en-US" dirty="0"/>
          </a:p>
        </p:txBody>
      </p:sp>
      <p:sp>
        <p:nvSpPr>
          <p:cNvPr id="3" name="Content Placeholder 2"/>
          <p:cNvSpPr>
            <a:spLocks noGrp="1"/>
          </p:cNvSpPr>
          <p:nvPr>
            <p:ph idx="1"/>
          </p:nvPr>
        </p:nvSpPr>
        <p:spPr>
          <a:xfrm>
            <a:off x="1270000" y="3037220"/>
            <a:ext cx="10464800" cy="5840413"/>
          </a:xfrm>
        </p:spPr>
        <p:txBody>
          <a:bodyPr/>
          <a:lstStyle/>
          <a:p>
            <a:pPr marL="0" indent="0">
              <a:buNone/>
            </a:pPr>
            <a:r>
              <a:rPr lang="en-US" sz="3200" b="1" dirty="0"/>
              <a:t>After reading this module you should be able to</a:t>
            </a:r>
          </a:p>
          <a:p>
            <a:r>
              <a:rPr lang="en-US" sz="3200" dirty="0" smtClean="0"/>
              <a:t>discuss </a:t>
            </a:r>
            <a:r>
              <a:rPr lang="en-US" sz="3200" dirty="0"/>
              <a:t>how habitat loss can lead to declines in species diversity.</a:t>
            </a:r>
          </a:p>
          <a:p>
            <a:r>
              <a:rPr lang="en-US" sz="3200" dirty="0" smtClean="0"/>
              <a:t>explain </a:t>
            </a:r>
            <a:r>
              <a:rPr lang="en-US" sz="3200" dirty="0"/>
              <a:t>how the movement of exotic species affects biodiversity.</a:t>
            </a:r>
          </a:p>
          <a:p>
            <a:r>
              <a:rPr lang="en-US" sz="3200" dirty="0" smtClean="0"/>
              <a:t>describe </a:t>
            </a:r>
            <a:r>
              <a:rPr lang="en-US" sz="3200" dirty="0"/>
              <a:t>how overharvesting causes declines in populations and species.</a:t>
            </a:r>
          </a:p>
          <a:p>
            <a:r>
              <a:rPr lang="en-US" sz="3200" dirty="0" smtClean="0"/>
              <a:t>understand </a:t>
            </a:r>
            <a:r>
              <a:rPr lang="en-US" sz="3200" dirty="0"/>
              <a:t>how pollution reduces populations and biodiversity.</a:t>
            </a:r>
          </a:p>
          <a:p>
            <a:r>
              <a:rPr lang="en-US" sz="3200" dirty="0" smtClean="0"/>
              <a:t>identify </a:t>
            </a:r>
            <a:r>
              <a:rPr lang="en-US" sz="3200" dirty="0"/>
              <a:t>how climate change affects species diversity.</a:t>
            </a:r>
          </a:p>
        </p:txBody>
      </p:sp>
    </p:spTree>
    <p:extLst>
      <p:ext uri="{BB962C8B-B14F-4D97-AF65-F5344CB8AC3E}">
        <p14:creationId xmlns:p14="http://schemas.microsoft.com/office/powerpoint/2010/main" val="339044584"/>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Habitat loss is the major cause of declining species diversity</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pPr lvl="0"/>
            <a:r>
              <a:rPr lang="en-US" dirty="0"/>
              <a:t>For most species the greatest cause of decline and extinction is habitat loss</a:t>
            </a:r>
            <a:r>
              <a:rPr lang="en-US" dirty="0" smtClean="0"/>
              <a:t>.</a:t>
            </a:r>
            <a:endParaRPr lang="en-US" dirty="0"/>
          </a:p>
          <a:p>
            <a:pPr lvl="0"/>
            <a:r>
              <a:rPr lang="en-US" dirty="0"/>
              <a:t>Most habitat loss is due to human development</a:t>
            </a:r>
            <a:r>
              <a:rPr lang="en-US" dirty="0" smtClean="0"/>
              <a:t>.</a:t>
            </a:r>
            <a:endParaRPr lang="en-US" dirty="0"/>
          </a:p>
          <a:p>
            <a:pPr lvl="0"/>
            <a:r>
              <a:rPr lang="en-US" dirty="0"/>
              <a:t>Species requiring such specialized habitats are particularly prone to population declines</a:t>
            </a:r>
            <a:r>
              <a:rPr lang="en-US" dirty="0" smtClean="0"/>
              <a:t>.</a:t>
            </a:r>
            <a:endParaRPr lang="en-US" dirty="0"/>
          </a:p>
          <a:p>
            <a:pPr lvl="0"/>
            <a:r>
              <a:rPr lang="en-US" dirty="0"/>
              <a:t>A species may decline in abundance or become extinct even without complete habitat destruction</a:t>
            </a:r>
            <a:r>
              <a:rPr lang="en-US" dirty="0" smtClean="0"/>
              <a:t>.</a:t>
            </a:r>
          </a:p>
          <a:p>
            <a:pPr marL="0" lvl="0" indent="0">
              <a:buNone/>
            </a:pPr>
            <a:endParaRPr lang="en-US" dirty="0"/>
          </a:p>
        </p:txBody>
      </p:sp>
    </p:spTree>
    <p:extLst>
      <p:ext uri="{BB962C8B-B14F-4D97-AF65-F5344CB8AC3E}">
        <p14:creationId xmlns:p14="http://schemas.microsoft.com/office/powerpoint/2010/main" val="1615780265"/>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Habitat Loss</a:t>
            </a:r>
            <a:br>
              <a:rPr lang="en-US" dirty="0"/>
            </a:br>
            <a:endParaRPr lang="en-US" dirty="0"/>
          </a:p>
        </p:txBody>
      </p:sp>
      <p:pic>
        <p:nvPicPr>
          <p:cNvPr id="4" name="Picture 3"/>
          <p:cNvPicPr>
            <a:picLocks noChangeAspect="1"/>
          </p:cNvPicPr>
          <p:nvPr/>
        </p:nvPicPr>
        <p:blipFill>
          <a:blip r:embed="rId2"/>
          <a:stretch>
            <a:fillRect/>
          </a:stretch>
        </p:blipFill>
        <p:spPr>
          <a:xfrm>
            <a:off x="1270000" y="1801378"/>
            <a:ext cx="10374533" cy="5988552"/>
          </a:xfrm>
          <a:prstGeom prst="rect">
            <a:avLst/>
          </a:prstGeom>
        </p:spPr>
      </p:pic>
      <p:sp>
        <p:nvSpPr>
          <p:cNvPr id="5" name="Rectangle 4"/>
          <p:cNvSpPr/>
          <p:nvPr/>
        </p:nvSpPr>
        <p:spPr>
          <a:xfrm>
            <a:off x="422502" y="8095092"/>
            <a:ext cx="12582298" cy="1200328"/>
          </a:xfrm>
          <a:prstGeom prst="rect">
            <a:avLst/>
          </a:prstGeom>
        </p:spPr>
        <p:txBody>
          <a:bodyPr wrap="square">
            <a:spAutoFit/>
          </a:bodyPr>
          <a:lstStyle/>
          <a:p>
            <a:r>
              <a:rPr lang="en-US" sz="2400" b="1" dirty="0">
                <a:solidFill>
                  <a:srgbClr val="010001"/>
                </a:solidFill>
                <a:latin typeface="Arial"/>
                <a:cs typeface="Arial"/>
              </a:rPr>
              <a:t>Changing forests. </a:t>
            </a:r>
            <a:r>
              <a:rPr lang="en-US" sz="2400" dirty="0">
                <a:solidFill>
                  <a:srgbClr val="010001"/>
                </a:solidFill>
                <a:latin typeface="Arial"/>
                <a:cs typeface="Arial"/>
              </a:rPr>
              <a:t>Some regions of the world experienced large declines in the amount of forested land </a:t>
            </a:r>
            <a:r>
              <a:rPr lang="en-US" sz="2400" dirty="0" smtClean="0">
                <a:solidFill>
                  <a:srgbClr val="010001"/>
                </a:solidFill>
                <a:latin typeface="Arial"/>
                <a:cs typeface="Arial"/>
              </a:rPr>
              <a:t>from 1980 </a:t>
            </a:r>
            <a:r>
              <a:rPr lang="en-US" sz="2400" dirty="0">
                <a:solidFill>
                  <a:srgbClr val="010001"/>
                </a:solidFill>
                <a:latin typeface="Arial"/>
                <a:cs typeface="Arial"/>
              </a:rPr>
              <a:t>to 2000 while other regions have shown little change or have seen increases in forest cover.</a:t>
            </a:r>
          </a:p>
        </p:txBody>
      </p:sp>
    </p:spTree>
    <p:extLst>
      <p:ext uri="{BB962C8B-B14F-4D97-AF65-F5344CB8AC3E}">
        <p14:creationId xmlns:p14="http://schemas.microsoft.com/office/powerpoint/2010/main" val="1231291186"/>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Habitat Loss</a:t>
            </a:r>
            <a:br>
              <a:rPr lang="en-US" dirty="0"/>
            </a:br>
            <a:endParaRPr lang="en-US" dirty="0"/>
          </a:p>
        </p:txBody>
      </p:sp>
      <p:sp>
        <p:nvSpPr>
          <p:cNvPr id="3" name="Content Placeholder 2"/>
          <p:cNvSpPr>
            <a:spLocks noGrp="1"/>
          </p:cNvSpPr>
          <p:nvPr>
            <p:ph idx="1"/>
          </p:nvPr>
        </p:nvSpPr>
        <p:spPr>
          <a:xfrm>
            <a:off x="1113421" y="0"/>
            <a:ext cx="10464800" cy="5840413"/>
          </a:xfrm>
        </p:spPr>
        <p:txBody>
          <a:bodyPr/>
          <a:lstStyle/>
          <a:p>
            <a:pPr lvl="0"/>
            <a:r>
              <a:rPr lang="en-US" sz="3200" dirty="0"/>
              <a:t>In marine systems, there has been a sharp decline in the amount of living coral in the Caribbean </a:t>
            </a:r>
            <a:r>
              <a:rPr lang="en-US" sz="3200" dirty="0" smtClean="0"/>
              <a:t>Sea.</a:t>
            </a:r>
            <a:endParaRPr lang="en-US" sz="3200" dirty="0"/>
          </a:p>
          <a:p>
            <a:pPr marL="0" indent="0">
              <a:buNone/>
            </a:pPr>
            <a:endParaRPr lang="en-US" sz="3200" dirty="0"/>
          </a:p>
        </p:txBody>
      </p:sp>
      <p:pic>
        <p:nvPicPr>
          <p:cNvPr id="4" name="Picture 3"/>
          <p:cNvPicPr>
            <a:picLocks noChangeAspect="1"/>
          </p:cNvPicPr>
          <p:nvPr/>
        </p:nvPicPr>
        <p:blipFill>
          <a:blip r:embed="rId2"/>
          <a:stretch>
            <a:fillRect/>
          </a:stretch>
        </p:blipFill>
        <p:spPr>
          <a:xfrm>
            <a:off x="1270000" y="3009541"/>
            <a:ext cx="7637636" cy="5588514"/>
          </a:xfrm>
          <a:prstGeom prst="rect">
            <a:avLst/>
          </a:prstGeom>
        </p:spPr>
      </p:pic>
      <p:sp>
        <p:nvSpPr>
          <p:cNvPr id="5" name="Rectangle 4"/>
          <p:cNvSpPr/>
          <p:nvPr/>
        </p:nvSpPr>
        <p:spPr>
          <a:xfrm>
            <a:off x="763324" y="8744647"/>
            <a:ext cx="11693447" cy="830997"/>
          </a:xfrm>
          <a:prstGeom prst="rect">
            <a:avLst/>
          </a:prstGeom>
        </p:spPr>
        <p:txBody>
          <a:bodyPr wrap="square">
            <a:spAutoFit/>
          </a:bodyPr>
          <a:lstStyle/>
          <a:p>
            <a:r>
              <a:rPr lang="en-US" sz="2400" b="1" dirty="0">
                <a:solidFill>
                  <a:srgbClr val="010001"/>
                </a:solidFill>
                <a:latin typeface="Arial"/>
                <a:cs typeface="Arial"/>
              </a:rPr>
              <a:t>Changing coral reefs. </a:t>
            </a:r>
            <a:r>
              <a:rPr lang="en-US" sz="2400" dirty="0">
                <a:solidFill>
                  <a:srgbClr val="010001"/>
                </a:solidFill>
                <a:latin typeface="Arial"/>
                <a:cs typeface="Arial"/>
              </a:rPr>
              <a:t>The percentage of </a:t>
            </a:r>
            <a:r>
              <a:rPr lang="en-US" sz="2400" dirty="0" smtClean="0">
                <a:solidFill>
                  <a:srgbClr val="010001"/>
                </a:solidFill>
                <a:latin typeface="Arial"/>
                <a:cs typeface="Arial"/>
              </a:rPr>
              <a:t>coral that </a:t>
            </a:r>
            <a:r>
              <a:rPr lang="en-US" sz="2400" dirty="0">
                <a:solidFill>
                  <a:srgbClr val="010001"/>
                </a:solidFill>
                <a:latin typeface="Arial"/>
                <a:cs typeface="Arial"/>
              </a:rPr>
              <a:t>remains alive in coral reefs has declined sharply in the </a:t>
            </a:r>
            <a:r>
              <a:rPr lang="en-US" sz="2400" dirty="0" smtClean="0">
                <a:solidFill>
                  <a:srgbClr val="010001"/>
                </a:solidFill>
                <a:latin typeface="Arial"/>
                <a:cs typeface="Arial"/>
              </a:rPr>
              <a:t>Caribbean from </a:t>
            </a:r>
            <a:r>
              <a:rPr lang="en-US" sz="2400" dirty="0">
                <a:solidFill>
                  <a:srgbClr val="010001"/>
                </a:solidFill>
                <a:latin typeface="Arial"/>
                <a:cs typeface="Arial"/>
              </a:rPr>
              <a:t>1977 to 2012.</a:t>
            </a:r>
          </a:p>
        </p:txBody>
      </p:sp>
    </p:spTree>
    <p:extLst>
      <p:ext uri="{BB962C8B-B14F-4D97-AF65-F5344CB8AC3E}">
        <p14:creationId xmlns:p14="http://schemas.microsoft.com/office/powerpoint/2010/main" val="3357986015"/>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br>
              <a:rPr lang="en-US" dirty="0"/>
            </a:br>
            <a:r>
              <a:rPr lang="en-US" dirty="0"/>
              <a:t>Module 59  </a:t>
            </a:r>
            <a:r>
              <a:rPr lang="en-US" dirty="0" smtClean="0"/>
              <a:t/>
            </a:r>
            <a:br>
              <a:rPr lang="en-US" dirty="0" smtClean="0"/>
            </a:br>
            <a:r>
              <a:rPr lang="en-US" dirty="0" smtClean="0"/>
              <a:t>The Sixth </a:t>
            </a:r>
            <a:r>
              <a:rPr lang="en-US" dirty="0"/>
              <a:t>Mass Extinction</a:t>
            </a:r>
            <a:br>
              <a:rPr lang="en-US" dirty="0"/>
            </a:br>
            <a:endParaRPr lang="en-US" dirty="0"/>
          </a:p>
        </p:txBody>
      </p:sp>
      <p:sp>
        <p:nvSpPr>
          <p:cNvPr id="3" name="Content Placeholder 2"/>
          <p:cNvSpPr>
            <a:spLocks noGrp="1"/>
          </p:cNvSpPr>
          <p:nvPr>
            <p:ph idx="1"/>
          </p:nvPr>
        </p:nvSpPr>
        <p:spPr/>
        <p:txBody>
          <a:bodyPr/>
          <a:lstStyle/>
          <a:p>
            <a:pPr marL="0" indent="0">
              <a:buNone/>
            </a:pPr>
            <a:r>
              <a:rPr lang="en-US" sz="3200" b="1" dirty="0"/>
              <a:t>After reading this module you should be able to</a:t>
            </a:r>
          </a:p>
          <a:p>
            <a:r>
              <a:rPr lang="en-US" sz="3200" dirty="0" smtClean="0"/>
              <a:t>explain </a:t>
            </a:r>
            <a:r>
              <a:rPr lang="en-US" sz="3200" dirty="0"/>
              <a:t>the global decline in the genetic diversity of wild species.</a:t>
            </a:r>
          </a:p>
          <a:p>
            <a:r>
              <a:rPr lang="en-US" sz="3200" dirty="0" smtClean="0"/>
              <a:t>discuss </a:t>
            </a:r>
            <a:r>
              <a:rPr lang="en-US" sz="3200" dirty="0"/>
              <a:t>the global decline in the genetic diversity of domesticated species.</a:t>
            </a:r>
          </a:p>
          <a:p>
            <a:r>
              <a:rPr lang="en-US" sz="3200" dirty="0" smtClean="0"/>
              <a:t>identify </a:t>
            </a:r>
            <a:r>
              <a:rPr lang="en-US" sz="3200" dirty="0"/>
              <a:t>the patterns of global decline in species diversity.</a:t>
            </a:r>
          </a:p>
          <a:p>
            <a:r>
              <a:rPr lang="en-US" sz="3200" dirty="0" smtClean="0"/>
              <a:t>explain </a:t>
            </a:r>
            <a:r>
              <a:rPr lang="en-US" sz="3200" dirty="0"/>
              <a:t>the values of ecosystems and the global declines in ecosystem function.</a:t>
            </a:r>
          </a:p>
        </p:txBody>
      </p:sp>
    </p:spTree>
    <p:extLst>
      <p:ext uri="{BB962C8B-B14F-4D97-AF65-F5344CB8AC3E}">
        <p14:creationId xmlns:p14="http://schemas.microsoft.com/office/powerpoint/2010/main" val="3859795278"/>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Exotic species are moving around the world</a:t>
            </a:r>
            <a:br>
              <a:rPr lang="en-US" dirty="0"/>
            </a:br>
            <a:endParaRPr lang="en-US" dirty="0"/>
          </a:p>
        </p:txBody>
      </p:sp>
      <p:sp>
        <p:nvSpPr>
          <p:cNvPr id="3" name="Content Placeholder 2"/>
          <p:cNvSpPr>
            <a:spLocks noGrp="1"/>
          </p:cNvSpPr>
          <p:nvPr>
            <p:ph idx="1"/>
          </p:nvPr>
        </p:nvSpPr>
        <p:spPr>
          <a:xfrm>
            <a:off x="1270000" y="3627180"/>
            <a:ext cx="10464800" cy="5840413"/>
          </a:xfrm>
        </p:spPr>
        <p:txBody>
          <a:bodyPr/>
          <a:lstStyle/>
          <a:p>
            <a:pPr lvl="0"/>
            <a:r>
              <a:rPr lang="en-US" sz="2800" dirty="0"/>
              <a:t>During the past several centuries, humans have frequently moved animals, plants, and pathogens around the world.</a:t>
            </a:r>
          </a:p>
          <a:p>
            <a:r>
              <a:rPr lang="en-US" sz="2800" b="1" dirty="0"/>
              <a:t>Native species </a:t>
            </a:r>
            <a:r>
              <a:rPr lang="en-US" sz="2800" b="1" dirty="0" smtClean="0"/>
              <a:t> </a:t>
            </a:r>
            <a:r>
              <a:rPr lang="en-US" sz="2800" dirty="0" smtClean="0"/>
              <a:t>Species </a:t>
            </a:r>
            <a:r>
              <a:rPr lang="en-US" sz="2800" dirty="0"/>
              <a:t>that live in </a:t>
            </a:r>
            <a:r>
              <a:rPr lang="en-US" sz="2800" dirty="0" smtClean="0"/>
              <a:t>their historical </a:t>
            </a:r>
            <a:r>
              <a:rPr lang="en-US" sz="2800" dirty="0"/>
              <a:t>range, typically where they have lived </a:t>
            </a:r>
            <a:r>
              <a:rPr lang="en-US" sz="2800" dirty="0" smtClean="0"/>
              <a:t>for thousands </a:t>
            </a:r>
            <a:r>
              <a:rPr lang="en-US" sz="2800" dirty="0"/>
              <a:t>or millions of years.</a:t>
            </a:r>
          </a:p>
          <a:p>
            <a:r>
              <a:rPr lang="en-US" sz="2800" b="1" dirty="0"/>
              <a:t>Exotic species </a:t>
            </a:r>
            <a:r>
              <a:rPr lang="en-US" sz="2800" b="1" dirty="0" smtClean="0"/>
              <a:t> </a:t>
            </a:r>
            <a:r>
              <a:rPr lang="en-US" sz="2800" dirty="0" smtClean="0"/>
              <a:t>A </a:t>
            </a:r>
            <a:r>
              <a:rPr lang="en-US" sz="2800" dirty="0"/>
              <a:t>species living outside </a:t>
            </a:r>
            <a:r>
              <a:rPr lang="en-US" sz="2800" dirty="0" smtClean="0"/>
              <a:t>its historical </a:t>
            </a:r>
            <a:r>
              <a:rPr lang="en-US" sz="2800" dirty="0"/>
              <a:t>range. </a:t>
            </a:r>
            <a:r>
              <a:rPr lang="en-US" sz="2800" i="1" dirty="0"/>
              <a:t>Also known as </a:t>
            </a:r>
            <a:r>
              <a:rPr lang="en-US" sz="2800" b="1" dirty="0"/>
              <a:t>alien species</a:t>
            </a:r>
            <a:r>
              <a:rPr lang="en-US" sz="2800" dirty="0" smtClean="0"/>
              <a:t>.</a:t>
            </a:r>
          </a:p>
          <a:p>
            <a:r>
              <a:rPr lang="en-US" sz="2800" b="1" dirty="0"/>
              <a:t>Invasive species </a:t>
            </a:r>
            <a:r>
              <a:rPr lang="en-US" sz="2800" dirty="0"/>
              <a:t>A species that spreads </a:t>
            </a:r>
            <a:r>
              <a:rPr lang="en-US" sz="2800" dirty="0" smtClean="0"/>
              <a:t>rapidly across </a:t>
            </a:r>
            <a:r>
              <a:rPr lang="en-US" sz="2800" dirty="0"/>
              <a:t>large areas</a:t>
            </a:r>
            <a:r>
              <a:rPr lang="en-US" sz="2800" dirty="0" smtClean="0"/>
              <a:t>.</a:t>
            </a:r>
          </a:p>
          <a:p>
            <a:pPr lvl="0"/>
            <a:r>
              <a:rPr lang="en-US" sz="2800" dirty="0"/>
              <a:t>Around the world, invasive exotic species pose a serious threat to biodiversity by acting as predators, pathogens, or superior competitors to native species.</a:t>
            </a:r>
          </a:p>
          <a:p>
            <a:endParaRPr lang="en-US" sz="2800" dirty="0" smtClean="0"/>
          </a:p>
          <a:p>
            <a:endParaRPr lang="en-US" sz="2800" dirty="0"/>
          </a:p>
        </p:txBody>
      </p:sp>
    </p:spTree>
    <p:extLst>
      <p:ext uri="{BB962C8B-B14F-4D97-AF65-F5344CB8AC3E}">
        <p14:creationId xmlns:p14="http://schemas.microsoft.com/office/powerpoint/2010/main" val="1316632899"/>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Overharvesting causes declines in populations and species</a:t>
            </a:r>
            <a:br>
              <a:rPr lang="en-US" dirty="0"/>
            </a:br>
            <a:endParaRPr lang="en-US" dirty="0"/>
          </a:p>
        </p:txBody>
      </p:sp>
      <p:sp>
        <p:nvSpPr>
          <p:cNvPr id="3" name="Content Placeholder 2"/>
          <p:cNvSpPr>
            <a:spLocks noGrp="1"/>
          </p:cNvSpPr>
          <p:nvPr>
            <p:ph idx="1"/>
          </p:nvPr>
        </p:nvSpPr>
        <p:spPr/>
        <p:txBody>
          <a:bodyPr/>
          <a:lstStyle/>
          <a:p>
            <a:pPr lvl="0"/>
            <a:r>
              <a:rPr lang="en-US" dirty="0"/>
              <a:t>Hunting, fishing, and other forms of harvesting are the most direct human influences on wild populations of plants and animals</a:t>
            </a:r>
            <a:r>
              <a:rPr lang="en-US" dirty="0" smtClean="0"/>
              <a:t>.</a:t>
            </a:r>
            <a:endParaRPr lang="en-US" dirty="0"/>
          </a:p>
          <a:p>
            <a:pPr lvl="0"/>
            <a:r>
              <a:rPr lang="en-US" dirty="0"/>
              <a:t>Most species can be harvested to some degree, but a species is overharvested when individuals are removed at a rate faster than the population can replace them</a:t>
            </a:r>
            <a:r>
              <a:rPr lang="en-US" dirty="0" smtClean="0"/>
              <a:t>.</a:t>
            </a:r>
            <a:r>
              <a:rPr lang="en-US" dirty="0"/>
              <a:t> </a:t>
            </a:r>
          </a:p>
          <a:p>
            <a:pPr lvl="0"/>
            <a:r>
              <a:rPr lang="en-US" dirty="0"/>
              <a:t>In the extreme, overharvesting of a species can cause extinction.</a:t>
            </a:r>
          </a:p>
          <a:p>
            <a:endParaRPr lang="en-US" dirty="0"/>
          </a:p>
        </p:txBody>
      </p:sp>
    </p:spTree>
    <p:extLst>
      <p:ext uri="{BB962C8B-B14F-4D97-AF65-F5344CB8AC3E}">
        <p14:creationId xmlns:p14="http://schemas.microsoft.com/office/powerpoint/2010/main" val="570093352"/>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Plant and Animal Trade</a:t>
            </a:r>
            <a:br>
              <a:rPr lang="en-US" dirty="0"/>
            </a:br>
            <a:endParaRPr lang="en-US" dirty="0"/>
          </a:p>
        </p:txBody>
      </p:sp>
      <p:sp>
        <p:nvSpPr>
          <p:cNvPr id="3" name="Content Placeholder 2"/>
          <p:cNvSpPr>
            <a:spLocks noGrp="1"/>
          </p:cNvSpPr>
          <p:nvPr>
            <p:ph idx="1"/>
          </p:nvPr>
        </p:nvSpPr>
        <p:spPr/>
        <p:txBody>
          <a:bodyPr/>
          <a:lstStyle/>
          <a:p>
            <a:r>
              <a:rPr lang="en-US" sz="3200" dirty="0"/>
              <a:t>The legal and illegal trade in plants and animals represents a serious threat to their ability of some species to persist in nature</a:t>
            </a:r>
            <a:r>
              <a:rPr lang="en-US" sz="3200" dirty="0" smtClean="0"/>
              <a:t>.</a:t>
            </a:r>
            <a:endParaRPr lang="en-US" sz="3200" dirty="0"/>
          </a:p>
          <a:p>
            <a:r>
              <a:rPr lang="en-US" sz="3200" dirty="0"/>
              <a:t>National and international laws help protect species.</a:t>
            </a:r>
          </a:p>
          <a:p>
            <a:r>
              <a:rPr lang="en-US" sz="3200" b="1" dirty="0"/>
              <a:t>Lacey Act </a:t>
            </a:r>
            <a:r>
              <a:rPr lang="en-US" sz="3200" dirty="0"/>
              <a:t>A U.S. act that prohibits </a:t>
            </a:r>
            <a:r>
              <a:rPr lang="en-US" sz="3200" dirty="0" smtClean="0"/>
              <a:t>interstate shipping </a:t>
            </a:r>
            <a:r>
              <a:rPr lang="en-US" sz="3200" dirty="0"/>
              <a:t>of all illegally harvested plants </a:t>
            </a:r>
            <a:r>
              <a:rPr lang="en-US" sz="3200" dirty="0" smtClean="0"/>
              <a:t>and animals</a:t>
            </a:r>
            <a:r>
              <a:rPr lang="en-US" sz="3200" dirty="0"/>
              <a:t>.</a:t>
            </a:r>
          </a:p>
          <a:p>
            <a:r>
              <a:rPr lang="en-US" sz="3200" b="1" dirty="0"/>
              <a:t>Convention on International Trade </a:t>
            </a:r>
            <a:r>
              <a:rPr lang="en-US" sz="3200" b="1" dirty="0" smtClean="0"/>
              <a:t>in Endangered </a:t>
            </a:r>
            <a:r>
              <a:rPr lang="en-US" sz="3200" b="1" dirty="0"/>
              <a:t>Species of Wild Fauna </a:t>
            </a:r>
            <a:r>
              <a:rPr lang="en-US" sz="3200" b="1" dirty="0" smtClean="0"/>
              <a:t>and Flora </a:t>
            </a:r>
            <a:r>
              <a:rPr lang="en-US" sz="3200" b="1" dirty="0"/>
              <a:t>(CITES) </a:t>
            </a:r>
            <a:r>
              <a:rPr lang="en-US" sz="3200" b="1" dirty="0" smtClean="0"/>
              <a:t> </a:t>
            </a:r>
            <a:r>
              <a:rPr lang="en-US" sz="3200" dirty="0" smtClean="0"/>
              <a:t>A </a:t>
            </a:r>
            <a:r>
              <a:rPr lang="en-US" sz="3200" dirty="0"/>
              <a:t>1973 treaty formed to </a:t>
            </a:r>
            <a:r>
              <a:rPr lang="en-US" sz="3200" dirty="0" smtClean="0"/>
              <a:t>control the </a:t>
            </a:r>
            <a:r>
              <a:rPr lang="en-US" sz="3200" dirty="0"/>
              <a:t>international trade of threatened plants </a:t>
            </a:r>
            <a:r>
              <a:rPr lang="en-US" sz="3200" dirty="0" smtClean="0"/>
              <a:t>and animals</a:t>
            </a:r>
            <a:r>
              <a:rPr lang="en-US" sz="3200" dirty="0"/>
              <a:t>.</a:t>
            </a:r>
          </a:p>
          <a:p>
            <a:r>
              <a:rPr lang="en-US" sz="3200" b="1" dirty="0"/>
              <a:t>Red List</a:t>
            </a:r>
            <a:r>
              <a:rPr lang="en-US" sz="3200" dirty="0"/>
              <a:t> </a:t>
            </a:r>
            <a:r>
              <a:rPr lang="en-US" sz="3200" dirty="0" smtClean="0"/>
              <a:t> A </a:t>
            </a:r>
            <a:r>
              <a:rPr lang="en-US" sz="3200" dirty="0"/>
              <a:t>list of worldwide threatened species.</a:t>
            </a:r>
          </a:p>
        </p:txBody>
      </p:sp>
    </p:spTree>
    <p:extLst>
      <p:ext uri="{BB962C8B-B14F-4D97-AF65-F5344CB8AC3E}">
        <p14:creationId xmlns:p14="http://schemas.microsoft.com/office/powerpoint/2010/main" val="3082272630"/>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Pollution can have harmful effects of species</a:t>
            </a:r>
            <a:br>
              <a:rPr lang="en-US" dirty="0"/>
            </a:br>
            <a:endParaRPr lang="en-US" dirty="0"/>
          </a:p>
        </p:txBody>
      </p:sp>
      <p:sp>
        <p:nvSpPr>
          <p:cNvPr id="3" name="Content Placeholder 2"/>
          <p:cNvSpPr>
            <a:spLocks noGrp="1"/>
          </p:cNvSpPr>
          <p:nvPr>
            <p:ph idx="1"/>
          </p:nvPr>
        </p:nvSpPr>
        <p:spPr>
          <a:xfrm>
            <a:off x="1270000" y="3244430"/>
            <a:ext cx="10464800" cy="5840413"/>
          </a:xfrm>
        </p:spPr>
        <p:txBody>
          <a:bodyPr/>
          <a:lstStyle/>
          <a:p>
            <a:pPr lvl="0"/>
            <a:r>
              <a:rPr lang="en-US" dirty="0"/>
              <a:t>Threats to biodiversity come from toxic contaminants such as pesticides, heavy metals, acids, and oil spills</a:t>
            </a:r>
            <a:r>
              <a:rPr lang="en-US" dirty="0" smtClean="0"/>
              <a:t>.</a:t>
            </a:r>
            <a:endParaRPr lang="en-US" dirty="0"/>
          </a:p>
          <a:p>
            <a:pPr lvl="0"/>
            <a:r>
              <a:rPr lang="en-US" dirty="0"/>
              <a:t>Other contaminants, such as endocrine disrupters, can have nonlethal effects that prevent or inhibit reproduction</a:t>
            </a:r>
            <a:r>
              <a:rPr lang="en-US" dirty="0" smtClean="0"/>
              <a:t>.</a:t>
            </a:r>
            <a:endParaRPr lang="en-US" dirty="0"/>
          </a:p>
          <a:p>
            <a:pPr lvl="0"/>
            <a:r>
              <a:rPr lang="en-US" dirty="0"/>
              <a:t>Pollution sources that cause declines in biodiversity also include the release of nutrients that cause algal blooms and dead zones as well as thermal pollution that can make water bodies too warm for species to survive.</a:t>
            </a:r>
          </a:p>
          <a:p>
            <a:endParaRPr lang="en-US" dirty="0"/>
          </a:p>
        </p:txBody>
      </p:sp>
    </p:spTree>
    <p:extLst>
      <p:ext uri="{BB962C8B-B14F-4D97-AF65-F5344CB8AC3E}">
        <p14:creationId xmlns:p14="http://schemas.microsoft.com/office/powerpoint/2010/main" val="4273949535"/>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a:t>
            </a:r>
            <a:br>
              <a:rPr lang="en-US" dirty="0"/>
            </a:br>
            <a:r>
              <a:rPr lang="en-US" dirty="0"/>
              <a:t>Climate change has the potential  to affect species diversity</a:t>
            </a:r>
            <a:br>
              <a:rPr lang="en-US" dirty="0"/>
            </a:br>
            <a:endParaRPr lang="en-US" dirty="0"/>
          </a:p>
        </p:txBody>
      </p:sp>
      <p:sp>
        <p:nvSpPr>
          <p:cNvPr id="3" name="Content Placeholder 2"/>
          <p:cNvSpPr>
            <a:spLocks noGrp="1"/>
          </p:cNvSpPr>
          <p:nvPr>
            <p:ph idx="1"/>
          </p:nvPr>
        </p:nvSpPr>
        <p:spPr>
          <a:xfrm>
            <a:off x="1270000" y="3314021"/>
            <a:ext cx="10464800" cy="5840413"/>
          </a:xfrm>
        </p:spPr>
        <p:txBody>
          <a:bodyPr/>
          <a:lstStyle/>
          <a:p>
            <a:pPr lvl="0"/>
            <a:r>
              <a:rPr lang="en-US" dirty="0"/>
              <a:t>If climate change affects patterns of temperature and precipitation in different regions of the world, biodiversity may be threatened. </a:t>
            </a:r>
          </a:p>
          <a:p>
            <a:pPr lvl="0"/>
            <a:r>
              <a:rPr lang="en-US" dirty="0"/>
              <a:t>For example, in some regions, a species may be able to respond to warming temperatures and changes in precipitation by migrating to a place where the climate is well suited to the species niche. In other cases, this is not possible.</a:t>
            </a:r>
          </a:p>
          <a:p>
            <a:endParaRPr lang="en-US" dirty="0"/>
          </a:p>
        </p:txBody>
      </p:sp>
    </p:spTree>
    <p:extLst>
      <p:ext uri="{BB962C8B-B14F-4D97-AF65-F5344CB8AC3E}">
        <p14:creationId xmlns:p14="http://schemas.microsoft.com/office/powerpoint/2010/main" val="713229687"/>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61 </a:t>
            </a:r>
            <a:r>
              <a:rPr lang="en-US" dirty="0" smtClean="0"/>
              <a:t/>
            </a:r>
            <a:br>
              <a:rPr lang="en-US" dirty="0" smtClean="0"/>
            </a:br>
            <a:r>
              <a:rPr lang="en-US" dirty="0" smtClean="0"/>
              <a:t> </a:t>
            </a:r>
            <a:r>
              <a:rPr lang="en-US" dirty="0"/>
              <a:t>Conservation of Biodiversity</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After reading this module you should be able to</a:t>
            </a:r>
          </a:p>
          <a:p>
            <a:r>
              <a:rPr lang="en-US" dirty="0" smtClean="0"/>
              <a:t>identify </a:t>
            </a:r>
            <a:r>
              <a:rPr lang="en-US" dirty="0"/>
              <a:t>legislation that focuses on protecting single species.</a:t>
            </a:r>
          </a:p>
          <a:p>
            <a:r>
              <a:rPr lang="en-US" dirty="0" smtClean="0"/>
              <a:t>discuss </a:t>
            </a:r>
            <a:r>
              <a:rPr lang="en-US" dirty="0"/>
              <a:t>conservation efforts that focus on protecting entire ecosystems.</a:t>
            </a:r>
          </a:p>
        </p:txBody>
      </p:sp>
    </p:spTree>
    <p:extLst>
      <p:ext uri="{BB962C8B-B14F-4D97-AF65-F5344CB8AC3E}">
        <p14:creationId xmlns:p14="http://schemas.microsoft.com/office/powerpoint/2010/main" val="2200143381"/>
      </p:ext>
    </p:extLst>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60431"/>
            <a:ext cx="10464800" cy="2465387"/>
          </a:xfrm>
        </p:spPr>
        <p:txBody>
          <a:bodyPr/>
          <a:lstStyle/>
          <a:p>
            <a:pPr algn="l"/>
            <a:r>
              <a:rPr lang="en-US" dirty="0"/>
              <a:t>Conservation legislation often focuses on a single species</a:t>
            </a:r>
            <a:br>
              <a:rPr lang="en-US" dirty="0"/>
            </a:br>
            <a:endParaRPr lang="en-US" dirty="0"/>
          </a:p>
        </p:txBody>
      </p:sp>
      <p:sp>
        <p:nvSpPr>
          <p:cNvPr id="3" name="Content Placeholder 2"/>
          <p:cNvSpPr>
            <a:spLocks noGrp="1"/>
          </p:cNvSpPr>
          <p:nvPr>
            <p:ph idx="1"/>
          </p:nvPr>
        </p:nvSpPr>
        <p:spPr/>
        <p:txBody>
          <a:bodyPr/>
          <a:lstStyle/>
          <a:p>
            <a:r>
              <a:rPr lang="en-US" b="1" dirty="0"/>
              <a:t>Marine Mammal Protection Act</a:t>
            </a:r>
            <a:r>
              <a:rPr lang="en-US" dirty="0"/>
              <a:t> </a:t>
            </a:r>
            <a:r>
              <a:rPr lang="en-US" dirty="0" smtClean="0"/>
              <a:t> A </a:t>
            </a:r>
            <a:r>
              <a:rPr lang="en-US" dirty="0"/>
              <a:t>1972 </a:t>
            </a:r>
            <a:r>
              <a:rPr lang="en-US" dirty="0" smtClean="0"/>
              <a:t>U.S. act </a:t>
            </a:r>
            <a:r>
              <a:rPr lang="en-US" dirty="0"/>
              <a:t>to protect declining populations of </a:t>
            </a:r>
            <a:r>
              <a:rPr lang="en-US" dirty="0" smtClean="0"/>
              <a:t>marine mammals.</a:t>
            </a:r>
          </a:p>
          <a:p>
            <a:r>
              <a:rPr lang="en-US" b="1" dirty="0"/>
              <a:t>Endangered species </a:t>
            </a:r>
            <a:r>
              <a:rPr lang="en-US" b="1" dirty="0" smtClean="0"/>
              <a:t> </a:t>
            </a:r>
            <a:r>
              <a:rPr lang="en-US" dirty="0" smtClean="0"/>
              <a:t>A </a:t>
            </a:r>
            <a:r>
              <a:rPr lang="en-US" dirty="0"/>
              <a:t>species that is in </a:t>
            </a:r>
            <a:r>
              <a:rPr lang="en-US" dirty="0" smtClean="0"/>
              <a:t>danger of </a:t>
            </a:r>
            <a:r>
              <a:rPr lang="en-US" dirty="0"/>
              <a:t>extinction within the foreseeable </a:t>
            </a:r>
            <a:r>
              <a:rPr lang="en-US" dirty="0" smtClean="0"/>
              <a:t>future throughout </a:t>
            </a:r>
            <a:r>
              <a:rPr lang="en-US" dirty="0"/>
              <a:t>all or a significant portion of its range.</a:t>
            </a:r>
          </a:p>
          <a:p>
            <a:r>
              <a:rPr lang="en-US" b="1" dirty="0"/>
              <a:t>Threatened species </a:t>
            </a:r>
            <a:r>
              <a:rPr lang="en-US" b="1" dirty="0" smtClean="0"/>
              <a:t> </a:t>
            </a:r>
            <a:r>
              <a:rPr lang="en-US" dirty="0" smtClean="0"/>
              <a:t>According </a:t>
            </a:r>
            <a:r>
              <a:rPr lang="en-US" dirty="0"/>
              <a:t>to U.S. legislation</a:t>
            </a:r>
            <a:r>
              <a:rPr lang="en-US" dirty="0" smtClean="0"/>
              <a:t>, any </a:t>
            </a:r>
            <a:r>
              <a:rPr lang="en-US" dirty="0"/>
              <a:t>species that is likely to become </a:t>
            </a:r>
            <a:r>
              <a:rPr lang="en-US" dirty="0" smtClean="0"/>
              <a:t>an endangered </a:t>
            </a:r>
            <a:r>
              <a:rPr lang="en-US" dirty="0"/>
              <a:t>species within the foreseeable </a:t>
            </a:r>
            <a:r>
              <a:rPr lang="en-US" dirty="0" smtClean="0"/>
              <a:t>future throughout </a:t>
            </a:r>
            <a:r>
              <a:rPr lang="en-US" dirty="0"/>
              <a:t>all or a significant portion of its range.</a:t>
            </a:r>
          </a:p>
        </p:txBody>
      </p:sp>
    </p:spTree>
    <p:extLst>
      <p:ext uri="{BB962C8B-B14F-4D97-AF65-F5344CB8AC3E}">
        <p14:creationId xmlns:p14="http://schemas.microsoft.com/office/powerpoint/2010/main" val="1831872018"/>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Endangered Species Act</a:t>
            </a:r>
            <a:br>
              <a:rPr lang="en-US" dirty="0"/>
            </a:br>
            <a:endParaRPr lang="en-US" dirty="0"/>
          </a:p>
        </p:txBody>
      </p:sp>
      <p:sp>
        <p:nvSpPr>
          <p:cNvPr id="3" name="Content Placeholder 2"/>
          <p:cNvSpPr>
            <a:spLocks noGrp="1"/>
          </p:cNvSpPr>
          <p:nvPr>
            <p:ph idx="1"/>
          </p:nvPr>
        </p:nvSpPr>
        <p:spPr/>
        <p:txBody>
          <a:bodyPr/>
          <a:lstStyle/>
          <a:p>
            <a:pPr lvl="0"/>
            <a:r>
              <a:rPr lang="en-US" dirty="0"/>
              <a:t>First passed in 1973, it authorizes the U.S. Fish and Wildlife Service to determine which species can be listed as threatened or endangered and prohibits the harming of these species</a:t>
            </a:r>
            <a:r>
              <a:rPr lang="en-US" dirty="0" smtClean="0"/>
              <a:t>.</a:t>
            </a:r>
            <a:endParaRPr lang="en-US" dirty="0"/>
          </a:p>
          <a:p>
            <a:pPr lvl="0"/>
            <a:r>
              <a:rPr lang="en-US" dirty="0"/>
              <a:t>Trading these species is also illegal</a:t>
            </a:r>
            <a:r>
              <a:rPr lang="en-US" dirty="0" smtClean="0"/>
              <a:t>.</a:t>
            </a:r>
            <a:endParaRPr lang="en-US" dirty="0"/>
          </a:p>
          <a:p>
            <a:pPr lvl="0"/>
            <a:r>
              <a:rPr lang="en-US" dirty="0"/>
              <a:t>The act also authorizes the government to purchase habitat that is critical to the species.</a:t>
            </a:r>
          </a:p>
          <a:p>
            <a:endParaRPr lang="en-US" dirty="0"/>
          </a:p>
        </p:txBody>
      </p:sp>
    </p:spTree>
    <p:extLst>
      <p:ext uri="{BB962C8B-B14F-4D97-AF65-F5344CB8AC3E}">
        <p14:creationId xmlns:p14="http://schemas.microsoft.com/office/powerpoint/2010/main" val="272852072"/>
      </p:ext>
    </p:extLst>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Convention on Biological Diversity</a:t>
            </a:r>
            <a:br>
              <a:rPr lang="en-US" dirty="0"/>
            </a:br>
            <a:endParaRPr lang="en-US" dirty="0"/>
          </a:p>
        </p:txBody>
      </p:sp>
      <p:sp>
        <p:nvSpPr>
          <p:cNvPr id="3" name="Content Placeholder 2"/>
          <p:cNvSpPr>
            <a:spLocks noGrp="1"/>
          </p:cNvSpPr>
          <p:nvPr>
            <p:ph idx="1"/>
          </p:nvPr>
        </p:nvSpPr>
        <p:spPr/>
        <p:txBody>
          <a:bodyPr/>
          <a:lstStyle/>
          <a:p>
            <a:r>
              <a:rPr lang="en-US" b="1" dirty="0"/>
              <a:t>Convention on Biological Diversity </a:t>
            </a:r>
            <a:r>
              <a:rPr lang="en-US" b="1" dirty="0" smtClean="0"/>
              <a:t> </a:t>
            </a:r>
            <a:r>
              <a:rPr lang="en-US" dirty="0" smtClean="0"/>
              <a:t>An</a:t>
            </a:r>
            <a:r>
              <a:rPr lang="en-US" dirty="0"/>
              <a:t> </a:t>
            </a:r>
            <a:r>
              <a:rPr lang="en-US" dirty="0" smtClean="0"/>
              <a:t>international </a:t>
            </a:r>
            <a:r>
              <a:rPr lang="en-US" dirty="0"/>
              <a:t>treaty to help protect biodiversity</a:t>
            </a:r>
            <a:r>
              <a:rPr lang="en-US" dirty="0" smtClean="0"/>
              <a:t>.</a:t>
            </a:r>
          </a:p>
          <a:p>
            <a:pPr marL="0" indent="0">
              <a:buNone/>
            </a:pPr>
            <a:r>
              <a:rPr lang="en-US" dirty="0"/>
              <a:t>The treaty has three objectives: </a:t>
            </a:r>
          </a:p>
          <a:p>
            <a:pPr lvl="0"/>
            <a:r>
              <a:rPr lang="en-US" dirty="0"/>
              <a:t>Conserve biodiversity</a:t>
            </a:r>
          </a:p>
          <a:p>
            <a:pPr lvl="0"/>
            <a:r>
              <a:rPr lang="en-US" dirty="0"/>
              <a:t>Use biodiversity sustainably</a:t>
            </a:r>
          </a:p>
          <a:p>
            <a:pPr lvl="0"/>
            <a:r>
              <a:rPr lang="en-US" dirty="0"/>
              <a:t>Share the benefits that emerge from the commercial use of genetic resources</a:t>
            </a:r>
          </a:p>
          <a:p>
            <a:endParaRPr lang="en-US" dirty="0"/>
          </a:p>
        </p:txBody>
      </p:sp>
    </p:spTree>
    <p:extLst>
      <p:ext uri="{BB962C8B-B14F-4D97-AF65-F5344CB8AC3E}">
        <p14:creationId xmlns:p14="http://schemas.microsoft.com/office/powerpoint/2010/main" val="1484307867"/>
      </p:ext>
    </p:extLst>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Some conservation efforts focus on protecting entire ecosystems</a:t>
            </a:r>
            <a:br>
              <a:rPr lang="en-US" dirty="0"/>
            </a:br>
            <a:endParaRPr lang="en-US" dirty="0"/>
          </a:p>
        </p:txBody>
      </p:sp>
      <p:sp>
        <p:nvSpPr>
          <p:cNvPr id="3" name="Content Placeholder 2"/>
          <p:cNvSpPr>
            <a:spLocks noGrp="1"/>
          </p:cNvSpPr>
          <p:nvPr>
            <p:ph idx="1"/>
          </p:nvPr>
        </p:nvSpPr>
        <p:spPr>
          <a:xfrm>
            <a:off x="1270000" y="3261827"/>
            <a:ext cx="10464800" cy="5840413"/>
          </a:xfrm>
        </p:spPr>
        <p:txBody>
          <a:bodyPr/>
          <a:lstStyle/>
          <a:p>
            <a:pPr lvl="0"/>
            <a:r>
              <a:rPr lang="en-US" dirty="0"/>
              <a:t>Protecting entire ecosystems has been one of the major motivating factors in setting aside national parks and marine reserves</a:t>
            </a:r>
            <a:r>
              <a:rPr lang="en-US" dirty="0" smtClean="0"/>
              <a:t>.</a:t>
            </a:r>
            <a:endParaRPr lang="en-US" dirty="0"/>
          </a:p>
          <a:p>
            <a:pPr lvl="0"/>
            <a:r>
              <a:rPr lang="en-US" dirty="0"/>
              <a:t>In some cases, these areas were originally protected for their aesthetic beauty, but today they are also valued for their communities of organisms</a:t>
            </a:r>
            <a:r>
              <a:rPr lang="en-US" dirty="0" smtClean="0"/>
              <a:t>.</a:t>
            </a:r>
            <a:endParaRPr lang="en-US" dirty="0"/>
          </a:p>
          <a:p>
            <a:pPr lvl="0"/>
            <a:r>
              <a:rPr lang="en-US" dirty="0"/>
              <a:t>The amount of protected land has increased dramatically worldwide since 1960</a:t>
            </a:r>
            <a:r>
              <a:rPr lang="en-US" dirty="0" smtClean="0"/>
              <a:t>.</a:t>
            </a:r>
            <a:r>
              <a:rPr lang="en-US" dirty="0"/>
              <a:t> </a:t>
            </a:r>
          </a:p>
          <a:p>
            <a:endParaRPr lang="en-US" dirty="0"/>
          </a:p>
        </p:txBody>
      </p:sp>
    </p:spTree>
    <p:extLst>
      <p:ext uri="{BB962C8B-B14F-4D97-AF65-F5344CB8AC3E}">
        <p14:creationId xmlns:p14="http://schemas.microsoft.com/office/powerpoint/2010/main" val="1055454245"/>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We are experiencing global declines in the genetic diversity of wild species</a:t>
            </a:r>
            <a:br>
              <a:rPr lang="en-US" dirty="0"/>
            </a:br>
            <a:r>
              <a:rPr lang="en-US" dirty="0"/>
              <a:t> </a:t>
            </a:r>
            <a:br>
              <a:rPr lang="en-US" dirty="0"/>
            </a:br>
            <a:endParaRPr lang="en-US" dirty="0"/>
          </a:p>
        </p:txBody>
      </p:sp>
      <p:sp>
        <p:nvSpPr>
          <p:cNvPr id="3" name="Content Placeholder 2"/>
          <p:cNvSpPr>
            <a:spLocks noGrp="1"/>
          </p:cNvSpPr>
          <p:nvPr>
            <p:ph idx="1"/>
          </p:nvPr>
        </p:nvSpPr>
        <p:spPr/>
        <p:txBody>
          <a:bodyPr/>
          <a:lstStyle/>
          <a:p>
            <a:pPr lvl="0"/>
            <a:r>
              <a:rPr lang="en-US" dirty="0"/>
              <a:t>Scientists estimate that the world is currently experiencing approximately 50,000 species extinctions per year</a:t>
            </a:r>
            <a:r>
              <a:rPr lang="en-US" dirty="0" smtClean="0"/>
              <a:t>.</a:t>
            </a:r>
            <a:r>
              <a:rPr lang="en-US" dirty="0"/>
              <a:t> </a:t>
            </a:r>
          </a:p>
          <a:p>
            <a:pPr lvl="0"/>
            <a:r>
              <a:rPr lang="en-US" dirty="0"/>
              <a:t>The United Nations Convention of Biological Diversity estimates that the current the rate of extinction is 1,000 times higher during the past 50 years than at any other time in human history</a:t>
            </a:r>
            <a:r>
              <a:rPr lang="en-US" dirty="0" smtClean="0"/>
              <a:t>.</a:t>
            </a:r>
            <a:endParaRPr lang="en-US" dirty="0"/>
          </a:p>
          <a:p>
            <a:pPr lvl="0"/>
            <a:r>
              <a:rPr lang="en-US" dirty="0"/>
              <a:t>Some declines in genetic diversity have natural causes.</a:t>
            </a:r>
          </a:p>
          <a:p>
            <a:endParaRPr lang="en-US" dirty="0"/>
          </a:p>
        </p:txBody>
      </p:sp>
    </p:spTree>
    <p:extLst>
      <p:ext uri="{BB962C8B-B14F-4D97-AF65-F5344CB8AC3E}">
        <p14:creationId xmlns:p14="http://schemas.microsoft.com/office/powerpoint/2010/main" val="1590088512"/>
      </p:ext>
    </p:extLst>
  </p:cSld>
  <p:clrMapOvr>
    <a:masterClrMapping/>
  </p:clrMapOvr>
  <p:transition xmlns:p14="http://schemas.microsoft.com/office/powerpoint/2010/mai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Protecting Entire Ecosystems</a:t>
            </a:r>
            <a:br>
              <a:rPr lang="en-US" dirty="0"/>
            </a:br>
            <a:endParaRPr lang="en-US" dirty="0"/>
          </a:p>
        </p:txBody>
      </p:sp>
      <p:pic>
        <p:nvPicPr>
          <p:cNvPr id="4" name="Picture 3"/>
          <p:cNvPicPr>
            <a:picLocks noChangeAspect="1"/>
          </p:cNvPicPr>
          <p:nvPr/>
        </p:nvPicPr>
        <p:blipFill>
          <a:blip r:embed="rId2"/>
          <a:stretch>
            <a:fillRect/>
          </a:stretch>
        </p:blipFill>
        <p:spPr>
          <a:xfrm>
            <a:off x="1270000" y="2000739"/>
            <a:ext cx="6593772" cy="7436585"/>
          </a:xfrm>
          <a:prstGeom prst="rect">
            <a:avLst/>
          </a:prstGeom>
        </p:spPr>
      </p:pic>
      <p:sp>
        <p:nvSpPr>
          <p:cNvPr id="5" name="Rectangle 4"/>
          <p:cNvSpPr/>
          <p:nvPr/>
        </p:nvSpPr>
        <p:spPr>
          <a:xfrm>
            <a:off x="7870296" y="3596760"/>
            <a:ext cx="5134504" cy="2677656"/>
          </a:xfrm>
          <a:prstGeom prst="rect">
            <a:avLst/>
          </a:prstGeom>
        </p:spPr>
        <p:txBody>
          <a:bodyPr wrap="square">
            <a:spAutoFit/>
          </a:bodyPr>
          <a:lstStyle/>
          <a:p>
            <a:r>
              <a:rPr lang="en-US" sz="2800" b="1" dirty="0">
                <a:solidFill>
                  <a:srgbClr val="010001"/>
                </a:solidFill>
                <a:latin typeface="Arial"/>
                <a:cs typeface="Arial"/>
              </a:rPr>
              <a:t>Changes in protected land.</a:t>
            </a:r>
            <a:r>
              <a:rPr lang="en-US" sz="2800" dirty="0">
                <a:solidFill>
                  <a:srgbClr val="010001"/>
                </a:solidFill>
                <a:latin typeface="Arial"/>
                <a:cs typeface="Arial"/>
              </a:rPr>
              <a:t> Since the 1960s</a:t>
            </a:r>
            <a:r>
              <a:rPr lang="en-US" sz="2800" dirty="0" smtClean="0">
                <a:solidFill>
                  <a:srgbClr val="010001"/>
                </a:solidFill>
                <a:latin typeface="Arial"/>
                <a:cs typeface="Arial"/>
              </a:rPr>
              <a:t>, there </a:t>
            </a:r>
            <a:r>
              <a:rPr lang="en-US" sz="2800" dirty="0">
                <a:solidFill>
                  <a:srgbClr val="010001"/>
                </a:solidFill>
                <a:latin typeface="Arial"/>
                <a:cs typeface="Arial"/>
              </a:rPr>
              <a:t>has been a large increase in the amount of land that is </a:t>
            </a:r>
            <a:r>
              <a:rPr lang="en-US" sz="2800" dirty="0" smtClean="0">
                <a:solidFill>
                  <a:srgbClr val="010001"/>
                </a:solidFill>
                <a:latin typeface="Arial"/>
                <a:cs typeface="Arial"/>
              </a:rPr>
              <a:t>under various </a:t>
            </a:r>
            <a:r>
              <a:rPr lang="en-US" sz="2800" dirty="0">
                <a:solidFill>
                  <a:srgbClr val="010001"/>
                </a:solidFill>
                <a:latin typeface="Arial"/>
                <a:cs typeface="Arial"/>
              </a:rPr>
              <a:t>types of protection throughout the world.</a:t>
            </a:r>
          </a:p>
        </p:txBody>
      </p:sp>
    </p:spTree>
    <p:extLst>
      <p:ext uri="{BB962C8B-B14F-4D97-AF65-F5344CB8AC3E}">
        <p14:creationId xmlns:p14="http://schemas.microsoft.com/office/powerpoint/2010/main" val="412818030"/>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Size, Shape, and Connectedness of Protected Areas</a:t>
            </a:r>
            <a:br>
              <a:rPr lang="en-US" dirty="0"/>
            </a:br>
            <a:endParaRPr lang="en-US" dirty="0"/>
          </a:p>
        </p:txBody>
      </p:sp>
      <p:sp>
        <p:nvSpPr>
          <p:cNvPr id="3" name="Content Placeholder 2"/>
          <p:cNvSpPr>
            <a:spLocks noGrp="1"/>
          </p:cNvSpPr>
          <p:nvPr>
            <p:ph idx="1"/>
          </p:nvPr>
        </p:nvSpPr>
        <p:spPr>
          <a:xfrm>
            <a:off x="1270000" y="3401009"/>
            <a:ext cx="10464800" cy="5840413"/>
          </a:xfrm>
        </p:spPr>
        <p:txBody>
          <a:bodyPr/>
          <a:lstStyle/>
          <a:p>
            <a:pPr lvl="0"/>
            <a:r>
              <a:rPr lang="en-US" sz="2800" dirty="0"/>
              <a:t>Although the theory of island biogeography was originally applied to oceanic islands, it has since been applied to islands of protected areas in the midst of less hospitable environments</a:t>
            </a:r>
            <a:r>
              <a:rPr lang="en-US" sz="2800" dirty="0" smtClean="0"/>
              <a:t>.</a:t>
            </a:r>
            <a:endParaRPr lang="en-US" sz="2800" dirty="0"/>
          </a:p>
          <a:p>
            <a:pPr lvl="0"/>
            <a:r>
              <a:rPr lang="en-US" sz="2800" dirty="0"/>
              <a:t>For example, it is less likely that species can travel among protected areas that are far apart. When a species has been lost from one ecosystem, it will be harder for individuals of that species from other ecosystems to recolonize it</a:t>
            </a:r>
            <a:r>
              <a:rPr lang="en-US" sz="2800" dirty="0" smtClean="0"/>
              <a:t>.</a:t>
            </a:r>
            <a:endParaRPr lang="en-US" sz="2800" dirty="0"/>
          </a:p>
          <a:p>
            <a:pPr lvl="0"/>
            <a:r>
              <a:rPr lang="en-US" sz="2800" dirty="0"/>
              <a:t>Conservationists must also consider </a:t>
            </a:r>
            <a:r>
              <a:rPr lang="en-US" sz="2800" dirty="0" err="1"/>
              <a:t>metapopulations</a:t>
            </a:r>
            <a:r>
              <a:rPr lang="en-US" sz="2800" dirty="0"/>
              <a:t>. A species is more likely to be protected from extinction if it can be rescued by dispersers from a neighboring population</a:t>
            </a:r>
            <a:r>
              <a:rPr lang="en-US" sz="2800" dirty="0" smtClean="0"/>
              <a:t>.</a:t>
            </a:r>
          </a:p>
          <a:p>
            <a:r>
              <a:rPr lang="en-US" sz="2800" dirty="0"/>
              <a:t>Edge habitat Habitat that occurs where two </a:t>
            </a:r>
            <a:r>
              <a:rPr lang="en-US" sz="2800" dirty="0" smtClean="0"/>
              <a:t>different communities </a:t>
            </a:r>
            <a:r>
              <a:rPr lang="en-US" sz="2800" dirty="0"/>
              <a:t>come together, typically </a:t>
            </a:r>
            <a:r>
              <a:rPr lang="en-US" sz="2800" dirty="0" smtClean="0"/>
              <a:t>forming an </a:t>
            </a:r>
            <a:r>
              <a:rPr lang="en-US" sz="2800" dirty="0"/>
              <a:t>abrupt transition, such as where a </a:t>
            </a:r>
            <a:r>
              <a:rPr lang="en-US" sz="2800" dirty="0" smtClean="0"/>
              <a:t>grassy field </a:t>
            </a:r>
            <a:r>
              <a:rPr lang="en-US" sz="2800" dirty="0"/>
              <a:t>meets a forest.</a:t>
            </a:r>
          </a:p>
          <a:p>
            <a:endParaRPr lang="en-US" sz="2800" dirty="0"/>
          </a:p>
        </p:txBody>
      </p:sp>
    </p:spTree>
    <p:extLst>
      <p:ext uri="{BB962C8B-B14F-4D97-AF65-F5344CB8AC3E}">
        <p14:creationId xmlns:p14="http://schemas.microsoft.com/office/powerpoint/2010/main" val="3938856362"/>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Biosphere Reserves</a:t>
            </a:r>
            <a:br>
              <a:rPr lang="en-US" dirty="0"/>
            </a:br>
            <a:endParaRPr lang="en-US" dirty="0"/>
          </a:p>
        </p:txBody>
      </p:sp>
      <p:sp>
        <p:nvSpPr>
          <p:cNvPr id="3" name="Content Placeholder 2"/>
          <p:cNvSpPr>
            <a:spLocks noGrp="1"/>
          </p:cNvSpPr>
          <p:nvPr>
            <p:ph idx="1"/>
          </p:nvPr>
        </p:nvSpPr>
        <p:spPr>
          <a:xfrm>
            <a:off x="991636" y="-215107"/>
            <a:ext cx="10464800" cy="5840413"/>
          </a:xfrm>
        </p:spPr>
        <p:txBody>
          <a:bodyPr/>
          <a:lstStyle/>
          <a:p>
            <a:r>
              <a:rPr lang="en-US" sz="2800" b="1" dirty="0"/>
              <a:t>Biosphere reserve </a:t>
            </a:r>
            <a:r>
              <a:rPr lang="en-US" sz="2800" b="1" dirty="0" smtClean="0"/>
              <a:t> </a:t>
            </a:r>
            <a:r>
              <a:rPr lang="en-US" sz="2800" dirty="0" smtClean="0"/>
              <a:t>Protected </a:t>
            </a:r>
            <a:r>
              <a:rPr lang="en-US" sz="2800" dirty="0"/>
              <a:t>area consisting </a:t>
            </a:r>
            <a:r>
              <a:rPr lang="en-US" sz="2800" dirty="0" smtClean="0"/>
              <a:t>of zones </a:t>
            </a:r>
            <a:r>
              <a:rPr lang="en-US" sz="2800" dirty="0"/>
              <a:t>that vary in the amount of </a:t>
            </a:r>
            <a:r>
              <a:rPr lang="en-US" sz="2800" dirty="0" smtClean="0"/>
              <a:t>permissible human </a:t>
            </a:r>
            <a:r>
              <a:rPr lang="en-US" sz="2800" dirty="0"/>
              <a:t>impact.</a:t>
            </a:r>
          </a:p>
        </p:txBody>
      </p:sp>
      <p:pic>
        <p:nvPicPr>
          <p:cNvPr id="4" name="Picture 3"/>
          <p:cNvPicPr>
            <a:picLocks noChangeAspect="1"/>
          </p:cNvPicPr>
          <p:nvPr/>
        </p:nvPicPr>
        <p:blipFill>
          <a:blip r:embed="rId2"/>
          <a:stretch>
            <a:fillRect/>
          </a:stretch>
        </p:blipFill>
        <p:spPr>
          <a:xfrm>
            <a:off x="1270000" y="3526071"/>
            <a:ext cx="8229159" cy="6021336"/>
          </a:xfrm>
          <a:prstGeom prst="rect">
            <a:avLst/>
          </a:prstGeom>
        </p:spPr>
      </p:pic>
      <p:sp>
        <p:nvSpPr>
          <p:cNvPr id="5" name="Rectangle 4"/>
          <p:cNvSpPr/>
          <p:nvPr/>
        </p:nvSpPr>
        <p:spPr>
          <a:xfrm>
            <a:off x="9628554" y="3917146"/>
            <a:ext cx="3116368" cy="3416320"/>
          </a:xfrm>
          <a:prstGeom prst="rect">
            <a:avLst/>
          </a:prstGeom>
        </p:spPr>
        <p:txBody>
          <a:bodyPr wrap="square">
            <a:spAutoFit/>
          </a:bodyPr>
          <a:lstStyle/>
          <a:p>
            <a:r>
              <a:rPr lang="en-US" sz="2400" b="1" dirty="0">
                <a:solidFill>
                  <a:srgbClr val="010001"/>
                </a:solidFill>
                <a:latin typeface="Arial"/>
                <a:cs typeface="Arial"/>
              </a:rPr>
              <a:t>Biosphere reserve design.</a:t>
            </a:r>
            <a:r>
              <a:rPr lang="en-US" sz="2400" dirty="0">
                <a:solidFill>
                  <a:srgbClr val="010001"/>
                </a:solidFill>
                <a:latin typeface="Arial"/>
                <a:cs typeface="Arial"/>
              </a:rPr>
              <a:t> Biosphere reserves ideally consist of core areas that have minimal </a:t>
            </a:r>
            <a:r>
              <a:rPr lang="en-US" sz="2400" dirty="0" smtClean="0">
                <a:solidFill>
                  <a:srgbClr val="010001"/>
                </a:solidFill>
                <a:latin typeface="Arial"/>
                <a:cs typeface="Arial"/>
              </a:rPr>
              <a:t>human impact </a:t>
            </a:r>
            <a:r>
              <a:rPr lang="en-US" sz="2400" dirty="0">
                <a:solidFill>
                  <a:srgbClr val="010001"/>
                </a:solidFill>
                <a:latin typeface="Arial"/>
                <a:cs typeface="Arial"/>
              </a:rPr>
              <a:t>and outer zones that have increasing levels of human impacts.</a:t>
            </a:r>
          </a:p>
        </p:txBody>
      </p:sp>
    </p:spTree>
    <p:extLst>
      <p:ext uri="{BB962C8B-B14F-4D97-AF65-F5344CB8AC3E}">
        <p14:creationId xmlns:p14="http://schemas.microsoft.com/office/powerpoint/2010/main" val="1253021163"/>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Global Declines in the Genetic Diversity of Wild Species</a:t>
            </a:r>
            <a:br>
              <a:rPr lang="en-US" dirty="0"/>
            </a:br>
            <a:endParaRPr lang="en-US" dirty="0"/>
          </a:p>
        </p:txBody>
      </p:sp>
      <p:sp>
        <p:nvSpPr>
          <p:cNvPr id="3" name="Content Placeholder 2"/>
          <p:cNvSpPr>
            <a:spLocks noGrp="1"/>
          </p:cNvSpPr>
          <p:nvPr>
            <p:ph idx="1"/>
          </p:nvPr>
        </p:nvSpPr>
        <p:spPr/>
        <p:txBody>
          <a:bodyPr/>
          <a:lstStyle/>
          <a:p>
            <a:r>
              <a:rPr lang="en-US" dirty="0"/>
              <a:t>High genetic diversity ensures that a wider range of genotypes is present</a:t>
            </a:r>
            <a:r>
              <a:rPr lang="en-US" dirty="0" smtClean="0"/>
              <a:t>.</a:t>
            </a:r>
            <a:endParaRPr lang="en-US" dirty="0"/>
          </a:p>
          <a:p>
            <a:r>
              <a:rPr lang="en-US" dirty="0"/>
              <a:t>Populations with low genetic diversity are prone to inbreeding depression which can cause the offspring to have a poor chance of survival and later reproduction</a:t>
            </a:r>
            <a:r>
              <a:rPr lang="en-US" dirty="0" smtClean="0"/>
              <a:t>.</a:t>
            </a:r>
            <a:endParaRPr lang="en-US" dirty="0"/>
          </a:p>
          <a:p>
            <a:r>
              <a:rPr lang="en-US" dirty="0"/>
              <a:t>High genetic diversity improves the probability of surviving future change in the environment.</a:t>
            </a:r>
          </a:p>
          <a:p>
            <a:endParaRPr lang="en-US" dirty="0"/>
          </a:p>
        </p:txBody>
      </p:sp>
    </p:spTree>
    <p:extLst>
      <p:ext uri="{BB962C8B-B14F-4D97-AF65-F5344CB8AC3E}">
        <p14:creationId xmlns:p14="http://schemas.microsoft.com/office/powerpoint/2010/main" val="1440782961"/>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t>We are also experiencing global declines in the genetic diversity of domesticated species</a:t>
            </a:r>
            <a:br>
              <a:rPr lang="en-US" sz="4000" dirty="0"/>
            </a:br>
            <a:endParaRPr lang="en-US" sz="4000" dirty="0"/>
          </a:p>
        </p:txBody>
      </p:sp>
      <p:sp>
        <p:nvSpPr>
          <p:cNvPr id="3" name="Content Placeholder 2"/>
          <p:cNvSpPr>
            <a:spLocks noGrp="1"/>
          </p:cNvSpPr>
          <p:nvPr>
            <p:ph idx="1"/>
          </p:nvPr>
        </p:nvSpPr>
        <p:spPr>
          <a:xfrm>
            <a:off x="1270000" y="3427950"/>
            <a:ext cx="10464800" cy="5840413"/>
          </a:xfrm>
        </p:spPr>
        <p:txBody>
          <a:bodyPr/>
          <a:lstStyle/>
          <a:p>
            <a:pPr lvl="0"/>
            <a:r>
              <a:rPr lang="en-US" sz="2800" dirty="0"/>
              <a:t>There are also major concerns about declining genetic variation in the domesticated species of crops and livestock on which humans depend</a:t>
            </a:r>
            <a:r>
              <a:rPr lang="en-US" sz="2800" dirty="0" smtClean="0"/>
              <a:t>.</a:t>
            </a:r>
            <a:endParaRPr lang="en-US" sz="2800" dirty="0"/>
          </a:p>
          <a:p>
            <a:pPr lvl="0"/>
            <a:r>
              <a:rPr lang="en-US" sz="2800" dirty="0"/>
              <a:t>In Europe half of the breeds of livestock that existed in 1900 are now extinct and 43 percent of those remaining are currently at serious risk of extinction</a:t>
            </a:r>
            <a:r>
              <a:rPr lang="en-US" sz="2800" dirty="0" smtClean="0"/>
              <a:t>.</a:t>
            </a:r>
            <a:endParaRPr lang="en-US" sz="2800" dirty="0"/>
          </a:p>
          <a:p>
            <a:pPr lvl="0"/>
            <a:r>
              <a:rPr lang="en-US" sz="2800" dirty="0"/>
              <a:t>Of the 200 breeds of domesticated animals that have been evaluated in North America, 80 percent of these breeds are either declining or are already facing extinction</a:t>
            </a:r>
            <a:r>
              <a:rPr lang="en-US" sz="2800" dirty="0" smtClean="0"/>
              <a:t>.</a:t>
            </a:r>
            <a:endParaRPr lang="en-US" sz="2800" dirty="0"/>
          </a:p>
          <a:p>
            <a:pPr lvl="0"/>
            <a:r>
              <a:rPr lang="en-US" sz="2800" dirty="0"/>
              <a:t>The nations of the world have recognized the problem of declining seed diversity and have responded by storing seed varieties in specially designed warehouses to preserve genetic diversity. </a:t>
            </a:r>
          </a:p>
          <a:p>
            <a:endParaRPr lang="en-US" sz="2800" dirty="0"/>
          </a:p>
        </p:txBody>
      </p:sp>
    </p:spTree>
    <p:extLst>
      <p:ext uri="{BB962C8B-B14F-4D97-AF65-F5344CB8AC3E}">
        <p14:creationId xmlns:p14="http://schemas.microsoft.com/office/powerpoint/2010/main" val="2506298791"/>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Species diversity has declined around the world</a:t>
            </a:r>
            <a:br>
              <a:rPr lang="en-US" dirty="0"/>
            </a:br>
            <a:endParaRPr lang="en-US" dirty="0"/>
          </a:p>
        </p:txBody>
      </p:sp>
      <p:sp>
        <p:nvSpPr>
          <p:cNvPr id="3" name="Content Placeholder 2"/>
          <p:cNvSpPr>
            <a:spLocks noGrp="1"/>
          </p:cNvSpPr>
          <p:nvPr>
            <p:ph idx="1"/>
          </p:nvPr>
        </p:nvSpPr>
        <p:spPr/>
        <p:txBody>
          <a:bodyPr/>
          <a:lstStyle/>
          <a:p>
            <a:r>
              <a:rPr lang="en-US" b="1" dirty="0"/>
              <a:t>Threatened species </a:t>
            </a:r>
            <a:r>
              <a:rPr lang="en-US" b="1" dirty="0" smtClean="0"/>
              <a:t> </a:t>
            </a:r>
            <a:r>
              <a:rPr lang="en-US" dirty="0" smtClean="0"/>
              <a:t>According </a:t>
            </a:r>
            <a:r>
              <a:rPr lang="en-US" dirty="0"/>
              <a:t>to the </a:t>
            </a:r>
            <a:r>
              <a:rPr lang="en-US" dirty="0" smtClean="0"/>
              <a:t>International Union </a:t>
            </a:r>
            <a:r>
              <a:rPr lang="en-US" dirty="0"/>
              <a:t>for Conservation of Nature (IUCN), </a:t>
            </a:r>
            <a:r>
              <a:rPr lang="en-US" dirty="0" smtClean="0"/>
              <a:t>species that </a:t>
            </a:r>
            <a:r>
              <a:rPr lang="en-US" dirty="0"/>
              <a:t>have a high risk of extinction in the future.</a:t>
            </a:r>
          </a:p>
          <a:p>
            <a:r>
              <a:rPr lang="en-US" b="1" dirty="0"/>
              <a:t>Near-threatened species </a:t>
            </a:r>
            <a:r>
              <a:rPr lang="en-US" b="1" dirty="0" smtClean="0"/>
              <a:t> </a:t>
            </a:r>
            <a:r>
              <a:rPr lang="en-US" dirty="0" smtClean="0"/>
              <a:t>Species </a:t>
            </a:r>
            <a:r>
              <a:rPr lang="en-US" dirty="0"/>
              <a:t>that are </a:t>
            </a:r>
            <a:r>
              <a:rPr lang="en-US" dirty="0" smtClean="0"/>
              <a:t>very likely </a:t>
            </a:r>
            <a:r>
              <a:rPr lang="en-US" dirty="0"/>
              <a:t>to become threatened in the future.</a:t>
            </a:r>
          </a:p>
          <a:p>
            <a:r>
              <a:rPr lang="en-US" b="1" dirty="0"/>
              <a:t>Least concern species </a:t>
            </a:r>
            <a:r>
              <a:rPr lang="en-US" b="1" dirty="0" smtClean="0"/>
              <a:t> </a:t>
            </a:r>
            <a:r>
              <a:rPr lang="en-US" dirty="0" smtClean="0"/>
              <a:t>Species </a:t>
            </a:r>
            <a:r>
              <a:rPr lang="en-US" dirty="0"/>
              <a:t>that </a:t>
            </a:r>
            <a:r>
              <a:rPr lang="en-US" dirty="0" smtClean="0"/>
              <a:t>are widespread </a:t>
            </a:r>
            <a:r>
              <a:rPr lang="en-US" dirty="0"/>
              <a:t>and abundant.</a:t>
            </a:r>
          </a:p>
        </p:txBody>
      </p:sp>
    </p:spTree>
    <p:extLst>
      <p:ext uri="{BB962C8B-B14F-4D97-AF65-F5344CB8AC3E}">
        <p14:creationId xmlns:p14="http://schemas.microsoft.com/office/powerpoint/2010/main" val="2405759288"/>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Declining Species Diversity</a:t>
            </a:r>
          </a:p>
        </p:txBody>
      </p:sp>
      <p:pic>
        <p:nvPicPr>
          <p:cNvPr id="4" name="Picture 3"/>
          <p:cNvPicPr>
            <a:picLocks noChangeAspect="1"/>
          </p:cNvPicPr>
          <p:nvPr/>
        </p:nvPicPr>
        <p:blipFill>
          <a:blip r:embed="rId2"/>
          <a:stretch>
            <a:fillRect/>
          </a:stretch>
        </p:blipFill>
        <p:spPr>
          <a:xfrm>
            <a:off x="0" y="2514600"/>
            <a:ext cx="13004800" cy="4704989"/>
          </a:xfrm>
          <a:prstGeom prst="rect">
            <a:avLst/>
          </a:prstGeom>
        </p:spPr>
      </p:pic>
      <p:sp>
        <p:nvSpPr>
          <p:cNvPr id="5" name="Rectangle 4"/>
          <p:cNvSpPr/>
          <p:nvPr/>
        </p:nvSpPr>
        <p:spPr>
          <a:xfrm>
            <a:off x="0" y="7572955"/>
            <a:ext cx="12562759" cy="1200328"/>
          </a:xfrm>
          <a:prstGeom prst="rect">
            <a:avLst/>
          </a:prstGeom>
        </p:spPr>
        <p:txBody>
          <a:bodyPr wrap="square">
            <a:spAutoFit/>
          </a:bodyPr>
          <a:lstStyle/>
          <a:p>
            <a:r>
              <a:rPr lang="en-US" sz="2400" b="1" dirty="0">
                <a:solidFill>
                  <a:srgbClr val="010001"/>
                </a:solidFill>
                <a:latin typeface="Arial"/>
                <a:cs typeface="Arial"/>
              </a:rPr>
              <a:t>The decline of birds, mammals, and amphibians. </a:t>
            </a:r>
            <a:r>
              <a:rPr lang="en-US" sz="2400" dirty="0">
                <a:solidFill>
                  <a:srgbClr val="010001"/>
                </a:solidFill>
                <a:latin typeface="Arial"/>
                <a:cs typeface="Arial"/>
              </a:rPr>
              <a:t>Based on those species for which scientists </a:t>
            </a:r>
            <a:r>
              <a:rPr lang="en-US" sz="2400" dirty="0" smtClean="0">
                <a:solidFill>
                  <a:srgbClr val="010001"/>
                </a:solidFill>
                <a:latin typeface="Arial"/>
                <a:cs typeface="Arial"/>
              </a:rPr>
              <a:t>have reliable </a:t>
            </a:r>
            <a:r>
              <a:rPr lang="en-US" sz="2400" dirty="0">
                <a:solidFill>
                  <a:srgbClr val="010001"/>
                </a:solidFill>
                <a:latin typeface="Arial"/>
                <a:cs typeface="Arial"/>
              </a:rPr>
              <a:t>data, 21 percent of birds, 32 percent of mammals, and 49 percent of amphibians are currently classified as threatened </a:t>
            </a:r>
            <a:r>
              <a:rPr lang="en-US" sz="2400" dirty="0" smtClean="0">
                <a:solidFill>
                  <a:srgbClr val="010001"/>
                </a:solidFill>
                <a:latin typeface="Arial"/>
                <a:cs typeface="Arial"/>
              </a:rPr>
              <a:t>or near</a:t>
            </a:r>
            <a:r>
              <a:rPr lang="en-US" sz="2400" dirty="0">
                <a:solidFill>
                  <a:srgbClr val="010001"/>
                </a:solidFill>
                <a:latin typeface="Arial"/>
                <a:cs typeface="Arial"/>
              </a:rPr>
              <a:t>-threatened with extinction.</a:t>
            </a:r>
          </a:p>
        </p:txBody>
      </p:sp>
    </p:spTree>
    <p:extLst>
      <p:ext uri="{BB962C8B-B14F-4D97-AF65-F5344CB8AC3E}">
        <p14:creationId xmlns:p14="http://schemas.microsoft.com/office/powerpoint/2010/main" val="4199781258"/>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Ecosystem values and the global declines in ecosystem function</a:t>
            </a:r>
            <a:br>
              <a:rPr lang="en-US" dirty="0"/>
            </a:br>
            <a:endParaRPr lang="en-US" dirty="0"/>
          </a:p>
        </p:txBody>
      </p:sp>
      <p:sp>
        <p:nvSpPr>
          <p:cNvPr id="3" name="Content Placeholder 2"/>
          <p:cNvSpPr>
            <a:spLocks noGrp="1"/>
          </p:cNvSpPr>
          <p:nvPr>
            <p:ph idx="1"/>
          </p:nvPr>
        </p:nvSpPr>
        <p:spPr/>
        <p:txBody>
          <a:bodyPr/>
          <a:lstStyle/>
          <a:p>
            <a:r>
              <a:rPr lang="en-US" b="1" dirty="0"/>
              <a:t>Intrinsic value </a:t>
            </a:r>
            <a:r>
              <a:rPr lang="en-US" b="1" dirty="0" smtClean="0"/>
              <a:t> </a:t>
            </a:r>
            <a:r>
              <a:rPr lang="en-US" dirty="0" smtClean="0"/>
              <a:t>Value </a:t>
            </a:r>
            <a:r>
              <a:rPr lang="en-US" dirty="0"/>
              <a:t>independent of any </a:t>
            </a:r>
            <a:r>
              <a:rPr lang="en-US" dirty="0" smtClean="0"/>
              <a:t>benefit to </a:t>
            </a:r>
            <a:r>
              <a:rPr lang="en-US" dirty="0"/>
              <a:t>humans.</a:t>
            </a:r>
          </a:p>
          <a:p>
            <a:r>
              <a:rPr lang="en-US" b="1" dirty="0"/>
              <a:t>Instrumental value </a:t>
            </a:r>
            <a:r>
              <a:rPr lang="en-US" b="1" dirty="0" smtClean="0"/>
              <a:t> </a:t>
            </a:r>
            <a:r>
              <a:rPr lang="en-US" dirty="0" smtClean="0"/>
              <a:t>Worth </a:t>
            </a:r>
            <a:r>
              <a:rPr lang="en-US" dirty="0"/>
              <a:t>as an instrument or </a:t>
            </a:r>
            <a:r>
              <a:rPr lang="en-US" dirty="0" smtClean="0"/>
              <a:t>a tool </a:t>
            </a:r>
            <a:r>
              <a:rPr lang="en-US" dirty="0"/>
              <a:t>that can be used to accomplish a goal.</a:t>
            </a:r>
          </a:p>
        </p:txBody>
      </p:sp>
    </p:spTree>
    <p:extLst>
      <p:ext uri="{BB962C8B-B14F-4D97-AF65-F5344CB8AC3E}">
        <p14:creationId xmlns:p14="http://schemas.microsoft.com/office/powerpoint/2010/main" val="3299133660"/>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Ecosystem Services</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There are 5 categories of ecosystem services</a:t>
            </a:r>
            <a:r>
              <a:rPr lang="en-US" dirty="0" smtClean="0"/>
              <a:t>:</a:t>
            </a:r>
            <a:r>
              <a:rPr lang="en-US" dirty="0"/>
              <a:t> </a:t>
            </a:r>
          </a:p>
          <a:p>
            <a:pPr lvl="0"/>
            <a:r>
              <a:rPr lang="en-US" dirty="0"/>
              <a:t>Provisions</a:t>
            </a:r>
          </a:p>
          <a:p>
            <a:pPr lvl="0"/>
            <a:r>
              <a:rPr lang="en-US" dirty="0"/>
              <a:t>Regulating services</a:t>
            </a:r>
          </a:p>
          <a:p>
            <a:pPr lvl="0"/>
            <a:r>
              <a:rPr lang="en-US" dirty="0"/>
              <a:t>Support systems</a:t>
            </a:r>
          </a:p>
          <a:p>
            <a:pPr lvl="0"/>
            <a:r>
              <a:rPr lang="en-US" dirty="0"/>
              <a:t>Resilience</a:t>
            </a:r>
          </a:p>
          <a:p>
            <a:pPr lvl="0"/>
            <a:r>
              <a:rPr lang="en-US" dirty="0"/>
              <a:t>Cultural </a:t>
            </a:r>
            <a:r>
              <a:rPr lang="en-US" dirty="0" smtClean="0"/>
              <a:t>services</a:t>
            </a:r>
            <a:endParaRPr lang="en-US" dirty="0"/>
          </a:p>
          <a:p>
            <a:endParaRPr lang="en-US" dirty="0"/>
          </a:p>
        </p:txBody>
      </p:sp>
    </p:spTree>
    <p:extLst>
      <p:ext uri="{BB962C8B-B14F-4D97-AF65-F5344CB8AC3E}">
        <p14:creationId xmlns:p14="http://schemas.microsoft.com/office/powerpoint/2010/main" val="3121665847"/>
      </p:ext>
    </p:extLst>
  </p:cSld>
  <p:clrMapOvr>
    <a:masterClrMapping/>
  </p:clrMapOvr>
  <p:transition xmlns:p14="http://schemas.microsoft.com/office/powerpoint/2010/main"/>
</p:sld>
</file>

<file path=ppt/theme/theme1.xml><?xml version="1.0" encoding="utf-8"?>
<a:theme xmlns:a="http://schemas.openxmlformats.org/drawingml/2006/main" name="PPT_BASIC FORMAT_STYLE_Light_Orange">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Title &amp; Bullets">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PPT_BASIC FORMAT_STYLE_Light_Orange.thmx</Template>
  <TotalTime>38</TotalTime>
  <Words>1863</Words>
  <Application>Microsoft Macintosh PowerPoint</Application>
  <PresentationFormat>Custom</PresentationFormat>
  <Paragraphs>133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PPT_BASIC FORMAT_STYLE_Light_Orange</vt:lpstr>
      <vt:lpstr>PowerPoint Presentation</vt:lpstr>
      <vt:lpstr>  Module 59   The Sixth Mass Extinction </vt:lpstr>
      <vt:lpstr>We are experiencing global declines in the genetic diversity of wild species   </vt:lpstr>
      <vt:lpstr>Global Declines in the Genetic Diversity of Wild Species </vt:lpstr>
      <vt:lpstr>We are also experiencing global declines in the genetic diversity of domesticated species </vt:lpstr>
      <vt:lpstr>Species diversity has declined around the world </vt:lpstr>
      <vt:lpstr>Declining Species Diversity</vt:lpstr>
      <vt:lpstr>Ecosystem values and the global declines in ecosystem function </vt:lpstr>
      <vt:lpstr>Ecosystem Services </vt:lpstr>
      <vt:lpstr>Provisions </vt:lpstr>
      <vt:lpstr>Regulating Services </vt:lpstr>
      <vt:lpstr>Support Services </vt:lpstr>
      <vt:lpstr>  Resilience   </vt:lpstr>
      <vt:lpstr>Cultural Services </vt:lpstr>
      <vt:lpstr>The Decline of Ecosystem Services </vt:lpstr>
      <vt:lpstr>Module 60   Causes of Declining Biodiversity </vt:lpstr>
      <vt:lpstr>Habitat loss is the major cause of declining species diversity </vt:lpstr>
      <vt:lpstr>Habitat Loss </vt:lpstr>
      <vt:lpstr>Habitat Loss </vt:lpstr>
      <vt:lpstr>Exotic species are moving around the world </vt:lpstr>
      <vt:lpstr>Overharvesting causes declines in populations and species </vt:lpstr>
      <vt:lpstr>Plant and Animal Trade </vt:lpstr>
      <vt:lpstr>Pollution can have harmful effects of species </vt:lpstr>
      <vt:lpstr>  Climate change has the potential  to affect species diversity </vt:lpstr>
      <vt:lpstr>Module 61   Conservation of Biodiversity </vt:lpstr>
      <vt:lpstr>Conservation legislation often focuses on a single species </vt:lpstr>
      <vt:lpstr>Endangered Species Act </vt:lpstr>
      <vt:lpstr>Convention on Biological Diversity </vt:lpstr>
      <vt:lpstr>Some conservation efforts focus on protecting entire ecosystems </vt:lpstr>
      <vt:lpstr>Protecting Entire Ecosystems </vt:lpstr>
      <vt:lpstr>The Size, Shape, and Connectedness of Protected Areas </vt:lpstr>
      <vt:lpstr>Biosphere Reserves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Kohn</dc:creator>
  <cp:lastModifiedBy>Jeffrey Dowling</cp:lastModifiedBy>
  <cp:revision>6</cp:revision>
  <dcterms:created xsi:type="dcterms:W3CDTF">2015-05-14T06:57:52Z</dcterms:created>
  <dcterms:modified xsi:type="dcterms:W3CDTF">2015-06-02T20:37:06Z</dcterms:modified>
</cp:coreProperties>
</file>