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FEFFFE"/>
        </a:solidFill>
        <a:latin typeface="Lucida Grande" charset="0"/>
        <a:ea typeface="MS PGothic" charset="0"/>
        <a:cs typeface="MS PGothic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73" autoAdjust="0"/>
  </p:normalViewPr>
  <p:slideViewPr>
    <p:cSldViewPr snapToGrid="0" snapToObjects="1">
      <p:cViewPr varScale="1">
        <p:scale>
          <a:sx n="93" d="100"/>
          <a:sy n="93" d="100"/>
        </p:scale>
        <p:origin x="-84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953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0376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3873500"/>
            <a:ext cx="2616200" cy="5880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3873500"/>
            <a:ext cx="7696200" cy="5880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944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97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21438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71024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4474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4104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396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98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8892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31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527495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7924800"/>
            <a:ext cx="5156200" cy="182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18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755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868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0305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1949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Lucida Grande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986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873500"/>
            <a:ext cx="104648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  <a:endParaRPr lang="en-US" dirty="0">
              <a:sym typeface="Lucida Grande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7924800"/>
            <a:ext cx="1046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  <a:endParaRPr lang="en-US">
              <a:sym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MS PGothic" pitchFamily="34" charset="-128"/>
          <a:cs typeface="MS PGothic" charset="0"/>
          <a:sym typeface="Lucida Grande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1pPr>
      <a:lvl2pPr marL="241300" indent="2159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2pPr>
      <a:lvl3pPr marL="584200" indent="330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3pPr>
      <a:lvl4pPr marL="927100" indent="4445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4pPr>
      <a:lvl5pPr marL="1270000" indent="55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MS PGothic" pitchFamily="34" charset="-128"/>
          <a:cs typeface="MS PGothic" charset="0"/>
          <a:sym typeface="Lucida Grande" charset="0"/>
        </a:defRPr>
      </a:lvl5pPr>
      <a:lvl6pPr marL="172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6pPr>
      <a:lvl7pPr marL="218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7pPr>
      <a:lvl8pPr marL="264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8pPr>
      <a:lvl9pPr marL="309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4B09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dirty="0">
                <a:sym typeface="Lucida Grande" charset="0"/>
              </a:rPr>
              <a:t>Second level</a:t>
            </a:r>
          </a:p>
          <a:p>
            <a:pPr lvl="2"/>
            <a:r>
              <a:rPr lang="en-US" dirty="0">
                <a:sym typeface="Lucida Grande" charset="0"/>
              </a:rPr>
              <a:t>Third level</a:t>
            </a:r>
          </a:p>
          <a:p>
            <a:pPr lvl="3"/>
            <a:r>
              <a:rPr lang="en-US" dirty="0">
                <a:sym typeface="Lucida Grande" charset="0"/>
              </a:rPr>
              <a:t>Fourth level</a:t>
            </a:r>
          </a:p>
          <a:p>
            <a:pPr lvl="4"/>
            <a:r>
              <a:rPr lang="en-US" dirty="0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MS PGothic" pitchFamily="34" charset="-128"/>
          <a:cs typeface="MS PGothic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ea typeface="ＭＳ Ｐゴシック" charset="0"/>
          <a:sym typeface="Lucida Grande" charset="0"/>
        </a:defRPr>
      </a:lvl9pPr>
    </p:titleStyle>
    <p:bodyStyle>
      <a:lvl1pPr marL="5715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1pPr>
      <a:lvl2pPr marL="850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2pPr>
      <a:lvl3pPr marL="1231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3pPr>
      <a:lvl4pPr marL="1612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4pPr>
      <a:lvl5pPr marL="1993900" indent="-571500" algn="l" rtl="0" eaLnBrk="0" fontAlgn="base" hangingPunct="0">
        <a:spcBef>
          <a:spcPts val="4200"/>
        </a:spcBef>
        <a:spcAft>
          <a:spcPct val="0"/>
        </a:spcAft>
        <a:buClrTx/>
        <a:buSzPct val="100000"/>
        <a:buFont typeface="Arial"/>
        <a:buChar char="•"/>
        <a:defRPr sz="3600">
          <a:solidFill>
            <a:srgbClr val="010001"/>
          </a:solidFill>
          <a:latin typeface="Arial"/>
          <a:ea typeface="MS PGothic" pitchFamily="34" charset="-128"/>
          <a:cs typeface="Arial"/>
          <a:sym typeface="Lucida Grande" charset="0"/>
        </a:defRPr>
      </a:lvl5pPr>
      <a:lvl6pPr marL="2260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6pPr>
      <a:lvl7pPr marL="2717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7pPr>
      <a:lvl8pPr marL="3175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8pPr>
      <a:lvl9pPr marL="36322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3505200"/>
            <a:ext cx="13004800" cy="1524000"/>
          </a:xfrm>
          <a:prstGeom prst="rect">
            <a:avLst/>
          </a:prstGeom>
          <a:solidFill>
            <a:srgbClr val="FF40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/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Chapter </a:t>
            </a:r>
            <a:r>
              <a:rPr lang="en-US" sz="4400" b="1" dirty="0" smtClean="0">
                <a:solidFill>
                  <a:srgbClr val="010001"/>
                </a:solidFill>
                <a:latin typeface="Helvetica" charset="0"/>
              </a:rPr>
              <a:t>19</a:t>
            </a:r>
            <a:endParaRPr lang="en-US" sz="4400" b="1" dirty="0">
              <a:solidFill>
                <a:srgbClr val="010001"/>
              </a:solidFill>
              <a:latin typeface="Helvetica" charset="0"/>
            </a:endParaRPr>
          </a:p>
          <a:p>
            <a:pPr algn="ctr"/>
            <a:r>
              <a:rPr lang="en-US" sz="4400" b="1" dirty="0">
                <a:solidFill>
                  <a:srgbClr val="010001"/>
                </a:solidFill>
                <a:latin typeface="Helvetica" charset="0"/>
              </a:rPr>
              <a:t>Global Change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5000" y="8686800"/>
            <a:ext cx="11455400" cy="840432"/>
            <a:chOff x="558800" y="8686800"/>
            <a:chExt cx="11455400" cy="840432"/>
          </a:xfrm>
        </p:grpSpPr>
        <p:sp>
          <p:nvSpPr>
            <p:cNvPr id="6" name="TextBox 5"/>
            <p:cNvSpPr txBox="1"/>
            <p:nvPr/>
          </p:nvSpPr>
          <p:spPr>
            <a:xfrm>
              <a:off x="558800" y="86868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Friedland</a:t>
              </a:r>
              <a:r>
                <a:rPr lang="en-US" dirty="0">
                  <a:solidFill>
                    <a:schemeClr val="bg1"/>
                  </a:solidFill>
                </a:rPr>
                <a:t> and </a:t>
              </a:r>
              <a:r>
                <a:rPr lang="en-US" dirty="0" err="1">
                  <a:solidFill>
                    <a:schemeClr val="bg1"/>
                  </a:solidFill>
                </a:rPr>
                <a:t>Relyea</a:t>
              </a:r>
              <a:r>
                <a:rPr lang="en-US" dirty="0">
                  <a:solidFill>
                    <a:schemeClr val="bg1"/>
                  </a:solidFill>
                </a:rPr>
                <a:t> Environmental Science for AP</a:t>
              </a:r>
              <a:r>
                <a:rPr lang="en-US" baseline="30000" dirty="0">
                  <a:solidFill>
                    <a:schemeClr val="bg1"/>
                  </a:solidFill>
                </a:rPr>
                <a:t>®</a:t>
              </a:r>
              <a:r>
                <a:rPr lang="en-US" dirty="0">
                  <a:solidFill>
                    <a:schemeClr val="bg1"/>
                  </a:solidFill>
                </a:rPr>
                <a:t>, second edition 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© 2015 </a:t>
              </a:r>
              <a:r>
                <a:rPr lang="en-US" dirty="0">
                  <a:solidFill>
                    <a:schemeClr val="bg1"/>
                  </a:solidFill>
                </a:rPr>
                <a:t>W.H. Freeman and Company/BFW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35200" y="9296400"/>
              <a:ext cx="9779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</a:rPr>
                <a:t>AP</a:t>
              </a:r>
              <a:r>
                <a:rPr lang="en-US" sz="900" baseline="30000" dirty="0">
                  <a:solidFill>
                    <a:schemeClr val="bg1"/>
                  </a:solidFill>
                </a:rPr>
                <a:t>® </a:t>
              </a:r>
              <a:r>
                <a:rPr lang="en-US" sz="900" dirty="0">
                  <a:solidFill>
                    <a:schemeClr val="bg1"/>
                  </a:solidFill>
                </a:rPr>
                <a:t>is a trademark registered and/or owned by the College </a:t>
              </a:r>
              <a:r>
                <a:rPr lang="en-US" sz="900" dirty="0" smtClean="0">
                  <a:solidFill>
                    <a:schemeClr val="bg1"/>
                  </a:solidFill>
                </a:rPr>
                <a:t>Board</a:t>
              </a:r>
              <a:r>
                <a:rPr lang="en-US" sz="900" baseline="30000" dirty="0">
                  <a:solidFill>
                    <a:schemeClr val="bg1"/>
                  </a:solidFill>
                </a:rPr>
                <a:t>®</a:t>
              </a:r>
              <a:r>
                <a:rPr lang="en-US" sz="900" dirty="0" smtClean="0">
                  <a:solidFill>
                    <a:schemeClr val="bg1"/>
                  </a:solidFill>
                </a:rPr>
                <a:t>, </a:t>
              </a:r>
              <a:r>
                <a:rPr lang="en-US" sz="900" dirty="0">
                  <a:solidFill>
                    <a:schemeClr val="bg1"/>
                  </a:solidFill>
                </a:rPr>
                <a:t>which was not involved in the production of, and does not endorse, this product.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413706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Sources of greenhouse gases are both natural and anthropogenic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greenhouse gases are produced from natural sources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dirty="0"/>
              <a:t>Volcanic eruptions:  ash, carbon dioxide, </a:t>
            </a:r>
          </a:p>
          <a:p>
            <a:pPr lvl="0"/>
            <a:r>
              <a:rPr lang="en-US" dirty="0"/>
              <a:t>Decomposition and digestion: methane</a:t>
            </a:r>
          </a:p>
          <a:p>
            <a:pPr lvl="0"/>
            <a:r>
              <a:rPr lang="en-US" dirty="0" err="1"/>
              <a:t>Denitrification</a:t>
            </a:r>
            <a:r>
              <a:rPr lang="en-US" dirty="0"/>
              <a:t>: nitrous oxide</a:t>
            </a:r>
          </a:p>
          <a:p>
            <a:r>
              <a:rPr lang="en-US" dirty="0"/>
              <a:t>Evaporation and evapotranspiration: water vapor </a:t>
            </a:r>
          </a:p>
        </p:txBody>
      </p:sp>
    </p:spTree>
    <p:extLst>
      <p:ext uri="{BB962C8B-B14F-4D97-AF65-F5344CB8AC3E}">
        <p14:creationId xmlns:p14="http://schemas.microsoft.com/office/powerpoint/2010/main" val="337557092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Anthropogenic Causes of Greenhouse Gases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Some greenhouse gasses are produced by human activity:</a:t>
            </a:r>
          </a:p>
          <a:p>
            <a:pPr lvl="0"/>
            <a:r>
              <a:rPr lang="en-US" dirty="0" smtClean="0"/>
              <a:t>Burning </a:t>
            </a:r>
            <a:r>
              <a:rPr lang="en-US" dirty="0"/>
              <a:t>of fossil fuels</a:t>
            </a:r>
          </a:p>
          <a:p>
            <a:pPr lvl="0"/>
            <a:r>
              <a:rPr lang="en-US" dirty="0"/>
              <a:t>Agricultural practices</a:t>
            </a:r>
          </a:p>
          <a:p>
            <a:pPr lvl="0"/>
            <a:r>
              <a:rPr lang="en-US" dirty="0"/>
              <a:t>Deforestation</a:t>
            </a:r>
          </a:p>
          <a:p>
            <a:pPr lvl="0"/>
            <a:r>
              <a:rPr lang="en-US" dirty="0"/>
              <a:t>Landfills</a:t>
            </a:r>
          </a:p>
          <a:p>
            <a:pPr lvl="0"/>
            <a:r>
              <a:rPr lang="en-US" dirty="0"/>
              <a:t>Industrial production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2277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Anthropogenic Causes of Greenhouse Gases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9" y="1892059"/>
            <a:ext cx="12161010" cy="59420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6854" y="8008123"/>
            <a:ext cx="109279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Anthropogenic sources of greenhouse gases.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Human activities are a major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contributor of greenhouse gases including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methane, and nitrous oxide. These activities include the use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fossil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fuels, agricultural practices, the creation of landfills, and the industrial production of new greenhouse gases.</a:t>
            </a:r>
          </a:p>
        </p:txBody>
      </p:sp>
    </p:spTree>
    <p:extLst>
      <p:ext uri="{BB962C8B-B14F-4D97-AF65-F5344CB8AC3E}">
        <p14:creationId xmlns:p14="http://schemas.microsoft.com/office/powerpoint/2010/main" val="3280842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39" y="-3855"/>
            <a:ext cx="10891010" cy="2465387"/>
          </a:xfrm>
        </p:spPr>
        <p:txBody>
          <a:bodyPr/>
          <a:lstStyle/>
          <a:p>
            <a:pPr algn="l"/>
            <a:r>
              <a:rPr lang="en-US" sz="4000" dirty="0"/>
              <a:t>Anthropogenic Causes of Greenhouse Gases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069632" y="1905299"/>
            <a:ext cx="6502400" cy="6001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Anthropogenic sources of greenhouse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gases in the United States. (a) The largest contributions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methane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atmosphere arise from gut bacteria that help many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livestock species digest plant matter, landfills that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experience decomposition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low-oxygen environments, and the production,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storage, and transport of natural gas and petroleum products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from which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methane escapes. (b) The largest contributions of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nitrous oxide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in the atmosphere arise from the agricultural soils that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obtain nitrogen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applied fertilizers, combustion, and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industrial production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fertilizers and other products. (c) Nearly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all anthropogenic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emissions come from the burning of fossil fuels.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309" y="1670182"/>
            <a:ext cx="3164134" cy="7188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025" y="8840871"/>
            <a:ext cx="10456067" cy="6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898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2465387"/>
          </a:xfrm>
        </p:spPr>
        <p:txBody>
          <a:bodyPr/>
          <a:lstStyle/>
          <a:p>
            <a:r>
              <a:rPr lang="en-US" dirty="0"/>
              <a:t>Module 63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Evidence for Global Warming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000862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After reading this module you should be able to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how CO</a:t>
            </a:r>
            <a:r>
              <a:rPr lang="en-US" sz="3200" baseline="-25000" dirty="0"/>
              <a:t>2</a:t>
            </a:r>
            <a:r>
              <a:rPr lang="en-US" sz="3200" dirty="0"/>
              <a:t> concentrations have changed over the past 6 decades and </a:t>
            </a:r>
            <a:r>
              <a:rPr lang="en-US" sz="3200" dirty="0" smtClean="0"/>
              <a:t>how emissions </a:t>
            </a:r>
            <a:r>
              <a:rPr lang="en-US" sz="3200" dirty="0"/>
              <a:t>compare among the nations of the world.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how temperatures have increased since records began in 1880.</a:t>
            </a:r>
          </a:p>
          <a:p>
            <a:r>
              <a:rPr lang="en-US" sz="3200" dirty="0" smtClean="0"/>
              <a:t>discuss </a:t>
            </a:r>
            <a:r>
              <a:rPr lang="en-US" sz="3200" dirty="0"/>
              <a:t>how we estimate temperatures and levels of greenhouse gases over </a:t>
            </a:r>
            <a:r>
              <a:rPr lang="en-US" sz="3200" dirty="0" smtClean="0"/>
              <a:t>the past </a:t>
            </a:r>
            <a:r>
              <a:rPr lang="en-US" sz="3200" dirty="0"/>
              <a:t>500,000 years and into the future.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role of feedbacks on the impacts of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594113763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8313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concentrations have been increasing for the past 6 decades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-108247"/>
            <a:ext cx="10464800" cy="5840413"/>
          </a:xfrm>
        </p:spPr>
        <p:txBody>
          <a:bodyPr/>
          <a:lstStyle/>
          <a:p>
            <a:r>
              <a:rPr lang="en-US" sz="3200" b="1" dirty="0"/>
              <a:t>Ocean acidification </a:t>
            </a:r>
            <a:r>
              <a:rPr lang="en-US" sz="3200" dirty="0"/>
              <a:t>The process by which </a:t>
            </a:r>
            <a:r>
              <a:rPr lang="en-US" sz="3200" dirty="0" smtClean="0"/>
              <a:t>an increase </a:t>
            </a:r>
            <a:r>
              <a:rPr lang="en-US" sz="3200" dirty="0"/>
              <a:t>in ocean CO</a:t>
            </a:r>
            <a:r>
              <a:rPr lang="en-US" sz="3200" baseline="-25000" dirty="0"/>
              <a:t>2</a:t>
            </a:r>
            <a:r>
              <a:rPr lang="en-US" sz="3200" dirty="0"/>
              <a:t> causes more CO</a:t>
            </a:r>
            <a:r>
              <a:rPr lang="en-US" sz="3200" baseline="-25000" dirty="0"/>
              <a:t>2</a:t>
            </a:r>
            <a:r>
              <a:rPr lang="en-US" sz="3200" dirty="0"/>
              <a:t> to </a:t>
            </a:r>
            <a:r>
              <a:rPr lang="en-US" sz="3200" dirty="0" smtClean="0"/>
              <a:t>be converted </a:t>
            </a:r>
            <a:r>
              <a:rPr lang="en-US" sz="3200" dirty="0"/>
              <a:t>to carbonic acid, which lowers the </a:t>
            </a:r>
            <a:r>
              <a:rPr lang="en-US" sz="3200" dirty="0" smtClean="0"/>
              <a:t>pH of </a:t>
            </a:r>
            <a:r>
              <a:rPr lang="en-US" sz="3200" dirty="0"/>
              <a:t>the water.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3896930"/>
            <a:ext cx="7481023" cy="5473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51023" y="5046522"/>
            <a:ext cx="4099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Changes in atmospheric CO</a:t>
            </a:r>
            <a:r>
              <a:rPr lang="en-US" sz="2400" b="1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over time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Carbon dioxide levels have risen steadily since measurement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began in 1958.</a:t>
            </a:r>
          </a:p>
        </p:txBody>
      </p:sp>
    </p:spTree>
    <p:extLst>
      <p:ext uri="{BB962C8B-B14F-4D97-AF65-F5344CB8AC3E}">
        <p14:creationId xmlns:p14="http://schemas.microsoft.com/office/powerpoint/2010/main" val="1622705170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</a:t>
            </a:r>
            <a:r>
              <a:rPr lang="en-US" baseline="-25000" dirty="0"/>
              <a:t>2 </a:t>
            </a:r>
            <a:r>
              <a:rPr lang="en-US" dirty="0"/>
              <a:t> emissions differ among nations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575709"/>
            <a:ext cx="8803283" cy="6441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0" y="8156153"/>
            <a:ext cx="1113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CO</a:t>
            </a:r>
            <a:r>
              <a:rPr lang="en-US" sz="2400" b="1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 emissions by country in 2010.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When we consider the total amount of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produced by a country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we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see that the largest contributors are the developed and rapidly developing countries of the world. (b) On a per capita basis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some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major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emitters have relatively low per capita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emissions.</a:t>
            </a:r>
          </a:p>
        </p:txBody>
      </p:sp>
    </p:spTree>
    <p:extLst>
      <p:ext uri="{BB962C8B-B14F-4D97-AF65-F5344CB8AC3E}">
        <p14:creationId xmlns:p14="http://schemas.microsoft.com/office/powerpoint/2010/main" val="3846445608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00531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Global temperatures have steadily increased since records began in 1880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774094"/>
            <a:ext cx="8760123" cy="6409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183940"/>
            <a:ext cx="1300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Changes in mean </a:t>
            </a:r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global temperatures 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over time.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Although annual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mean temperatures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can vary from year to year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temperatures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have exhibited a slow increase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from 1880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to 2012. This pattern becomes much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clearer when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scientists compute the average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temperature each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year for the past 5 years.</a:t>
            </a:r>
          </a:p>
        </p:txBody>
      </p:sp>
    </p:spTree>
    <p:extLst>
      <p:ext uri="{BB962C8B-B14F-4D97-AF65-F5344CB8AC3E}">
        <p14:creationId xmlns:p14="http://schemas.microsoft.com/office/powerpoint/2010/main" val="3157576452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438797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Global Temperatures </a:t>
            </a:r>
            <a:r>
              <a:rPr lang="en-US" dirty="0" smtClean="0"/>
              <a:t>Since </a:t>
            </a:r>
            <a:r>
              <a:rPr lang="en-US" dirty="0"/>
              <a:t>1880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966788"/>
            <a:ext cx="8542317" cy="6250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182" y="7524667"/>
            <a:ext cx="12865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Changes in mean annual temperature in different regions of the world.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In 2010, some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regions became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cooler, some regions had no temperature change, and the northern latitudes became substantially warmer than the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long term average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temperature. The surface temperatures plotted on the map represent differences relative to the average temperature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from 1951 to 1980.</a:t>
            </a:r>
          </a:p>
        </p:txBody>
      </p:sp>
    </p:spTree>
    <p:extLst>
      <p:ext uri="{BB962C8B-B14F-4D97-AF65-F5344CB8AC3E}">
        <p14:creationId xmlns:p14="http://schemas.microsoft.com/office/powerpoint/2010/main" val="2167802085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Scientists can estimate global temperatures and greenhouse gas concentrations for over 5,000 years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241"/>
            <a:ext cx="12057155" cy="5793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66" y="8005094"/>
            <a:ext cx="12421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Historic CO</a:t>
            </a:r>
            <a:r>
              <a:rPr lang="en-US" sz="2400" b="1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 concentrations.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Using a variety of indirect indicators including air bubbles trapped in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ancient ice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cores, scientists have found that for more than 400,000 years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concentrations never exceeded 300 ppm. After 1950,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CO</a:t>
            </a:r>
            <a:r>
              <a:rPr lang="en-US" sz="2400" baseline="-25000" dirty="0" smtClean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 concentrations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have sharply increased to their current level of nearly 400 ppm.</a:t>
            </a:r>
          </a:p>
        </p:txBody>
      </p:sp>
    </p:spTree>
    <p:extLst>
      <p:ext uri="{BB962C8B-B14F-4D97-AF65-F5344CB8AC3E}">
        <p14:creationId xmlns:p14="http://schemas.microsoft.com/office/powerpoint/2010/main" val="2176577443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</a:t>
            </a:r>
            <a:r>
              <a:rPr lang="en-US" dirty="0" smtClean="0"/>
              <a:t>62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Global Climate Change and the Greenhouse Effect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distinguish </a:t>
            </a:r>
            <a:r>
              <a:rPr lang="en-US" dirty="0"/>
              <a:t>among global change, global climate change, and global warming.</a:t>
            </a:r>
          </a:p>
          <a:p>
            <a:r>
              <a:rPr lang="en-US" dirty="0" smtClean="0"/>
              <a:t>explain </a:t>
            </a:r>
            <a:r>
              <a:rPr lang="en-US" dirty="0"/>
              <a:t>the process underlying the greenhouse effect.</a:t>
            </a:r>
          </a:p>
          <a:p>
            <a:r>
              <a:rPr lang="en-US" dirty="0" smtClean="0"/>
              <a:t>identify </a:t>
            </a:r>
            <a:r>
              <a:rPr lang="en-US" dirty="0"/>
              <a:t>the natural and anthropogenic sources of greenhouse gases.</a:t>
            </a:r>
          </a:p>
        </p:txBody>
      </p:sp>
    </p:spTree>
    <p:extLst>
      <p:ext uri="{BB962C8B-B14F-4D97-AF65-F5344CB8AC3E}">
        <p14:creationId xmlns:p14="http://schemas.microsoft.com/office/powerpoint/2010/main" val="2505083311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Historic Greenhouse Gas Concentrations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1" y="1801880"/>
            <a:ext cx="9116776" cy="6670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653" y="8553272"/>
            <a:ext cx="1111714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Historic temperature and CO</a:t>
            </a:r>
            <a:r>
              <a:rPr lang="en-US" sz="2400" b="1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 concentrations.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Ice cores used to estimate historic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temperatures and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concentrations indicate that the two factors vary together.</a:t>
            </a:r>
          </a:p>
        </p:txBody>
      </p:sp>
    </p:spTree>
    <p:extLst>
      <p:ext uri="{BB962C8B-B14F-4D97-AF65-F5344CB8AC3E}">
        <p14:creationId xmlns:p14="http://schemas.microsoft.com/office/powerpoint/2010/main" val="595192752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Climate Models and the Prediction of Future Global Temperatures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85480"/>
            <a:ext cx="6942905" cy="7583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09699" y="1985480"/>
            <a:ext cx="39514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Predicted increase in global temperatures by 2100. </a:t>
            </a:r>
            <a:endParaRPr lang="en-US" sz="2400" b="1" dirty="0" smtClean="0">
              <a:solidFill>
                <a:srgbClr val="010001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predictions depend on whether we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expect (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a) low, (b) moderate, or (c) high increases in how much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the world emits during the current century. These changes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 temperature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are relative to the mean temperatures from 1961 to 1990.</a:t>
            </a:r>
          </a:p>
        </p:txBody>
      </p:sp>
    </p:spTree>
    <p:extLst>
      <p:ext uri="{BB962C8B-B14F-4D97-AF65-F5344CB8AC3E}">
        <p14:creationId xmlns:p14="http://schemas.microsoft.com/office/powerpoint/2010/main" val="1746309079"/>
      </p:ext>
    </p:extLst>
  </p:cSld>
  <p:clrMapOvr>
    <a:masterClrMapping/>
  </p:clrMapOvr>
  <p:transition xmlns:p14="http://schemas.microsoft.com/office/powerpoint/2010/main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Feedbacks can increase or decrease the impact of climate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03" y="1945725"/>
            <a:ext cx="9812318" cy="5289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95" y="7214616"/>
            <a:ext cx="129613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Global change feedback systems.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(a) Temperature and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represent a positive feedback system.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When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concentration of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increases in the atmosphere, it can cause global temperatures to increase. This in turn can cause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more rapid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decomposition, thereby releasing even more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into the atmosphere. (b) Carbon dioxide and producers represent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a negative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feedback system. Increased CO</a:t>
            </a:r>
            <a:r>
              <a:rPr lang="en-US" sz="2400" baseline="-25000" dirty="0">
                <a:solidFill>
                  <a:srgbClr val="010001"/>
                </a:solidFill>
                <a:latin typeface="Arial"/>
                <a:cs typeface="Arial"/>
              </a:rPr>
              <a:t>2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 in the atmosphere from anthropogenic sources can be partially removed by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increased photosynthesis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by producers.</a:t>
            </a:r>
          </a:p>
        </p:txBody>
      </p:sp>
    </p:spTree>
    <p:extLst>
      <p:ext uri="{BB962C8B-B14F-4D97-AF65-F5344CB8AC3E}">
        <p14:creationId xmlns:p14="http://schemas.microsoft.com/office/powerpoint/2010/main" val="953372408"/>
      </p:ext>
    </p:extLst>
  </p:cSld>
  <p:clrMapOvr>
    <a:masterClrMapping/>
  </p:clrMapOvr>
  <p:transition xmlns:p14="http://schemas.microsoft.com/office/powerpoint/2010/main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39713"/>
            <a:ext cx="11134578" cy="2465387"/>
          </a:xfrm>
        </p:spPr>
        <p:txBody>
          <a:bodyPr/>
          <a:lstStyle/>
          <a:p>
            <a:r>
              <a:rPr lang="en-US" dirty="0"/>
              <a:t>Module 64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Consequences </a:t>
            </a:r>
            <a:r>
              <a:rPr lang="en-US" dirty="0"/>
              <a:t>of Global Climate Change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070453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reading this module you should be able to</a:t>
            </a:r>
          </a:p>
          <a:p>
            <a:r>
              <a:rPr lang="en-US" dirty="0" smtClean="0"/>
              <a:t>discuss </a:t>
            </a:r>
            <a:r>
              <a:rPr lang="en-US" dirty="0"/>
              <a:t>how global climate change has affected the environment.</a:t>
            </a:r>
          </a:p>
          <a:p>
            <a:r>
              <a:rPr lang="en-US" dirty="0" smtClean="0"/>
              <a:t>explain </a:t>
            </a:r>
            <a:r>
              <a:rPr lang="en-US" dirty="0"/>
              <a:t>how global climate change has affected organisms.</a:t>
            </a:r>
          </a:p>
          <a:p>
            <a:r>
              <a:rPr lang="en-US" dirty="0" smtClean="0"/>
              <a:t>identify </a:t>
            </a:r>
            <a:r>
              <a:rPr lang="en-US" dirty="0"/>
              <a:t>the future changes predicted to occur with global climate change.</a:t>
            </a:r>
          </a:p>
          <a:p>
            <a:r>
              <a:rPr lang="en-US" dirty="0" smtClean="0"/>
              <a:t>explain </a:t>
            </a:r>
            <a:r>
              <a:rPr lang="en-US" dirty="0"/>
              <a:t>the global climate change goals of the Kyoto Protocol.</a:t>
            </a:r>
          </a:p>
        </p:txBody>
      </p:sp>
    </p:spTree>
    <p:extLst>
      <p:ext uri="{BB962C8B-B14F-4D97-AF65-F5344CB8AC3E}">
        <p14:creationId xmlns:p14="http://schemas.microsoft.com/office/powerpoint/2010/main" val="1517690447"/>
      </p:ext>
    </p:extLst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9" y="-21253"/>
            <a:ext cx="11238965" cy="2465387"/>
          </a:xfrm>
        </p:spPr>
        <p:txBody>
          <a:bodyPr/>
          <a:lstStyle/>
          <a:p>
            <a:pPr algn="l"/>
            <a:r>
              <a:rPr lang="en-US" sz="4000" dirty="0"/>
              <a:t>Global climate change is already affecting the environment: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2826886"/>
            <a:ext cx="10464800" cy="5840413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sz="3000" dirty="0"/>
              <a:t>Melting of polar ice caps, Greenland and Antarctica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Melting of many glaciers around the world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Melting of permafrost</a:t>
            </a:r>
          </a:p>
          <a:p>
            <a:r>
              <a:rPr lang="en-US" sz="3000" dirty="0"/>
              <a:t>Rising of sea levels due to the melting of glaciers and ice sheets and as water warms it expands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Heat waves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Cold spells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Change in precipitation patterns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Increase in storm intensity</a:t>
            </a:r>
          </a:p>
          <a:p>
            <a:pPr lvl="0">
              <a:lnSpc>
                <a:spcPct val="70000"/>
              </a:lnSpc>
            </a:pPr>
            <a:r>
              <a:rPr lang="en-US" sz="3000" dirty="0"/>
              <a:t>Shift in ocean </a:t>
            </a:r>
            <a:r>
              <a:rPr lang="en-US" sz="3000" dirty="0" smtClean="0"/>
              <a:t>currents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62077506"/>
      </p:ext>
    </p:extLst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16043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The Effects of Global Climate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210351"/>
            <a:ext cx="8902787" cy="6514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966" y="7681246"/>
            <a:ext cx="12909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The melting polar ice cap.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Because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northern latitudes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have experienced the greatest amount of global warming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,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extent of the ice cap near the North Pole has been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declining over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past 3 decades. The polar ice cap reaches its minimum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late in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summer of each year, so we can look for a trend by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examining the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extent of ice each September. From 1979 to 2013, the polar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ice declined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an average of 14 percent per decade.</a:t>
            </a:r>
          </a:p>
        </p:txBody>
      </p:sp>
    </p:spTree>
    <p:extLst>
      <p:ext uri="{BB962C8B-B14F-4D97-AF65-F5344CB8AC3E}">
        <p14:creationId xmlns:p14="http://schemas.microsoft.com/office/powerpoint/2010/main" val="2172123336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Effects of Global Climate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900"/>
            <a:ext cx="13004800" cy="52442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733" y="7720021"/>
            <a:ext cx="12058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10001"/>
                </a:solidFill>
                <a:latin typeface="Arial"/>
                <a:cs typeface="Arial"/>
              </a:rPr>
              <a:t>Declining ice in Antarctica and Greenland.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Measurements of ice mass from 2002 to 2013 </a:t>
            </a:r>
            <a:r>
              <a:rPr lang="en-US" sz="3200" dirty="0" smtClean="0">
                <a:solidFill>
                  <a:srgbClr val="010001"/>
                </a:solidFill>
                <a:latin typeface="Arial"/>
                <a:cs typeface="Arial"/>
              </a:rPr>
              <a:t>have detected </a:t>
            </a:r>
            <a:r>
              <a:rPr lang="en-US" sz="3200" dirty="0">
                <a:solidFill>
                  <a:srgbClr val="010001"/>
                </a:solidFill>
                <a:latin typeface="Arial"/>
                <a:cs typeface="Arial"/>
              </a:rPr>
              <a:t>decline in both (a) Antarctica and (b) Greenland.</a:t>
            </a:r>
          </a:p>
        </p:txBody>
      </p:sp>
    </p:spTree>
    <p:extLst>
      <p:ext uri="{BB962C8B-B14F-4D97-AF65-F5344CB8AC3E}">
        <p14:creationId xmlns:p14="http://schemas.microsoft.com/office/powerpoint/2010/main" val="1310705786"/>
      </p:ext>
    </p:extLst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Global </a:t>
            </a:r>
            <a:r>
              <a:rPr lang="en-US" dirty="0"/>
              <a:t>climate change is already affecting organisms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Wild plants and animals can be affected.  The growing season for plants has changed and animals have the potential to be harmed if they can’t move to more appropriate climates.</a:t>
            </a:r>
          </a:p>
          <a:p>
            <a:pPr lvl="0"/>
            <a:r>
              <a:rPr lang="en-US" dirty="0"/>
              <a:t>Humans may have to relocate, some diseases like those carried by mosquitoes could increase and there could be economic consequences.</a:t>
            </a:r>
          </a:p>
          <a:p>
            <a:pPr lvl="0"/>
            <a:r>
              <a:rPr lang="en-US" dirty="0"/>
              <a:t>Corals are particularly sensitive to global warming because their rand of temperature tolerance is quite small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14095"/>
      </p:ext>
    </p:extLst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Assessing Uncertainty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941062"/>
            <a:ext cx="9690533" cy="709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39278"/>
      </p:ext>
    </p:extLst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Kyoto Protocol addresses climate change at the international level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505392"/>
            <a:ext cx="10464800" cy="5840413"/>
          </a:xfrm>
        </p:spPr>
        <p:txBody>
          <a:bodyPr/>
          <a:lstStyle/>
          <a:p>
            <a:r>
              <a:rPr lang="en-US" sz="3200" b="1" dirty="0"/>
              <a:t>Kyoto Protocol </a:t>
            </a:r>
            <a:r>
              <a:rPr lang="en-US" sz="3200" b="1" dirty="0" smtClean="0"/>
              <a:t> </a:t>
            </a:r>
            <a:r>
              <a:rPr lang="en-US" sz="3200" dirty="0" smtClean="0"/>
              <a:t>An </a:t>
            </a:r>
            <a:r>
              <a:rPr lang="en-US" sz="3200" dirty="0"/>
              <a:t>international agreement </a:t>
            </a:r>
            <a:r>
              <a:rPr lang="en-US" sz="3200" dirty="0" smtClean="0"/>
              <a:t>that sets </a:t>
            </a:r>
            <a:r>
              <a:rPr lang="en-US" sz="3200" dirty="0"/>
              <a:t>a goal for global emissions of </a:t>
            </a:r>
            <a:r>
              <a:rPr lang="en-US" sz="3200" dirty="0" smtClean="0"/>
              <a:t>greenhouse gases </a:t>
            </a:r>
            <a:r>
              <a:rPr lang="en-US" sz="3200" dirty="0"/>
              <a:t>from all industrialized countries to </a:t>
            </a:r>
            <a:r>
              <a:rPr lang="en-US" sz="3200" dirty="0" smtClean="0"/>
              <a:t>be reduced </a:t>
            </a:r>
            <a:r>
              <a:rPr lang="en-US" sz="3200" dirty="0"/>
              <a:t>by 5.2 percent below their 1990 </a:t>
            </a:r>
            <a:r>
              <a:rPr lang="en-US" sz="3200" dirty="0" smtClean="0"/>
              <a:t>levels by </a:t>
            </a:r>
            <a:r>
              <a:rPr lang="en-US" sz="3200" dirty="0"/>
              <a:t>2012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Although the United States signed the original Kyoto Protocol, the U.S. Congress never ratified the agreement and the protocol has never been legally binding on the United States. </a:t>
            </a:r>
          </a:p>
          <a:p>
            <a:pPr lvl="0"/>
            <a:r>
              <a:rPr lang="en-US" sz="3200" dirty="0"/>
              <a:t>In 2005 mayors from 141 U.S. cities and both major political parties gathered in San Francisco to organize </a:t>
            </a:r>
            <a:r>
              <a:rPr lang="en-US" sz="3200" dirty="0" smtClean="0"/>
              <a:t>their </a:t>
            </a:r>
            <a:r>
              <a:rPr lang="en-US" sz="3200" dirty="0"/>
              <a:t>own efforts to reduce the causes and consequences of global warming.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499000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Global change includes global climate change and global warming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Global change </a:t>
            </a:r>
            <a:r>
              <a:rPr lang="en-US" b="1" dirty="0" smtClean="0"/>
              <a:t> </a:t>
            </a:r>
            <a:r>
              <a:rPr lang="en-US" dirty="0" smtClean="0"/>
              <a:t>Change </a:t>
            </a:r>
            <a:r>
              <a:rPr lang="en-US" dirty="0"/>
              <a:t>that occurs in the chemical</a:t>
            </a:r>
            <a:r>
              <a:rPr lang="en-US" dirty="0" smtClean="0"/>
              <a:t>, biological</a:t>
            </a:r>
            <a:r>
              <a:rPr lang="en-US" dirty="0"/>
              <a:t>, and physical properties of the planet.</a:t>
            </a:r>
          </a:p>
          <a:p>
            <a:r>
              <a:rPr lang="en-US" b="1" dirty="0"/>
              <a:t>Global climate change </a:t>
            </a:r>
            <a:r>
              <a:rPr lang="en-US" b="1" dirty="0" smtClean="0"/>
              <a:t> </a:t>
            </a:r>
            <a:r>
              <a:rPr lang="en-US" dirty="0" smtClean="0"/>
              <a:t>Changes </a:t>
            </a:r>
            <a:r>
              <a:rPr lang="en-US" dirty="0"/>
              <a:t>in the </a:t>
            </a:r>
            <a:r>
              <a:rPr lang="en-US" dirty="0" smtClean="0"/>
              <a:t>average weather </a:t>
            </a:r>
            <a:r>
              <a:rPr lang="en-US" dirty="0"/>
              <a:t>that occurs in an area over a period of </a:t>
            </a:r>
            <a:r>
              <a:rPr lang="en-US" dirty="0" smtClean="0"/>
              <a:t>years or </a:t>
            </a:r>
            <a:r>
              <a:rPr lang="en-US" dirty="0"/>
              <a:t>decades</a:t>
            </a:r>
            <a:r>
              <a:rPr lang="en-US" dirty="0" smtClean="0"/>
              <a:t>.</a:t>
            </a:r>
          </a:p>
          <a:p>
            <a:r>
              <a:rPr lang="en-US" b="1" dirty="0"/>
              <a:t>Global warming </a:t>
            </a:r>
            <a:r>
              <a:rPr lang="en-US" dirty="0"/>
              <a:t>The warming of the oceans, </a:t>
            </a:r>
            <a:r>
              <a:rPr lang="en-US" dirty="0" smtClean="0"/>
              <a:t>land masses</a:t>
            </a:r>
            <a:r>
              <a:rPr lang="en-US" dirty="0"/>
              <a:t>, and atmosphere of Earth.</a:t>
            </a:r>
          </a:p>
        </p:txBody>
      </p:sp>
    </p:spTree>
    <p:extLst>
      <p:ext uri="{BB962C8B-B14F-4D97-AF65-F5344CB8AC3E}">
        <p14:creationId xmlns:p14="http://schemas.microsoft.com/office/powerpoint/2010/main" val="2036991040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Carbon Sequestration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Carbon sequestration </a:t>
            </a:r>
            <a:r>
              <a:rPr lang="en-US" sz="3200" b="1" dirty="0" smtClean="0"/>
              <a:t> </a:t>
            </a:r>
            <a:r>
              <a:rPr lang="en-US" sz="3200" dirty="0" smtClean="0"/>
              <a:t>An </a:t>
            </a:r>
            <a:r>
              <a:rPr lang="en-US" sz="3200" dirty="0"/>
              <a:t>approach </a:t>
            </a:r>
            <a:r>
              <a:rPr lang="en-US" sz="3200" dirty="0" smtClean="0"/>
              <a:t>to stabilizing </a:t>
            </a:r>
            <a:r>
              <a:rPr lang="en-US" sz="3200" dirty="0"/>
              <a:t>greenhouse gases by removing 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from </a:t>
            </a:r>
            <a:r>
              <a:rPr lang="en-US" sz="3200" dirty="0"/>
              <a:t>the atmosphere</a:t>
            </a:r>
            <a:r>
              <a:rPr lang="en-US" sz="3200" dirty="0" smtClean="0"/>
              <a:t>.</a:t>
            </a:r>
          </a:p>
          <a:p>
            <a:pPr lvl="0"/>
            <a:r>
              <a:rPr lang="en-US" sz="3200" dirty="0"/>
              <a:t>Some methods include storing carbon in agricultural soils or retiring agricultural land and allowing it to become pasture or forest.  </a:t>
            </a:r>
          </a:p>
          <a:p>
            <a:pPr lvl="0"/>
            <a:r>
              <a:rPr lang="en-US" sz="3200" dirty="0"/>
              <a:t>Researchers are looking at cost-effective ways of capturing CO</a:t>
            </a:r>
            <a:r>
              <a:rPr lang="en-US" sz="3200" baseline="-25000" dirty="0"/>
              <a:t>2 </a:t>
            </a:r>
            <a:r>
              <a:rPr lang="en-US" sz="3200" dirty="0"/>
              <a:t>from the air, from coal-burning power stations, and from other emission sources. </a:t>
            </a:r>
          </a:p>
          <a:p>
            <a:pPr lvl="0"/>
            <a:r>
              <a:rPr lang="en-US" sz="3200" dirty="0"/>
              <a:t>This captured CO</a:t>
            </a:r>
            <a:r>
              <a:rPr lang="en-US" sz="3200" baseline="-25000" dirty="0"/>
              <a:t>2 </a:t>
            </a:r>
            <a:r>
              <a:rPr lang="en-US" sz="3200" dirty="0"/>
              <a:t>would be compressed and pumped into abandoned oil wells or the deep ocean.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0944433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Global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4" y="1650947"/>
            <a:ext cx="9182732" cy="6719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6594" y="8413026"/>
            <a:ext cx="1271906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10001"/>
                </a:solidFill>
                <a:latin typeface="Arial"/>
                <a:cs typeface="Arial"/>
              </a:rPr>
              <a:t>Global change.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Global change includes a wide variety of factors that are changing over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time. Global climate change refers to those factors that affect the average weather in an area of Earth.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Global warming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refers to changes in temperature in an area.</a:t>
            </a:r>
          </a:p>
        </p:txBody>
      </p:sp>
    </p:spTree>
    <p:extLst>
      <p:ext uri="{BB962C8B-B14F-4D97-AF65-F5344CB8AC3E}">
        <p14:creationId xmlns:p14="http://schemas.microsoft.com/office/powerpoint/2010/main" val="364498569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275"/>
            <a:ext cx="10464800" cy="2465387"/>
          </a:xfrm>
        </p:spPr>
        <p:txBody>
          <a:bodyPr/>
          <a:lstStyle/>
          <a:p>
            <a:pPr algn="l"/>
            <a:r>
              <a:rPr lang="en-US" sz="4000" dirty="0"/>
              <a:t>Solar radiation and greenhouse gases make our planet warm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000" dirty="0"/>
              <a:t>When radiation from the sun hits the atmosphere, one-third is reflected back. </a:t>
            </a:r>
          </a:p>
          <a:p>
            <a:pPr lvl="0"/>
            <a:r>
              <a:rPr lang="en-US" sz="3000" dirty="0"/>
              <a:t>Some of the UV radiation is absorbed by the ozone layer.</a:t>
            </a:r>
          </a:p>
          <a:p>
            <a:pPr lvl="0"/>
            <a:r>
              <a:rPr lang="en-US" sz="3000" dirty="0"/>
              <a:t>Remaining UV passes through the atmosphere and strikes the Earth where it is converted into low-energy infrared radiation. </a:t>
            </a:r>
          </a:p>
          <a:p>
            <a:r>
              <a:rPr lang="en-US" sz="3000" dirty="0"/>
              <a:t>The infrared radiation then goes back toward the atmosphere where it is absorbed by greenhouse gasses that radiate most of it back to the Earth. </a:t>
            </a:r>
            <a:endParaRPr lang="en-US" sz="3000" dirty="0" smtClean="0"/>
          </a:p>
          <a:p>
            <a:r>
              <a:rPr lang="en-US" sz="3000" b="1" dirty="0"/>
              <a:t>Greenhouse effect </a:t>
            </a:r>
            <a:r>
              <a:rPr lang="en-US" sz="3000" b="1" dirty="0" smtClean="0"/>
              <a:t> </a:t>
            </a:r>
            <a:r>
              <a:rPr lang="en-US" sz="3000" dirty="0" smtClean="0"/>
              <a:t>Absorption </a:t>
            </a:r>
            <a:r>
              <a:rPr lang="en-US" sz="3000" dirty="0"/>
              <a:t>of infrared </a:t>
            </a:r>
            <a:r>
              <a:rPr lang="en-US" sz="3000" dirty="0" smtClean="0"/>
              <a:t>radiation by </a:t>
            </a:r>
            <a:r>
              <a:rPr lang="en-US" sz="3000" dirty="0"/>
              <a:t>atmospheric gases and </a:t>
            </a:r>
            <a:r>
              <a:rPr lang="en-US" sz="3000" dirty="0" err="1"/>
              <a:t>reradiation</a:t>
            </a:r>
            <a:r>
              <a:rPr lang="en-US" sz="3000" dirty="0"/>
              <a:t> of the </a:t>
            </a:r>
            <a:r>
              <a:rPr lang="en-US" sz="3000" dirty="0" smtClean="0"/>
              <a:t>energy back </a:t>
            </a:r>
            <a:r>
              <a:rPr lang="en-US" sz="3000" dirty="0"/>
              <a:t>toward Earth.</a:t>
            </a:r>
          </a:p>
        </p:txBody>
      </p:sp>
    </p:spTree>
    <p:extLst>
      <p:ext uri="{BB962C8B-B14F-4D97-AF65-F5344CB8AC3E}">
        <p14:creationId xmlns:p14="http://schemas.microsoft.com/office/powerpoint/2010/main" val="617807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-365358"/>
            <a:ext cx="10464800" cy="2465387"/>
          </a:xfrm>
        </p:spPr>
        <p:txBody>
          <a:bodyPr/>
          <a:lstStyle/>
          <a:p>
            <a:pPr algn="l"/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The Greenhouse </a:t>
            </a:r>
            <a:r>
              <a:rPr lang="en-US" dirty="0" smtClean="0"/>
              <a:t>Effect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23" y="1538182"/>
            <a:ext cx="7134990" cy="61864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39377" y="1538182"/>
            <a:ext cx="5217544" cy="7848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10001"/>
                </a:solidFill>
                <a:latin typeface="Arial"/>
                <a:cs typeface="Arial"/>
              </a:rPr>
              <a:t>The greenhouse effect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.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When the high-energy radiation from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Sun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strikes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about one-third is reflected from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the atmosphere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, clouds, and the surface of the planet.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Much of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the high-energy ultraviolet radiation is absorbed by the ozone layer where it is converted to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low-energy infrared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radiation. Some of the ultraviolet radiation and much of the visible light strikes the land and water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of Earth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where it is also converted into low-energy infrared radiation. The infrared radiation radiates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back toward the atmosphere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where it is absorbed by greenhouse gases that </a:t>
            </a:r>
            <a:r>
              <a:rPr lang="en-US" sz="2400" dirty="0" smtClean="0">
                <a:solidFill>
                  <a:srgbClr val="010001"/>
                </a:solidFill>
                <a:latin typeface="Arial"/>
                <a:cs typeface="Arial"/>
              </a:rPr>
              <a:t>radiate much </a:t>
            </a:r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of it back toward the</a:t>
            </a:r>
          </a:p>
          <a:p>
            <a:r>
              <a:rPr lang="en-US" sz="2400" dirty="0">
                <a:solidFill>
                  <a:srgbClr val="010001"/>
                </a:solidFill>
                <a:latin typeface="Arial"/>
                <a:cs typeface="Arial"/>
              </a:rPr>
              <a:t>surface of Earth. Collectively, these processes cause warming of the planet.</a:t>
            </a:r>
          </a:p>
        </p:txBody>
      </p:sp>
    </p:spTree>
    <p:extLst>
      <p:ext uri="{BB962C8B-B14F-4D97-AF65-F5344CB8AC3E}">
        <p14:creationId xmlns:p14="http://schemas.microsoft.com/office/powerpoint/2010/main" val="29030641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Gases That Cause the Greenhouse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3192237"/>
            <a:ext cx="10464800" cy="5840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major greenhouse gases are:</a:t>
            </a:r>
          </a:p>
          <a:p>
            <a:pPr lvl="0"/>
            <a:r>
              <a:rPr lang="en-US" dirty="0"/>
              <a:t>Water vapor (H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 lvl="0"/>
            <a:r>
              <a:rPr lang="en-US" dirty="0"/>
              <a:t>Carbon dioxide (CO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Methane (CH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Nitrous oxide (N</a:t>
            </a:r>
            <a:r>
              <a:rPr lang="en-US" baseline="-25000" dirty="0"/>
              <a:t>2</a:t>
            </a:r>
            <a:r>
              <a:rPr lang="en-US" dirty="0"/>
              <a:t>O)</a:t>
            </a:r>
          </a:p>
          <a:p>
            <a:pPr lvl="0"/>
            <a:r>
              <a:rPr lang="en-US" dirty="0"/>
              <a:t>Tropospheric Ozone (O</a:t>
            </a:r>
            <a:r>
              <a:rPr lang="en-US" baseline="-25000" dirty="0"/>
              <a:t>3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21117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Greenhouse Gases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contribution of each gas to global warming depends in part on its greenhouse warming potential. </a:t>
            </a:r>
          </a:p>
          <a:p>
            <a:pPr lvl="0"/>
            <a:r>
              <a:rPr lang="en-US" b="1" dirty="0"/>
              <a:t>Greenhouse warming potential </a:t>
            </a:r>
            <a:r>
              <a:rPr lang="en-US" dirty="0"/>
              <a:t> An estimate  how much a molecule of any compound can contribute to global warming over a period of 100 years relative to a molecule of CO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7350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Greenhouse Gases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6359"/>
            <a:ext cx="13004800" cy="67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41014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PPT_BASIC FORMAT_STYLE._DARK_ORANGE_BACKGROUNDppt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ＭＳ Ｐゴシック"/>
        <a:cs typeface=""/>
      </a:majorFont>
      <a:minorFont>
        <a:latin typeface="Lucida Grand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EFFFE"/>
            </a:solidFill>
            <a:effectLst/>
            <a:latin typeface="Lucida Grande" charset="0"/>
            <a:ea typeface="ＭＳ Ｐゴシック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PPT_BASIC FORMAT_STYLE._DARK_ORANGE_BACKGROUNDppt.thmx</Template>
  <TotalTime>134</TotalTime>
  <Words>1856</Words>
  <Application>Microsoft Macintosh PowerPoint</Application>
  <PresentationFormat>Custom</PresentationFormat>
  <Paragraphs>119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PPT_BASIC FORMAT_STYLE._DARK_ORANGE_BACKGROUNDppt</vt:lpstr>
      <vt:lpstr>Title &amp; Bullets</vt:lpstr>
      <vt:lpstr>PowerPoint Presentation</vt:lpstr>
      <vt:lpstr>Module 62  Global Climate Change and the Greenhouse Effect </vt:lpstr>
      <vt:lpstr>Global change includes global climate change and global warming </vt:lpstr>
      <vt:lpstr>Global Change </vt:lpstr>
      <vt:lpstr>Solar radiation and greenhouse gases make our planet warm </vt:lpstr>
      <vt:lpstr>  The Greenhouse Effect </vt:lpstr>
      <vt:lpstr>The Gases That Cause the Greenhouse Effect </vt:lpstr>
      <vt:lpstr>Greenhouse Gases </vt:lpstr>
      <vt:lpstr>Greenhouse Gases </vt:lpstr>
      <vt:lpstr>Sources of greenhouse gases are both natural and anthropogenic </vt:lpstr>
      <vt:lpstr>Anthropogenic Causes of Greenhouse Gases </vt:lpstr>
      <vt:lpstr>Anthropogenic Causes of Greenhouse Gases </vt:lpstr>
      <vt:lpstr>Anthropogenic Causes of Greenhouse Gases </vt:lpstr>
      <vt:lpstr>Module 63   The Evidence for Global Warming </vt:lpstr>
      <vt:lpstr>CO2 concentrations have been increasing for the past 6 decades </vt:lpstr>
      <vt:lpstr>CO2  emissions differ among nations </vt:lpstr>
      <vt:lpstr>Global temperatures have steadily increased since records began in 1880 </vt:lpstr>
      <vt:lpstr>Global Temperatures Since 1880 </vt:lpstr>
      <vt:lpstr>Scientists can estimate global temperatures and greenhouse gas concentrations for over 5,000 years </vt:lpstr>
      <vt:lpstr>Historic Greenhouse Gas Concentrations  </vt:lpstr>
      <vt:lpstr>Climate Models and the Prediction of Future Global Temperatures </vt:lpstr>
      <vt:lpstr>Feedbacks can increase or decrease the impact of climate change </vt:lpstr>
      <vt:lpstr>Module 64   Consequences of Global Climate Change </vt:lpstr>
      <vt:lpstr>Global climate change is already affecting the environment: </vt:lpstr>
      <vt:lpstr>The Effects of Global Climate Change </vt:lpstr>
      <vt:lpstr>The Effects of Global Climate Change </vt:lpstr>
      <vt:lpstr>Global climate change is already affecting organisms </vt:lpstr>
      <vt:lpstr>Assessing Uncertainty </vt:lpstr>
      <vt:lpstr>The Kyoto Protocol addresses climate change at the international level </vt:lpstr>
      <vt:lpstr>Carbon Sequestration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Kohn</dc:creator>
  <cp:lastModifiedBy>Jeffrey Dowling</cp:lastModifiedBy>
  <cp:revision>12</cp:revision>
  <dcterms:created xsi:type="dcterms:W3CDTF">2015-05-14T07:32:44Z</dcterms:created>
  <dcterms:modified xsi:type="dcterms:W3CDTF">2015-06-02T20:36:51Z</dcterms:modified>
</cp:coreProperties>
</file>