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6pPr>
    <a:lvl7pPr marL="27432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7pPr>
    <a:lvl8pPr marL="32004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8pPr>
    <a:lvl9pPr marL="36576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976" autoAdjust="0"/>
  </p:normalViewPr>
  <p:slideViewPr>
    <p:cSldViewPr snapToGrid="0" snapToObjects="1">
      <p:cViewPr varScale="1">
        <p:scale>
          <a:sx n="97" d="100"/>
          <a:sy n="97" d="100"/>
        </p:scale>
        <p:origin x="-688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9884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1457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3873500"/>
            <a:ext cx="26162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3873500"/>
            <a:ext cx="76962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433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9155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solidFill>
                  <a:srgbClr val="01000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715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1pPr>
            <a:lvl2pPr marL="8509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2pPr>
            <a:lvl3pPr marL="12319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3pPr>
            <a:lvl4pPr marL="16129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4pPr>
            <a:lvl5pPr marL="19939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53474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64426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4457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788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16442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36565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011101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5098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20995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5873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6700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78485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7924800"/>
            <a:ext cx="51562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924800"/>
            <a:ext cx="51562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9559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2868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2012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58269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29023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Lucida Grande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73546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9900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873500"/>
            <a:ext cx="1046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  <a:endParaRPr lang="en-US">
              <a:sym typeface="Lucida Grande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7924800"/>
            <a:ext cx="1046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  <a:endParaRPr lang="en-US">
              <a:sym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MS PGothic" pitchFamily="34" charset="-128"/>
          <a:cs typeface="MS PGothic" charset="0"/>
          <a:sym typeface="Lucida Grande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1pPr>
      <a:lvl2pPr marL="241300" indent="2159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2pPr>
      <a:lvl3pPr marL="584200" indent="330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3pPr>
      <a:lvl4pPr marL="927100" indent="4445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4pPr>
      <a:lvl5pPr marL="1270000" indent="55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5pPr>
      <a:lvl6pPr marL="172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6pPr>
      <a:lvl7pPr marL="218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7pPr>
      <a:lvl8pPr marL="264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8pPr>
      <a:lvl9pPr marL="309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9900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dirty="0">
                <a:sym typeface="Lucida Grande" charset="0"/>
              </a:rPr>
              <a:t>Second level</a:t>
            </a:r>
          </a:p>
          <a:p>
            <a:pPr lvl="2"/>
            <a:r>
              <a:rPr lang="en-US" dirty="0">
                <a:sym typeface="Lucida Grande" charset="0"/>
              </a:rPr>
              <a:t>Third level</a:t>
            </a:r>
          </a:p>
          <a:p>
            <a:pPr lvl="3"/>
            <a:r>
              <a:rPr lang="en-US" dirty="0">
                <a:sym typeface="Lucida Grande" charset="0"/>
              </a:rPr>
              <a:t>Fourth level</a:t>
            </a:r>
          </a:p>
          <a:p>
            <a:pPr lvl="4"/>
            <a:r>
              <a:rPr lang="en-US" dirty="0">
                <a:sym typeface="Lucida Grand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0001"/>
          </a:solidFill>
          <a:latin typeface="Helvetica"/>
          <a:ea typeface="MS PGothic" pitchFamily="34" charset="-128"/>
          <a:cs typeface="Helvetica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5715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1pPr>
      <a:lvl2pPr marL="850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2pPr>
      <a:lvl3pPr marL="1231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3pPr>
      <a:lvl4pPr marL="1612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4pPr>
      <a:lvl5pPr marL="1993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5pPr>
      <a:lvl6pPr marL="22606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6pPr>
      <a:lvl7pPr marL="27178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7pPr>
      <a:lvl8pPr marL="31750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8pPr>
      <a:lvl9pPr marL="36322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114800"/>
            <a:ext cx="13004800" cy="1524000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EFFFE"/>
                </a:solidFill>
                <a:latin typeface="Lucida Grande" charset="0"/>
                <a:ea typeface="MS PGothic" charset="0"/>
                <a:cs typeface="MS PGothic" charset="0"/>
                <a:sym typeface="Lucida Grande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EFFFE"/>
                </a:solidFill>
                <a:latin typeface="Lucida Grande" charset="0"/>
                <a:ea typeface="MS PGothic" charset="0"/>
                <a:cs typeface="MS PGothic" charset="0"/>
                <a:sym typeface="Lucida Grande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EFFFE"/>
                </a:solidFill>
                <a:latin typeface="Lucida Grande" charset="0"/>
                <a:ea typeface="MS PGothic" charset="0"/>
                <a:cs typeface="MS PGothic" charset="0"/>
                <a:sym typeface="Lucida Grande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EFFFE"/>
                </a:solidFill>
                <a:latin typeface="Lucida Grande" charset="0"/>
                <a:ea typeface="MS PGothic" charset="0"/>
                <a:cs typeface="MS PGothic" charset="0"/>
                <a:sym typeface="Lucida Grande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EFFFE"/>
                </a:solidFill>
                <a:latin typeface="Lucida Grande" charset="0"/>
                <a:ea typeface="MS PGothic" charset="0"/>
                <a:cs typeface="MS PGothic" charset="0"/>
                <a:sym typeface="Lucida Grande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FEFFFE"/>
                </a:solidFill>
                <a:latin typeface="Lucida Grande" charset="0"/>
                <a:ea typeface="MS PGothic" charset="0"/>
                <a:cs typeface="MS PGothic" charset="0"/>
                <a:sym typeface="Lucida Grande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FEFFFE"/>
                </a:solidFill>
                <a:latin typeface="Lucida Grande" charset="0"/>
                <a:ea typeface="MS PGothic" charset="0"/>
                <a:cs typeface="MS PGothic" charset="0"/>
                <a:sym typeface="Lucida Grande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FEFFFE"/>
                </a:solidFill>
                <a:latin typeface="Lucida Grande" charset="0"/>
                <a:ea typeface="MS PGothic" charset="0"/>
                <a:cs typeface="MS PGothic" charset="0"/>
                <a:sym typeface="Lucida Grande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FEFFFE"/>
                </a:solidFill>
                <a:latin typeface="Lucida Grande" charset="0"/>
                <a:ea typeface="MS PGothic" charset="0"/>
                <a:cs typeface="MS PGothic" charset="0"/>
                <a:sym typeface="Lucida Grande" charset="0"/>
              </a:defRPr>
            </a:lvl9pPr>
          </a:lstStyle>
          <a:p>
            <a:pPr algn="ctr"/>
            <a:r>
              <a:rPr lang="en-US" sz="4400" b="1" dirty="0">
                <a:solidFill>
                  <a:srgbClr val="010001"/>
                </a:solidFill>
                <a:latin typeface="Helvetica" charset="0"/>
              </a:rPr>
              <a:t>Chapter </a:t>
            </a:r>
            <a:r>
              <a:rPr lang="en-US" sz="4400" b="1" dirty="0" smtClean="0">
                <a:solidFill>
                  <a:srgbClr val="010001"/>
                </a:solidFill>
                <a:latin typeface="Helvetica" charset="0"/>
              </a:rPr>
              <a:t>20</a:t>
            </a:r>
            <a:endParaRPr lang="en-US" sz="4400" b="1" dirty="0">
              <a:solidFill>
                <a:srgbClr val="010001"/>
              </a:solidFill>
              <a:latin typeface="Helvetica" charset="0"/>
            </a:endParaRPr>
          </a:p>
          <a:p>
            <a:pPr algn="ctr"/>
            <a:r>
              <a:rPr lang="en-US" sz="4400" b="1" dirty="0">
                <a:solidFill>
                  <a:srgbClr val="010001"/>
                </a:solidFill>
                <a:latin typeface="Helvetica" charset="0"/>
              </a:rPr>
              <a:t>Sustainability, Economics, and Equity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5000" y="8686800"/>
            <a:ext cx="11455400" cy="840432"/>
            <a:chOff x="558800" y="8686800"/>
            <a:chExt cx="11455400" cy="840432"/>
          </a:xfrm>
        </p:grpSpPr>
        <p:sp>
          <p:nvSpPr>
            <p:cNvPr id="6" name="TextBox 5"/>
            <p:cNvSpPr txBox="1"/>
            <p:nvPr/>
          </p:nvSpPr>
          <p:spPr>
            <a:xfrm>
              <a:off x="558800" y="86868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Friedland</a:t>
              </a:r>
              <a:r>
                <a:rPr lang="en-US" dirty="0">
                  <a:solidFill>
                    <a:schemeClr val="bg1"/>
                  </a:solidFill>
                </a:rPr>
                <a:t> and </a:t>
              </a:r>
              <a:r>
                <a:rPr lang="en-US" dirty="0" err="1">
                  <a:solidFill>
                    <a:schemeClr val="bg1"/>
                  </a:solidFill>
                </a:rPr>
                <a:t>Relyea</a:t>
              </a:r>
              <a:r>
                <a:rPr lang="en-US" dirty="0">
                  <a:solidFill>
                    <a:schemeClr val="bg1"/>
                  </a:solidFill>
                </a:rPr>
                <a:t> Environmental Science for AP</a:t>
              </a:r>
              <a:r>
                <a:rPr lang="en-US" baseline="30000" dirty="0">
                  <a:solidFill>
                    <a:schemeClr val="bg1"/>
                  </a:solidFill>
                </a:rPr>
                <a:t>®</a:t>
              </a:r>
              <a:r>
                <a:rPr lang="en-US" dirty="0">
                  <a:solidFill>
                    <a:schemeClr val="bg1"/>
                  </a:solidFill>
                </a:rPr>
                <a:t>, second edition 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© 2015 </a:t>
              </a:r>
              <a:r>
                <a:rPr lang="en-US" dirty="0">
                  <a:solidFill>
                    <a:schemeClr val="bg1"/>
                  </a:solidFill>
                </a:rPr>
                <a:t>W.H. Freeman and Company/BFW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35200" y="9296400"/>
              <a:ext cx="977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AP</a:t>
              </a:r>
              <a:r>
                <a:rPr lang="en-US" sz="900" baseline="30000" dirty="0">
                  <a:solidFill>
                    <a:schemeClr val="bg1"/>
                  </a:solidFill>
                </a:rPr>
                <a:t>® </a:t>
              </a:r>
              <a:r>
                <a:rPr lang="en-US" sz="900" dirty="0">
                  <a:solidFill>
                    <a:schemeClr val="bg1"/>
                  </a:solidFill>
                </a:rPr>
                <a:t>is a trademark registered and/or owned by the College </a:t>
              </a:r>
              <a:r>
                <a:rPr lang="en-US" sz="900" dirty="0" smtClean="0">
                  <a:solidFill>
                    <a:schemeClr val="bg1"/>
                  </a:solidFill>
                </a:rPr>
                <a:t>Board</a:t>
              </a:r>
              <a:r>
                <a:rPr lang="en-US" sz="900" baseline="30000" dirty="0">
                  <a:solidFill>
                    <a:schemeClr val="bg1"/>
                  </a:solidFill>
                </a:rPr>
                <a:t>®</a:t>
              </a:r>
              <a:r>
                <a:rPr lang="en-US" sz="900" dirty="0" smtClean="0">
                  <a:solidFill>
                    <a:schemeClr val="bg1"/>
                  </a:solidFill>
                </a:rPr>
                <a:t>, </a:t>
              </a:r>
              <a:r>
                <a:rPr lang="en-US" sz="900" dirty="0">
                  <a:solidFill>
                    <a:schemeClr val="bg1"/>
                  </a:solidFill>
                </a:rPr>
                <a:t>which was not involved in the production of, and does not endorse, this product.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79089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436509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Measuring Wealth and Productivity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320686"/>
            <a:ext cx="8644737" cy="63254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765" y="7646103"/>
            <a:ext cx="13187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Genuine progress indicator versus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gross domestic 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product, per capita, for the United States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from 1950 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to 2004.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While gross domestic product measures the value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all products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and services a country produces, the genuine progress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indicator attempts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to include the level </a:t>
            </a:r>
            <a:endParaRPr lang="en-US" sz="2400" dirty="0" smtClean="0">
              <a:solidFill>
                <a:srgbClr val="010001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of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education, personal consumption,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income distribution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resource depletion, pollution, and the health of the population.</a:t>
            </a:r>
          </a:p>
        </p:txBody>
      </p:sp>
    </p:spTree>
    <p:extLst>
      <p:ext uri="{BB962C8B-B14F-4D97-AF65-F5344CB8AC3E}">
        <p14:creationId xmlns:p14="http://schemas.microsoft.com/office/powerpoint/2010/main" val="251462977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Kuznets Curve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735830"/>
            <a:ext cx="8459788" cy="61900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8953" y="7925919"/>
            <a:ext cx="1249681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The Kuznets curve.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This model suggests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that as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per capita income in a country increases,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environmental degradation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first increases and then decreases. In many respects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, China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is on the first part of this curve while the United States is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on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second part of the curve.</a:t>
            </a:r>
          </a:p>
        </p:txBody>
      </p:sp>
    </p:spTree>
    <p:extLst>
      <p:ext uri="{BB962C8B-B14F-4D97-AF65-F5344CB8AC3E}">
        <p14:creationId xmlns:p14="http://schemas.microsoft.com/office/powerpoint/2010/main" val="1684180861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Kuznets Curve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Technology transfer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phenomenon of </a:t>
            </a:r>
            <a:r>
              <a:rPr lang="en-US" dirty="0" smtClean="0"/>
              <a:t>less developed </a:t>
            </a:r>
            <a:r>
              <a:rPr lang="en-US" dirty="0"/>
              <a:t>countries adopting </a:t>
            </a:r>
            <a:r>
              <a:rPr lang="en-US" dirty="0" smtClean="0"/>
              <a:t>technological innovations </a:t>
            </a:r>
            <a:r>
              <a:rPr lang="en-US" dirty="0"/>
              <a:t>developed in wealthy countries.</a:t>
            </a:r>
          </a:p>
          <a:p>
            <a:r>
              <a:rPr lang="en-US" b="1" dirty="0"/>
              <a:t>Leapfrogging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phenomenon of </a:t>
            </a:r>
            <a:r>
              <a:rPr lang="en-US" dirty="0" smtClean="0"/>
              <a:t>less developed </a:t>
            </a:r>
            <a:r>
              <a:rPr lang="en-US" dirty="0"/>
              <a:t>countries using new </a:t>
            </a:r>
            <a:r>
              <a:rPr lang="en-US" dirty="0" smtClean="0"/>
              <a:t>technology without </a:t>
            </a:r>
            <a:r>
              <a:rPr lang="en-US" dirty="0"/>
              <a:t>first using the precursor technology.</a:t>
            </a:r>
          </a:p>
        </p:txBody>
      </p:sp>
    </p:spTree>
    <p:extLst>
      <p:ext uri="{BB962C8B-B14F-4D97-AF65-F5344CB8AC3E}">
        <p14:creationId xmlns:p14="http://schemas.microsoft.com/office/powerpoint/2010/main" val="4102948286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Economic health depends on the availability of natural capital and basic human welfare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Natural capital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resources of the planet</a:t>
            </a:r>
            <a:r>
              <a:rPr lang="en-US" dirty="0" smtClean="0"/>
              <a:t>, such </a:t>
            </a:r>
            <a:r>
              <a:rPr lang="en-US" dirty="0"/>
              <a:t>as air, water, and minerals.</a:t>
            </a:r>
          </a:p>
          <a:p>
            <a:r>
              <a:rPr lang="en-US" b="1" dirty="0"/>
              <a:t>Human capital </a:t>
            </a:r>
            <a:r>
              <a:rPr lang="en-US" b="1" dirty="0" smtClean="0"/>
              <a:t> </a:t>
            </a:r>
            <a:r>
              <a:rPr lang="en-US" dirty="0" smtClean="0"/>
              <a:t>Human </a:t>
            </a:r>
            <a:r>
              <a:rPr lang="en-US" dirty="0"/>
              <a:t>knowledge and abilities.</a:t>
            </a:r>
          </a:p>
          <a:p>
            <a:r>
              <a:rPr lang="en-US" b="1" dirty="0"/>
              <a:t>Manufactured capital </a:t>
            </a:r>
            <a:r>
              <a:rPr lang="en-US" b="1" dirty="0" smtClean="0"/>
              <a:t> </a:t>
            </a:r>
            <a:r>
              <a:rPr lang="en-US" dirty="0" smtClean="0"/>
              <a:t>All </a:t>
            </a:r>
            <a:r>
              <a:rPr lang="en-US" dirty="0"/>
              <a:t>goods and </a:t>
            </a:r>
            <a:r>
              <a:rPr lang="en-US" dirty="0" smtClean="0"/>
              <a:t>services that </a:t>
            </a:r>
            <a:r>
              <a:rPr lang="en-US" dirty="0"/>
              <a:t>humans produce.</a:t>
            </a:r>
          </a:p>
          <a:p>
            <a:r>
              <a:rPr lang="en-US" b="1" dirty="0"/>
              <a:t>Market failure </a:t>
            </a:r>
            <a:r>
              <a:rPr lang="en-US" b="1" dirty="0" smtClean="0"/>
              <a:t> </a:t>
            </a:r>
            <a:r>
              <a:rPr lang="en-US" dirty="0" smtClean="0"/>
              <a:t>When </a:t>
            </a:r>
            <a:r>
              <a:rPr lang="en-US" dirty="0"/>
              <a:t>the economic system </a:t>
            </a:r>
            <a:r>
              <a:rPr lang="en-US" dirty="0" smtClean="0"/>
              <a:t>does not </a:t>
            </a:r>
            <a:r>
              <a:rPr lang="en-US" dirty="0"/>
              <a:t>account for all costs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15008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Economic health depends on the availability of natural capital and basic human welfare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627180"/>
            <a:ext cx="10464800" cy="5840413"/>
          </a:xfrm>
        </p:spPr>
        <p:txBody>
          <a:bodyPr/>
          <a:lstStyle/>
          <a:p>
            <a:r>
              <a:rPr lang="en-US" b="1" dirty="0"/>
              <a:t>Environmental economics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subfield of economics that examines the costs and benefits of various policies and regulations that seek to regulate or limit air and water pollution and other causes of environmental degradation.</a:t>
            </a:r>
          </a:p>
          <a:p>
            <a:r>
              <a:rPr lang="en-US" b="1" dirty="0"/>
              <a:t>Ecological economics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study of economics as a component of ecological systems.</a:t>
            </a:r>
          </a:p>
          <a:p>
            <a:r>
              <a:rPr lang="en-US" b="1" dirty="0"/>
              <a:t>Valuation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practice of assigning monetary value to intangible benefits and natural capital.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67653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"/>
                <a:cs typeface="Arial"/>
              </a:rPr>
              <a:t>Sustainable Economic Systems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670181"/>
            <a:ext cx="7724745" cy="72722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94745" y="1986845"/>
            <a:ext cx="3812277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Systems diagrams of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two economic 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systems.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(a) A less sustainable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system, like our current economy, is based on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maximizing the utilization of resources and results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 a fairly large waste stream. (b) A more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sustainable system is based on greater use of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ecosystem services, less resource extraction, and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minimizing the waste stream.</a:t>
            </a:r>
          </a:p>
        </p:txBody>
      </p:sp>
    </p:spTree>
    <p:extLst>
      <p:ext uri="{BB962C8B-B14F-4D97-AF65-F5344CB8AC3E}">
        <p14:creationId xmlns:p14="http://schemas.microsoft.com/office/powerpoint/2010/main" val="2021242388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Sustainable Economic Systems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32" y="1600590"/>
            <a:ext cx="8151511" cy="78463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77543" y="1652782"/>
            <a:ext cx="3983615" cy="747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A cradle-to-cradle system for material use and waste recycling.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manufacture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automobiles serves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as one example. Products made at a factory use recycled materials whenever possible. Products are designed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and manufactured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with the goal of recycling as much of the automobile as possible when its useful life is over. Energy costs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in manufacturing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distribution, and use are all taken into consideration when designing the automobile and the distribution network.</a:t>
            </a:r>
          </a:p>
        </p:txBody>
      </p:sp>
    </p:spTree>
    <p:extLst>
      <p:ext uri="{BB962C8B-B14F-4D97-AF65-F5344CB8AC3E}">
        <p14:creationId xmlns:p14="http://schemas.microsoft.com/office/powerpoint/2010/main" val="1284603897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66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Regulations </a:t>
            </a:r>
            <a:r>
              <a:rPr lang="en-US" dirty="0"/>
              <a:t>and Equity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explain </a:t>
            </a:r>
            <a:r>
              <a:rPr lang="en-US" dirty="0"/>
              <a:t>the role of agencies and regulations in efforts to protect our natural </a:t>
            </a:r>
            <a:r>
              <a:rPr lang="en-US" dirty="0" smtClean="0"/>
              <a:t>and human </a:t>
            </a:r>
            <a:r>
              <a:rPr lang="en-US" dirty="0"/>
              <a:t>capital.</a:t>
            </a:r>
          </a:p>
          <a:p>
            <a:r>
              <a:rPr lang="en-US" dirty="0" smtClean="0"/>
              <a:t>describe </a:t>
            </a:r>
            <a:r>
              <a:rPr lang="en-US" dirty="0"/>
              <a:t>the approaches to measuring and achieving sustainability.</a:t>
            </a:r>
          </a:p>
          <a:p>
            <a:r>
              <a:rPr lang="en-US" dirty="0" smtClean="0"/>
              <a:t>discuss </a:t>
            </a:r>
            <a:r>
              <a:rPr lang="en-US" dirty="0"/>
              <a:t>the relationship among sustainability, poverty, personal action, </a:t>
            </a:r>
            <a:r>
              <a:rPr lang="en-US" dirty="0" smtClean="0"/>
              <a:t>and stewardship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3347033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Agencies, laws, and regulations are designed to protect our natural and human capital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</a:t>
            </a:r>
            <a:r>
              <a:rPr lang="en-US" dirty="0"/>
              <a:t>people look at the world influences policy making.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37398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195227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Environmental Worldviews and Regulatory Approaches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Environmental worldview </a:t>
            </a:r>
            <a:r>
              <a:rPr lang="en-US" sz="2800" b="1" dirty="0" smtClean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worldview </a:t>
            </a:r>
            <a:r>
              <a:rPr lang="en-US" sz="2800" dirty="0" smtClean="0"/>
              <a:t>that encompasses </a:t>
            </a:r>
            <a:r>
              <a:rPr lang="en-US" sz="2800" dirty="0"/>
              <a:t>how one thinks the world works</a:t>
            </a:r>
            <a:r>
              <a:rPr lang="en-US" sz="2800" dirty="0" smtClean="0"/>
              <a:t>; how </a:t>
            </a:r>
            <a:r>
              <a:rPr lang="en-US" sz="2800" dirty="0"/>
              <a:t>one views one’s role in the world; and </a:t>
            </a:r>
            <a:r>
              <a:rPr lang="en-US" sz="2800" dirty="0" smtClean="0"/>
              <a:t>what one </a:t>
            </a:r>
            <a:r>
              <a:rPr lang="en-US" sz="2800" dirty="0"/>
              <a:t>believes to be proper environmental behavior</a:t>
            </a:r>
            <a:r>
              <a:rPr lang="en-US" sz="2800" dirty="0" smtClean="0"/>
              <a:t>.</a:t>
            </a:r>
          </a:p>
          <a:p>
            <a:r>
              <a:rPr lang="en-US" sz="2800" b="1" dirty="0"/>
              <a:t>Anthropocentric worldview </a:t>
            </a:r>
            <a:r>
              <a:rPr lang="en-US" sz="2800" b="1" dirty="0" smtClean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worldview </a:t>
            </a:r>
            <a:r>
              <a:rPr lang="en-US" sz="2800" dirty="0" smtClean="0"/>
              <a:t>that focuses </a:t>
            </a:r>
            <a:r>
              <a:rPr lang="en-US" sz="2800" dirty="0"/>
              <a:t>on human welfare and well-being.</a:t>
            </a:r>
          </a:p>
          <a:p>
            <a:r>
              <a:rPr lang="en-US" sz="2800" b="1" dirty="0"/>
              <a:t>Stewardship</a:t>
            </a:r>
            <a:r>
              <a:rPr lang="en-US" sz="2800" dirty="0"/>
              <a:t> </a:t>
            </a:r>
            <a:r>
              <a:rPr lang="en-US" sz="2800" dirty="0" smtClean="0"/>
              <a:t> The </a:t>
            </a:r>
            <a:r>
              <a:rPr lang="en-US" sz="2800" dirty="0"/>
              <a:t>careful and </a:t>
            </a:r>
            <a:r>
              <a:rPr lang="en-US" sz="2800" dirty="0" smtClean="0"/>
              <a:t>responsible management </a:t>
            </a:r>
            <a:r>
              <a:rPr lang="en-US" sz="2800" dirty="0"/>
              <a:t>and care for Earth and its resources.</a:t>
            </a:r>
          </a:p>
          <a:p>
            <a:r>
              <a:rPr lang="en-US" sz="2800" b="1" dirty="0" err="1"/>
              <a:t>Biocentric</a:t>
            </a:r>
            <a:r>
              <a:rPr lang="en-US" sz="2800" b="1" dirty="0"/>
              <a:t> worldview </a:t>
            </a:r>
            <a:r>
              <a:rPr lang="en-US" sz="2800" b="1" dirty="0" smtClean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worldview that </a:t>
            </a:r>
            <a:r>
              <a:rPr lang="en-US" sz="2800" dirty="0" smtClean="0"/>
              <a:t>holds that </a:t>
            </a:r>
            <a:r>
              <a:rPr lang="en-US" sz="2800" dirty="0"/>
              <a:t>humans are just one of many species </a:t>
            </a:r>
            <a:r>
              <a:rPr lang="en-US" sz="2800" dirty="0" smtClean="0"/>
              <a:t>on Earth</a:t>
            </a:r>
            <a:r>
              <a:rPr lang="en-US" sz="2800" dirty="0"/>
              <a:t>, all of which have equal intrinsic value.</a:t>
            </a:r>
          </a:p>
          <a:p>
            <a:r>
              <a:rPr lang="en-US" sz="2800" b="1" dirty="0" err="1"/>
              <a:t>Ecocentric</a:t>
            </a:r>
            <a:r>
              <a:rPr lang="en-US" sz="2800" b="1" dirty="0"/>
              <a:t> worldview </a:t>
            </a:r>
            <a:r>
              <a:rPr lang="en-US" sz="2800" b="1" dirty="0" smtClean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worldview that </a:t>
            </a:r>
            <a:r>
              <a:rPr lang="en-US" sz="2800" dirty="0" smtClean="0"/>
              <a:t>places equal </a:t>
            </a:r>
            <a:r>
              <a:rPr lang="en-US" sz="2800" dirty="0"/>
              <a:t>value on all living organisms and </a:t>
            </a:r>
            <a:r>
              <a:rPr lang="en-US" sz="2800" dirty="0" smtClean="0"/>
              <a:t>the ecosystems </a:t>
            </a:r>
            <a:r>
              <a:rPr lang="en-US" sz="2800" dirty="0"/>
              <a:t>in which they live.</a:t>
            </a:r>
          </a:p>
        </p:txBody>
      </p:sp>
    </p:spTree>
    <p:extLst>
      <p:ext uri="{BB962C8B-B14F-4D97-AF65-F5344CB8AC3E}">
        <p14:creationId xmlns:p14="http://schemas.microsoft.com/office/powerpoint/2010/main" val="4210992634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65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Sustainability </a:t>
            </a:r>
            <a:r>
              <a:rPr lang="en-US" dirty="0"/>
              <a:t>and Economics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explain </a:t>
            </a:r>
            <a:r>
              <a:rPr lang="en-US" dirty="0"/>
              <a:t>why efforts to achieve sustainability must consider both </a:t>
            </a:r>
            <a:r>
              <a:rPr lang="en-US" dirty="0" smtClean="0"/>
              <a:t>sound environmental science and economic analysis.</a:t>
            </a:r>
            <a:endParaRPr lang="en-US" dirty="0"/>
          </a:p>
          <a:p>
            <a:r>
              <a:rPr lang="en-US" dirty="0"/>
              <a:t>environmental science and economic analysis.</a:t>
            </a:r>
          </a:p>
          <a:p>
            <a:r>
              <a:rPr lang="en-US" dirty="0" smtClean="0"/>
              <a:t>describe </a:t>
            </a:r>
            <a:r>
              <a:rPr lang="en-US" dirty="0"/>
              <a:t>how economic health depends on the availability of natural capital </a:t>
            </a:r>
            <a:r>
              <a:rPr lang="en-US" dirty="0" smtClean="0"/>
              <a:t>and basic </a:t>
            </a:r>
            <a:r>
              <a:rPr lang="en-US" dirty="0"/>
              <a:t>human welfare.</a:t>
            </a:r>
          </a:p>
        </p:txBody>
      </p:sp>
    </p:spTree>
    <p:extLst>
      <p:ext uri="{BB962C8B-B14F-4D97-AF65-F5344CB8AC3E}">
        <p14:creationId xmlns:p14="http://schemas.microsoft.com/office/powerpoint/2010/main" val="3776947610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421411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World Agencies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339745"/>
            <a:ext cx="10464800" cy="5840413"/>
          </a:xfrm>
        </p:spPr>
        <p:txBody>
          <a:bodyPr/>
          <a:lstStyle/>
          <a:p>
            <a:r>
              <a:rPr lang="en-US" sz="3200" b="1" dirty="0"/>
              <a:t>United Nations (UN) </a:t>
            </a:r>
            <a:r>
              <a:rPr lang="en-US" sz="3200" b="1" dirty="0" smtClean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global </a:t>
            </a:r>
            <a:r>
              <a:rPr lang="en-US" sz="3200" dirty="0" smtClean="0"/>
              <a:t>institution dedicated </a:t>
            </a:r>
            <a:r>
              <a:rPr lang="en-US" sz="3200" dirty="0"/>
              <a:t>to promoting dialogue among </a:t>
            </a:r>
            <a:r>
              <a:rPr lang="en-US" sz="3200" dirty="0" smtClean="0"/>
              <a:t>countries with </a:t>
            </a:r>
            <a:r>
              <a:rPr lang="en-US" sz="3200" dirty="0"/>
              <a:t>the goal of maintaining world peace.</a:t>
            </a:r>
          </a:p>
          <a:p>
            <a:r>
              <a:rPr lang="en-US" sz="3200" b="1" dirty="0"/>
              <a:t>United Nations Environment </a:t>
            </a:r>
            <a:r>
              <a:rPr lang="en-US" sz="3200" b="1" dirty="0" err="1" smtClean="0"/>
              <a:t>Programme</a:t>
            </a:r>
            <a:r>
              <a:rPr lang="en-US" sz="3200" b="1" dirty="0"/>
              <a:t> </a:t>
            </a:r>
            <a:r>
              <a:rPr lang="en-US" sz="3200" b="1" dirty="0" smtClean="0"/>
              <a:t>(</a:t>
            </a:r>
            <a:r>
              <a:rPr lang="en-US" sz="3200" b="1" dirty="0"/>
              <a:t>UNEP) </a:t>
            </a:r>
            <a:r>
              <a:rPr lang="en-US" sz="3200" b="1" dirty="0" smtClean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program of the United </a:t>
            </a:r>
            <a:r>
              <a:rPr lang="en-US" sz="3200" dirty="0" smtClean="0"/>
              <a:t>Nations responsible </a:t>
            </a:r>
            <a:r>
              <a:rPr lang="en-US" sz="3200" dirty="0"/>
              <a:t>for gathering </a:t>
            </a:r>
            <a:r>
              <a:rPr lang="en-US" sz="3200" dirty="0" smtClean="0"/>
              <a:t>environmental information</a:t>
            </a:r>
            <a:r>
              <a:rPr lang="en-US" sz="3200" dirty="0"/>
              <a:t>, conducting research, and </a:t>
            </a:r>
            <a:r>
              <a:rPr lang="en-US" sz="3200" dirty="0" smtClean="0"/>
              <a:t>assessing environmental </a:t>
            </a:r>
            <a:r>
              <a:rPr lang="en-US" sz="3200" dirty="0"/>
              <a:t>problems.</a:t>
            </a:r>
          </a:p>
          <a:p>
            <a:r>
              <a:rPr lang="en-US" sz="3200" b="1" dirty="0"/>
              <a:t>World Bank </a:t>
            </a:r>
            <a:r>
              <a:rPr lang="en-US" sz="3200" b="1" dirty="0" smtClean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global institution that </a:t>
            </a:r>
            <a:r>
              <a:rPr lang="en-US" sz="3200" dirty="0" smtClean="0"/>
              <a:t>provides technical </a:t>
            </a:r>
            <a:r>
              <a:rPr lang="en-US" sz="3200" dirty="0"/>
              <a:t>and financial assistance to </a:t>
            </a:r>
            <a:r>
              <a:rPr lang="en-US" sz="3200" dirty="0" smtClean="0"/>
              <a:t>developing countries </a:t>
            </a:r>
            <a:r>
              <a:rPr lang="en-US" sz="3200" dirty="0"/>
              <a:t>with the objectives of reducing </a:t>
            </a:r>
            <a:r>
              <a:rPr lang="en-US" sz="3200" dirty="0" smtClean="0"/>
              <a:t>poverty and </a:t>
            </a:r>
            <a:r>
              <a:rPr lang="en-US" sz="3200" dirty="0"/>
              <a:t>promoting growth, especially in the </a:t>
            </a:r>
            <a:r>
              <a:rPr lang="en-US" sz="3200" dirty="0" smtClean="0"/>
              <a:t>poorest countries.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0566095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World Agencies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/>
              <a:t>World Health Organization (WHO)  </a:t>
            </a:r>
            <a:r>
              <a:rPr lang="en-US" dirty="0"/>
              <a:t>A global institution dedicated to the improvement of human health by monitoring and assessing health trends and providing medical advice to countries.</a:t>
            </a:r>
          </a:p>
          <a:p>
            <a:r>
              <a:rPr lang="en-US" b="1" dirty="0" smtClean="0"/>
              <a:t>United </a:t>
            </a:r>
            <a:r>
              <a:rPr lang="en-US" b="1" dirty="0"/>
              <a:t>Nations Development </a:t>
            </a:r>
            <a:r>
              <a:rPr lang="en-US" b="1" dirty="0" err="1" smtClean="0"/>
              <a:t>Programme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dirty="0"/>
              <a:t>UNDP) </a:t>
            </a:r>
            <a:r>
              <a:rPr lang="en-US" b="1" dirty="0" smtClean="0"/>
              <a:t> </a:t>
            </a:r>
            <a:r>
              <a:rPr lang="en-US" dirty="0" smtClean="0"/>
              <a:t>An </a:t>
            </a:r>
            <a:r>
              <a:rPr lang="en-US" dirty="0"/>
              <a:t>international program that works </a:t>
            </a:r>
            <a:r>
              <a:rPr lang="en-US" dirty="0" smtClean="0"/>
              <a:t>in 166 </a:t>
            </a:r>
            <a:r>
              <a:rPr lang="en-US" dirty="0"/>
              <a:t>countries around the world to </a:t>
            </a:r>
            <a:r>
              <a:rPr lang="en-US" dirty="0" smtClean="0"/>
              <a:t>advocate change </a:t>
            </a:r>
            <a:r>
              <a:rPr lang="en-US" dirty="0"/>
              <a:t>that will help people obtain a better </a:t>
            </a:r>
            <a:r>
              <a:rPr lang="en-US" dirty="0" smtClean="0"/>
              <a:t>life through </a:t>
            </a:r>
            <a:r>
              <a:rPr lang="en-US" dirty="0"/>
              <a:t>development.</a:t>
            </a:r>
          </a:p>
        </p:txBody>
      </p:sp>
    </p:spTree>
    <p:extLst>
      <p:ext uri="{BB962C8B-B14F-4D97-AF65-F5344CB8AC3E}">
        <p14:creationId xmlns:p14="http://schemas.microsoft.com/office/powerpoint/2010/main" val="2767651755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U.S. Agencies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Environmental Protection Agency (EPA)</a:t>
            </a:r>
            <a:r>
              <a:rPr lang="en-US" dirty="0"/>
              <a:t> </a:t>
            </a:r>
            <a:r>
              <a:rPr lang="en-US" dirty="0" smtClean="0"/>
              <a:t> The U.S</a:t>
            </a:r>
            <a:r>
              <a:rPr lang="en-US" dirty="0"/>
              <a:t>. organization that oversees </a:t>
            </a:r>
            <a:r>
              <a:rPr lang="en-US" dirty="0" smtClean="0"/>
              <a:t>all governmental efforts </a:t>
            </a:r>
            <a:r>
              <a:rPr lang="en-US" dirty="0"/>
              <a:t>related to the environment, </a:t>
            </a:r>
            <a:r>
              <a:rPr lang="en-US" dirty="0" smtClean="0"/>
              <a:t>including science</a:t>
            </a:r>
            <a:r>
              <a:rPr lang="en-US" dirty="0"/>
              <a:t>, research, assessment, and education.</a:t>
            </a:r>
          </a:p>
          <a:p>
            <a:r>
              <a:rPr lang="en-US" b="1" dirty="0"/>
              <a:t>Occupational Safety and </a:t>
            </a:r>
            <a:r>
              <a:rPr lang="en-US" b="1" dirty="0" smtClean="0"/>
              <a:t>Health Administration </a:t>
            </a:r>
            <a:r>
              <a:rPr lang="en-US" b="1" dirty="0"/>
              <a:t>(OSHA)</a:t>
            </a:r>
            <a:r>
              <a:rPr lang="en-US" dirty="0"/>
              <a:t> </a:t>
            </a:r>
            <a:r>
              <a:rPr lang="en-US" dirty="0" smtClean="0"/>
              <a:t> An </a:t>
            </a:r>
            <a:r>
              <a:rPr lang="en-US" dirty="0"/>
              <a:t>agency of the </a:t>
            </a:r>
            <a:r>
              <a:rPr lang="en-US" dirty="0" smtClean="0"/>
              <a:t>U.S. Department </a:t>
            </a:r>
            <a:r>
              <a:rPr lang="en-US" dirty="0"/>
              <a:t>of Labor, responsible for </a:t>
            </a:r>
            <a:r>
              <a:rPr lang="en-US" dirty="0" smtClean="0"/>
              <a:t>the enforcement </a:t>
            </a:r>
            <a:r>
              <a:rPr lang="en-US" dirty="0"/>
              <a:t>of health and safety regulations.</a:t>
            </a:r>
          </a:p>
          <a:p>
            <a:r>
              <a:rPr lang="en-US" b="1" dirty="0"/>
              <a:t>Department of Energy (DOE) </a:t>
            </a:r>
            <a:r>
              <a:rPr lang="en-US" b="1" dirty="0" smtClean="0"/>
              <a:t> </a:t>
            </a:r>
            <a:r>
              <a:rPr lang="en-US" dirty="0" smtClean="0"/>
              <a:t>The U.S. organization </a:t>
            </a:r>
            <a:r>
              <a:rPr lang="en-US" dirty="0"/>
              <a:t>that advances the energy </a:t>
            </a:r>
            <a:r>
              <a:rPr lang="en-US" dirty="0" smtClean="0"/>
              <a:t>and economic </a:t>
            </a:r>
            <a:r>
              <a:rPr lang="en-US" dirty="0"/>
              <a:t>security of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771578965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There are several approaches to measuring and achieving sustainability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Human development index (HDI) </a:t>
            </a:r>
            <a:r>
              <a:rPr lang="en-US" b="1" dirty="0" smtClean="0"/>
              <a:t> </a:t>
            </a:r>
            <a:r>
              <a:rPr lang="en-US" dirty="0" smtClean="0"/>
              <a:t>A measurement </a:t>
            </a:r>
            <a:r>
              <a:rPr lang="en-US" dirty="0"/>
              <a:t>index that combines three </a:t>
            </a:r>
            <a:r>
              <a:rPr lang="en-US" dirty="0" smtClean="0"/>
              <a:t>basic measures </a:t>
            </a:r>
            <a:r>
              <a:rPr lang="en-US" dirty="0"/>
              <a:t>of human status: life expectancy</a:t>
            </a:r>
            <a:r>
              <a:rPr lang="en-US" dirty="0" smtClean="0"/>
              <a:t>; knowledge </a:t>
            </a:r>
            <a:r>
              <a:rPr lang="en-US" dirty="0"/>
              <a:t>and education.</a:t>
            </a:r>
          </a:p>
          <a:p>
            <a:r>
              <a:rPr lang="en-US" b="1" dirty="0"/>
              <a:t>Human poverty index (HPI) </a:t>
            </a:r>
            <a:r>
              <a:rPr lang="en-US" b="1" dirty="0" smtClean="0"/>
              <a:t> </a:t>
            </a:r>
            <a:r>
              <a:rPr lang="en-US" dirty="0" smtClean="0"/>
              <a:t>A measurement index </a:t>
            </a:r>
            <a:r>
              <a:rPr lang="en-US" dirty="0"/>
              <a:t>developed by the United Nations </a:t>
            </a:r>
            <a:r>
              <a:rPr lang="en-US" dirty="0" smtClean="0"/>
              <a:t>to investigate </a:t>
            </a:r>
            <a:r>
              <a:rPr lang="en-US" dirty="0"/>
              <a:t>the proportion of a population </a:t>
            </a:r>
            <a:r>
              <a:rPr lang="en-US" dirty="0" smtClean="0"/>
              <a:t>suffering from </a:t>
            </a:r>
            <a:r>
              <a:rPr lang="en-US" dirty="0"/>
              <a:t>deprivation in a country with a high HDI.</a:t>
            </a:r>
          </a:p>
        </p:txBody>
      </p:sp>
    </p:spTree>
    <p:extLst>
      <p:ext uri="{BB962C8B-B14F-4D97-AF65-F5344CB8AC3E}">
        <p14:creationId xmlns:p14="http://schemas.microsoft.com/office/powerpoint/2010/main" val="2100317860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99" y="-351808"/>
            <a:ext cx="11378147" cy="2465387"/>
          </a:xfrm>
        </p:spPr>
        <p:txBody>
          <a:bodyPr/>
          <a:lstStyle/>
          <a:p>
            <a:pPr algn="l"/>
            <a:r>
              <a:rPr lang="en-US" dirty="0"/>
              <a:t>The Policy Process in the United States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9" y="1513603"/>
            <a:ext cx="7776280" cy="68547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181" y="8462779"/>
            <a:ext cx="1250896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The environmental policy cycle.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After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 environmental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problem is identified, environmental policy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is formulated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or modified. After a policy is adopted and implemented,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it is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evaluated and, if necessary, adjustments to the policy are made.</a:t>
            </a:r>
          </a:p>
        </p:txBody>
      </p:sp>
    </p:spTree>
    <p:extLst>
      <p:ext uri="{BB962C8B-B14F-4D97-AF65-F5344CB8AC3E}">
        <p14:creationId xmlns:p14="http://schemas.microsoft.com/office/powerpoint/2010/main" val="364054725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Legislative Approaches to Encourage Sustainability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879078"/>
            <a:ext cx="10464800" cy="5840413"/>
          </a:xfrm>
        </p:spPr>
        <p:txBody>
          <a:bodyPr/>
          <a:lstStyle/>
          <a:p>
            <a:r>
              <a:rPr lang="en-US" sz="2800" b="1" dirty="0"/>
              <a:t>Command-and-control approach </a:t>
            </a:r>
            <a:r>
              <a:rPr lang="en-US" sz="2800" b="1" dirty="0" smtClean="0"/>
              <a:t> </a:t>
            </a:r>
            <a:r>
              <a:rPr lang="en-US" sz="2800" dirty="0" smtClean="0"/>
              <a:t>A strategy for </a:t>
            </a:r>
            <a:r>
              <a:rPr lang="en-US" sz="2800" dirty="0"/>
              <a:t>pollution control that involves regulations </a:t>
            </a:r>
            <a:r>
              <a:rPr lang="en-US" sz="2800" dirty="0" smtClean="0"/>
              <a:t>and enforcement </a:t>
            </a:r>
            <a:r>
              <a:rPr lang="en-US" sz="2800" dirty="0"/>
              <a:t>mechanisms.</a:t>
            </a:r>
          </a:p>
          <a:p>
            <a:r>
              <a:rPr lang="en-US" sz="2800" b="1" dirty="0"/>
              <a:t>Incentive-based approach </a:t>
            </a:r>
            <a:r>
              <a:rPr lang="en-US" sz="2800" b="1" dirty="0" smtClean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strategy </a:t>
            </a:r>
            <a:r>
              <a:rPr lang="en-US" sz="2800" dirty="0" smtClean="0"/>
              <a:t>for pollution </a:t>
            </a:r>
            <a:r>
              <a:rPr lang="en-US" sz="2800" dirty="0"/>
              <a:t>control that constructs financial </a:t>
            </a:r>
            <a:r>
              <a:rPr lang="en-US" sz="2800" dirty="0" smtClean="0"/>
              <a:t>and other </a:t>
            </a:r>
            <a:r>
              <a:rPr lang="en-US" sz="2800" dirty="0"/>
              <a:t>incentives for lowering emissions based </a:t>
            </a:r>
            <a:r>
              <a:rPr lang="en-US" sz="2800" dirty="0" smtClean="0"/>
              <a:t>on profits </a:t>
            </a:r>
            <a:r>
              <a:rPr lang="en-US" sz="2800" dirty="0"/>
              <a:t>and benefits</a:t>
            </a:r>
            <a:r>
              <a:rPr lang="en-US" sz="2800" dirty="0" smtClean="0"/>
              <a:t>.</a:t>
            </a:r>
          </a:p>
          <a:p>
            <a:r>
              <a:rPr lang="en-US" sz="2800" b="1" dirty="0"/>
              <a:t>Green tax </a:t>
            </a:r>
            <a:r>
              <a:rPr lang="en-US" sz="2800" b="1" dirty="0" smtClean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tax placed on environmentally </a:t>
            </a:r>
            <a:r>
              <a:rPr lang="en-US" sz="2800" dirty="0" smtClean="0"/>
              <a:t>harmful activities </a:t>
            </a:r>
            <a:r>
              <a:rPr lang="en-US" sz="2800" dirty="0"/>
              <a:t>or emissions in an attempt to </a:t>
            </a:r>
            <a:r>
              <a:rPr lang="en-US" sz="2800" dirty="0" smtClean="0"/>
              <a:t>internalize some </a:t>
            </a:r>
            <a:r>
              <a:rPr lang="en-US" sz="2800" dirty="0"/>
              <a:t>of the externalities that may be involved </a:t>
            </a:r>
            <a:r>
              <a:rPr lang="en-US" sz="2800" dirty="0" smtClean="0"/>
              <a:t>in the </a:t>
            </a:r>
            <a:r>
              <a:rPr lang="en-US" sz="2800" dirty="0"/>
              <a:t>life cycle of those activities or products.</a:t>
            </a:r>
          </a:p>
          <a:p>
            <a:r>
              <a:rPr lang="en-US" sz="2800" b="1" dirty="0"/>
              <a:t>Triple bottom line </a:t>
            </a:r>
            <a:r>
              <a:rPr lang="en-US" sz="2800" b="1" dirty="0" smtClean="0"/>
              <a:t> </a:t>
            </a:r>
            <a:r>
              <a:rPr lang="en-US" sz="2800" dirty="0" smtClean="0"/>
              <a:t>An </a:t>
            </a:r>
            <a:r>
              <a:rPr lang="en-US" sz="2800" dirty="0"/>
              <a:t>approach to </a:t>
            </a:r>
            <a:r>
              <a:rPr lang="en-US" sz="2800" dirty="0" smtClean="0"/>
              <a:t>sustainability that </a:t>
            </a:r>
            <a:r>
              <a:rPr lang="en-US" sz="2800" dirty="0"/>
              <a:t>considers three factors—economic</a:t>
            </a:r>
            <a:r>
              <a:rPr lang="en-US" sz="2800" dirty="0" smtClean="0"/>
              <a:t>, environmental</a:t>
            </a:r>
            <a:r>
              <a:rPr lang="en-US" sz="2800" dirty="0"/>
              <a:t>, and social—when making </a:t>
            </a:r>
            <a:r>
              <a:rPr lang="en-US" sz="2800" dirty="0" smtClean="0"/>
              <a:t>decisions about </a:t>
            </a:r>
            <a:r>
              <a:rPr lang="en-US" sz="2800" dirty="0"/>
              <a:t>business, the economy, and development.</a:t>
            </a:r>
          </a:p>
        </p:txBody>
      </p:sp>
    </p:spTree>
    <p:extLst>
      <p:ext uri="{BB962C8B-B14F-4D97-AF65-F5344CB8AC3E}">
        <p14:creationId xmlns:p14="http://schemas.microsoft.com/office/powerpoint/2010/main" val="1068300425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Legislative Approaches to Encourage Sustainability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53" y="2070330"/>
            <a:ext cx="6550147" cy="69764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30893" y="3817585"/>
            <a:ext cx="56390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The triple bottom line.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Sustainability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is believed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to be achievable at the intersection of the social, economic,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and environmental factors that influence most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development endeavors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3482646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U.S. Policies for Promoting Sustainability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16" y="2045448"/>
            <a:ext cx="9530810" cy="697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31558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177836"/>
            <a:ext cx="10464800" cy="2465387"/>
          </a:xfrm>
        </p:spPr>
        <p:txBody>
          <a:bodyPr/>
          <a:lstStyle/>
          <a:p>
            <a:pPr algn="l"/>
            <a:r>
              <a:rPr lang="en-US" sz="4000" dirty="0"/>
              <a:t>Two major challenges of our time are reducing poverty and stewarding the environment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Millennium Development Goals</a:t>
            </a:r>
            <a:r>
              <a:rPr lang="en-US" sz="3200" dirty="0" smtClean="0"/>
              <a:t>:</a:t>
            </a:r>
            <a:r>
              <a:rPr lang="en-US" sz="3200" dirty="0"/>
              <a:t> </a:t>
            </a:r>
          </a:p>
          <a:p>
            <a:pPr lvl="0">
              <a:lnSpc>
                <a:spcPct val="50000"/>
              </a:lnSpc>
            </a:pPr>
            <a:r>
              <a:rPr lang="en-US" sz="3200" dirty="0"/>
              <a:t>Eradicate extreme poverty and hunger</a:t>
            </a:r>
          </a:p>
          <a:p>
            <a:pPr lvl="0">
              <a:lnSpc>
                <a:spcPct val="50000"/>
              </a:lnSpc>
            </a:pPr>
            <a:r>
              <a:rPr lang="en-US" sz="3200" dirty="0"/>
              <a:t>Achieve universal primary education</a:t>
            </a:r>
          </a:p>
          <a:p>
            <a:pPr lvl="0">
              <a:lnSpc>
                <a:spcPct val="50000"/>
              </a:lnSpc>
            </a:pPr>
            <a:r>
              <a:rPr lang="en-US" sz="3200" dirty="0"/>
              <a:t>Promote gender equality and empower women</a:t>
            </a:r>
          </a:p>
          <a:p>
            <a:pPr lvl="0">
              <a:lnSpc>
                <a:spcPct val="50000"/>
              </a:lnSpc>
            </a:pPr>
            <a:r>
              <a:rPr lang="en-US" sz="3200" dirty="0"/>
              <a:t>Reduce child mortality</a:t>
            </a:r>
          </a:p>
          <a:p>
            <a:pPr lvl="0">
              <a:lnSpc>
                <a:spcPct val="50000"/>
              </a:lnSpc>
            </a:pPr>
            <a:r>
              <a:rPr lang="en-US" sz="3200" dirty="0"/>
              <a:t>Improve maternal health</a:t>
            </a:r>
          </a:p>
          <a:p>
            <a:pPr lvl="0">
              <a:lnSpc>
                <a:spcPct val="50000"/>
              </a:lnSpc>
            </a:pPr>
            <a:r>
              <a:rPr lang="en-US" sz="3200" dirty="0"/>
              <a:t>Combat HIV/AIDS, malaria, and other diseases</a:t>
            </a:r>
          </a:p>
          <a:p>
            <a:pPr lvl="0">
              <a:lnSpc>
                <a:spcPct val="50000"/>
              </a:lnSpc>
            </a:pPr>
            <a:r>
              <a:rPr lang="en-US" sz="3200" dirty="0"/>
              <a:t>Ensure environmental sustainability</a:t>
            </a:r>
          </a:p>
          <a:p>
            <a:pPr lvl="0">
              <a:lnSpc>
                <a:spcPct val="50000"/>
              </a:lnSpc>
            </a:pPr>
            <a:r>
              <a:rPr lang="en-US" sz="3200" dirty="0"/>
              <a:t>Develop a global partnership for </a:t>
            </a:r>
            <a:r>
              <a:rPr lang="en-US" sz="3200" dirty="0" smtClean="0"/>
              <a:t>development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6627730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Environmental Justice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713430"/>
            <a:ext cx="10464800" cy="58404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The inequitable distribution of pollution and of environmental degradation with their adverse effects on humans and ecosystems.</a:t>
            </a:r>
          </a:p>
          <a:p>
            <a:pPr lvl="0"/>
            <a:r>
              <a:rPr lang="en-US" dirty="0"/>
              <a:t>People that are of lower incomes and minorities that have a disproportionate exposure to environmental hazards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75342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Achieving sustainability requires both sound environmental science and economic analysis.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Well-being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status of being healthy, happy</a:t>
            </a:r>
            <a:r>
              <a:rPr lang="en-US" dirty="0" smtClean="0"/>
              <a:t>, and </a:t>
            </a:r>
            <a:r>
              <a:rPr lang="en-US" dirty="0"/>
              <a:t>prosperous</a:t>
            </a:r>
            <a:r>
              <a:rPr lang="en-US" dirty="0" smtClean="0"/>
              <a:t>.</a:t>
            </a:r>
          </a:p>
          <a:p>
            <a:r>
              <a:rPr lang="en-US" b="1" dirty="0"/>
              <a:t>Economics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study of how humans </a:t>
            </a:r>
            <a:r>
              <a:rPr lang="en-US" dirty="0" smtClean="0"/>
              <a:t>allocate scarce </a:t>
            </a:r>
            <a:r>
              <a:rPr lang="en-US" dirty="0"/>
              <a:t>resources in the production, distribution</a:t>
            </a:r>
            <a:r>
              <a:rPr lang="en-US" dirty="0" smtClean="0"/>
              <a:t>, and </a:t>
            </a:r>
            <a:r>
              <a:rPr lang="en-US" dirty="0"/>
              <a:t>consumption of goods and services.</a:t>
            </a:r>
          </a:p>
        </p:txBody>
      </p:sp>
    </p:spTree>
    <p:extLst>
      <p:ext uri="{BB962C8B-B14F-4D97-AF65-F5344CB8AC3E}">
        <p14:creationId xmlns:p14="http://schemas.microsoft.com/office/powerpoint/2010/main" val="1006376319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Supply, Demand, and the Market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market occurs whenever people engage in trade.</a:t>
            </a:r>
          </a:p>
          <a:p>
            <a:pPr lvl="0"/>
            <a:r>
              <a:rPr lang="en-US" dirty="0"/>
              <a:t>In a market economy, the cost of a good is determined by supply and demand.</a:t>
            </a:r>
          </a:p>
          <a:p>
            <a:pPr lvl="0"/>
            <a:r>
              <a:rPr lang="en-US" dirty="0"/>
              <a:t>Price is the way that producers and consumers communicate the value of an item and allocate the scarce item.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96423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483138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Supply, Demand, and the Market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110647"/>
            <a:ext cx="9108652" cy="66648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679" y="7814608"/>
            <a:ext cx="130316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Supply and demand with externalities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When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cost of emitting pollutants is included in </a:t>
            </a:r>
            <a:endParaRPr lang="en-US" sz="2400" dirty="0" smtClean="0">
              <a:solidFill>
                <a:srgbClr val="010001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price of a good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, for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any given quantity of items, the price increases.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supply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curve </a:t>
            </a:r>
            <a:endParaRPr lang="en-US" sz="2400" dirty="0" smtClean="0">
              <a:solidFill>
                <a:srgbClr val="010001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shifts from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 to S</a:t>
            </a:r>
            <a:r>
              <a:rPr lang="en-US" sz="2400" baseline="-25000" dirty="0">
                <a:solidFill>
                  <a:srgbClr val="010001"/>
                </a:solidFill>
                <a:latin typeface="Arial"/>
                <a:cs typeface="Arial"/>
              </a:rPr>
              <a:t>1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Since the law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demand states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that when the price of a good goes up, demand falls,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amount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demanded falls, and the market reaches a new equilibrium, E</a:t>
            </a:r>
            <a:r>
              <a:rPr lang="en-US" sz="2400" baseline="-25000" dirty="0">
                <a:solidFill>
                  <a:srgbClr val="010001"/>
                </a:solidFill>
                <a:latin typeface="Arial"/>
                <a:cs typeface="Arial"/>
              </a:rPr>
              <a:t>1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0046470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Supply, Demand, and the Market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intersection of the supply and demand curves determines the market equilibrium point for that item.</a:t>
            </a:r>
          </a:p>
          <a:p>
            <a:pPr lvl="0"/>
            <a:r>
              <a:rPr lang="en-US" dirty="0"/>
              <a:t>The supply curve shows how many units suppliers of a given product or service are willing to supply at a given price.</a:t>
            </a:r>
          </a:p>
          <a:p>
            <a:pPr lvl="0"/>
            <a:r>
              <a:rPr lang="en-US" dirty="0"/>
              <a:t>The demand curve (D) shows how much of a good consumers want to buy at a given price.</a:t>
            </a:r>
          </a:p>
          <a:p>
            <a:pPr lvl="0"/>
            <a:r>
              <a:rPr lang="en-US" dirty="0"/>
              <a:t>Factors that determine demand include income, price of the good, tastes, expectations, and the number of people who want the good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26182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Supply, Demand, and the Market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According to the laws of demand and supply, when the price of a good rises, the quantity demanded falls and when the price falls, demand rises.  </a:t>
            </a:r>
          </a:p>
          <a:p>
            <a:pPr lvl="0"/>
            <a:r>
              <a:rPr lang="en-US" dirty="0"/>
              <a:t>When the price of a good rises, the quantity supplied of that good will rise and when the price of a good falls, the quantity of the good supplied will also fall.</a:t>
            </a:r>
          </a:p>
          <a:p>
            <a:pPr lvl="0"/>
            <a:r>
              <a:rPr lang="en-US" dirty="0"/>
              <a:t>However, the costs or impact of a good or service on people and the environment not included in the economic price of that good or service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52068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5269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Supply, Demand, and the Market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235" y="-190108"/>
            <a:ext cx="10464800" cy="5840413"/>
          </a:xfrm>
        </p:spPr>
        <p:txBody>
          <a:bodyPr/>
          <a:lstStyle/>
          <a:p>
            <a:r>
              <a:rPr lang="en-US" sz="3200" dirty="0"/>
              <a:t>When the cost of emitting pollutants is included in the price of a good, for any given quantity of items, the price </a:t>
            </a:r>
            <a:r>
              <a:rPr lang="en-US" sz="3200" dirty="0" smtClean="0"/>
              <a:t>increases.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14" y="3134904"/>
            <a:ext cx="8237881" cy="6027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02440" y="3132832"/>
            <a:ext cx="4036372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Supply and demand with externalities.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When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cost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emitting pollutants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is included in the price of a good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, for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any given quantity of items, the price increases. This causes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supply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curve to shift to the left, from S to S</a:t>
            </a:r>
            <a:r>
              <a:rPr lang="en-US" sz="2400" baseline="-25000" dirty="0">
                <a:solidFill>
                  <a:srgbClr val="010001"/>
                </a:solidFill>
                <a:latin typeface="Arial"/>
                <a:cs typeface="Arial"/>
              </a:rPr>
              <a:t>1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Since the law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demand states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that when the price of a good goes up, demand falls,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amount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demanded falls, and the market reaches a new equilibrium, E</a:t>
            </a:r>
            <a:r>
              <a:rPr lang="en-US" sz="2400" baseline="-25000" dirty="0">
                <a:solidFill>
                  <a:srgbClr val="010001"/>
                </a:solidFill>
                <a:latin typeface="Arial"/>
                <a:cs typeface="Arial"/>
              </a:rPr>
              <a:t>1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1369710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Measuring Wealth and Productivity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392516"/>
            <a:ext cx="10464800" cy="5840413"/>
          </a:xfrm>
        </p:spPr>
        <p:txBody>
          <a:bodyPr/>
          <a:lstStyle/>
          <a:p>
            <a:pPr lvl="0"/>
            <a:r>
              <a:rPr lang="en-US" b="1" dirty="0"/>
              <a:t>Gross domestic product (GDP) </a:t>
            </a:r>
            <a:r>
              <a:rPr lang="en-US" b="1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the value of all products and services produced in a year in a given country. </a:t>
            </a:r>
            <a:r>
              <a:rPr lang="en-US" dirty="0" smtClean="0"/>
              <a:t>GDP </a:t>
            </a:r>
            <a:r>
              <a:rPr lang="en-US" dirty="0"/>
              <a:t>does not reflect  externalities such as pollution.</a:t>
            </a:r>
          </a:p>
          <a:p>
            <a:r>
              <a:rPr lang="en-US" b="1" dirty="0"/>
              <a:t>Genuine progress indicator (GPI) </a:t>
            </a:r>
            <a:r>
              <a:rPr lang="en-US" b="1" dirty="0" smtClean="0"/>
              <a:t> </a:t>
            </a:r>
            <a:r>
              <a:rPr lang="en-US" dirty="0" smtClean="0"/>
              <a:t>A measure of </a:t>
            </a:r>
            <a:r>
              <a:rPr lang="en-US" dirty="0"/>
              <a:t>economic status that includes </a:t>
            </a:r>
            <a:r>
              <a:rPr lang="en-US" dirty="0" smtClean="0"/>
              <a:t>personal consumption</a:t>
            </a:r>
            <a:r>
              <a:rPr lang="en-US" dirty="0"/>
              <a:t>, income distribution, levels of </a:t>
            </a:r>
            <a:r>
              <a:rPr lang="en-US" dirty="0" smtClean="0"/>
              <a:t>higher education</a:t>
            </a:r>
            <a:r>
              <a:rPr lang="en-US" dirty="0"/>
              <a:t>, resource depletion, pollution, and </a:t>
            </a:r>
            <a:r>
              <a:rPr lang="en-US" dirty="0" smtClean="0"/>
              <a:t>the health </a:t>
            </a:r>
            <a:r>
              <a:rPr lang="en-US" dirty="0"/>
              <a:t>of the population.</a:t>
            </a:r>
          </a:p>
        </p:txBody>
      </p:sp>
    </p:spTree>
    <p:extLst>
      <p:ext uri="{BB962C8B-B14F-4D97-AF65-F5344CB8AC3E}">
        <p14:creationId xmlns:p14="http://schemas.microsoft.com/office/powerpoint/2010/main" val="2005438233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PPT_BASIC FORMAT_STYLE._Green_BACKGROUNDppt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ver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Co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PPT_BASIC FORMAT_STYLE._Green_BACKGROUNDppt.thmx</Template>
  <TotalTime>50</TotalTime>
  <Words>1811</Words>
  <Application>Microsoft Macintosh PowerPoint</Application>
  <PresentationFormat>Custom</PresentationFormat>
  <Paragraphs>117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PPT_BASIC FORMAT_STYLE._Green_BACKGROUNDppt</vt:lpstr>
      <vt:lpstr>Title &amp; Bullets</vt:lpstr>
      <vt:lpstr>PowerPoint Presentation</vt:lpstr>
      <vt:lpstr>Module 65   Sustainability and Economics </vt:lpstr>
      <vt:lpstr>Achieving sustainability requires both sound environmental science and economic analysis. </vt:lpstr>
      <vt:lpstr>Supply, Demand, and the Market </vt:lpstr>
      <vt:lpstr>Supply, Demand, and the Market </vt:lpstr>
      <vt:lpstr>Supply, Demand, and the Market </vt:lpstr>
      <vt:lpstr>Supply, Demand, and the Market </vt:lpstr>
      <vt:lpstr>Supply, Demand, and the Market </vt:lpstr>
      <vt:lpstr>Measuring Wealth and Productivity </vt:lpstr>
      <vt:lpstr>  Measuring Wealth and Productivity </vt:lpstr>
      <vt:lpstr>The Kuznets Curve </vt:lpstr>
      <vt:lpstr>The Kuznets Curve </vt:lpstr>
      <vt:lpstr>Economic health depends on the availability of natural capital and basic human welfare </vt:lpstr>
      <vt:lpstr>Economic health depends on the availability of natural capital and basic human welfare </vt:lpstr>
      <vt:lpstr>Sustainable Economic Systems </vt:lpstr>
      <vt:lpstr>Sustainable Economic Systems </vt:lpstr>
      <vt:lpstr>Module 66   Regulations and Equity </vt:lpstr>
      <vt:lpstr>Agencies, laws, and regulations are designed to protect our natural and human capital </vt:lpstr>
      <vt:lpstr>Environmental Worldviews and Regulatory Approaches </vt:lpstr>
      <vt:lpstr>World Agencies </vt:lpstr>
      <vt:lpstr>World Agencies </vt:lpstr>
      <vt:lpstr>U.S. Agencies </vt:lpstr>
      <vt:lpstr>There are several approaches to measuring and achieving sustainability </vt:lpstr>
      <vt:lpstr>The Policy Process in the United States </vt:lpstr>
      <vt:lpstr>Legislative Approaches to Encourage Sustainability </vt:lpstr>
      <vt:lpstr>Legislative Approaches to Encourage Sustainability </vt:lpstr>
      <vt:lpstr>U.S. Policies for Promoting Sustainability </vt:lpstr>
      <vt:lpstr>Two major challenges of our time are reducing poverty and stewarding the environment </vt:lpstr>
      <vt:lpstr>Environmental Justice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Kohn</dc:creator>
  <cp:lastModifiedBy>Jeffrey Dowling</cp:lastModifiedBy>
  <cp:revision>10</cp:revision>
  <dcterms:created xsi:type="dcterms:W3CDTF">2015-05-14T08:15:43Z</dcterms:created>
  <dcterms:modified xsi:type="dcterms:W3CDTF">2015-06-02T20:36:33Z</dcterms:modified>
</cp:coreProperties>
</file>