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49"/>
    <p:restoredTop sz="91654"/>
  </p:normalViewPr>
  <p:slideViewPr>
    <p:cSldViewPr snapToGrid="0" snapToObjects="1">
      <p:cViewPr>
        <p:scale>
          <a:sx n="60" d="100"/>
          <a:sy n="60" d="100"/>
        </p:scale>
        <p:origin x="592" y="1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820F-5E66-204E-939C-1C7F7EC5AD69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74C-654C-6B45-8C8A-1F3C2BD0CE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75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820F-5E66-204E-939C-1C7F7EC5AD69}" type="datetimeFigureOut">
              <a:rPr lang="en-US" smtClean="0"/>
              <a:t>11/5/15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74C-654C-6B45-8C8A-1F3C2BD0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2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820F-5E66-204E-939C-1C7F7EC5AD69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74C-654C-6B45-8C8A-1F3C2BD0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4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820F-5E66-204E-939C-1C7F7EC5AD69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74C-654C-6B45-8C8A-1F3C2BD0CE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8594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820F-5E66-204E-939C-1C7F7EC5AD69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74C-654C-6B45-8C8A-1F3C2BD0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70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820F-5E66-204E-939C-1C7F7EC5AD69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74C-654C-6B45-8C8A-1F3C2BD0CE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8093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820F-5E66-204E-939C-1C7F7EC5AD69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74C-654C-6B45-8C8A-1F3C2BD0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62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820F-5E66-204E-939C-1C7F7EC5AD69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74C-654C-6B45-8C8A-1F3C2BD0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94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820F-5E66-204E-939C-1C7F7EC5AD69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74C-654C-6B45-8C8A-1F3C2BD0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820F-5E66-204E-939C-1C7F7EC5AD69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74C-654C-6B45-8C8A-1F3C2BD0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820F-5E66-204E-939C-1C7F7EC5AD69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74C-654C-6B45-8C8A-1F3C2BD0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2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820F-5E66-204E-939C-1C7F7EC5AD69}" type="datetimeFigureOut">
              <a:rPr lang="en-US" smtClean="0"/>
              <a:t>11/5/15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74C-654C-6B45-8C8A-1F3C2BD0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4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820F-5E66-204E-939C-1C7F7EC5AD69}" type="datetimeFigureOut">
              <a:rPr lang="en-US" smtClean="0"/>
              <a:t>11/5/15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74C-654C-6B45-8C8A-1F3C2BD0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6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820F-5E66-204E-939C-1C7F7EC5AD69}" type="datetimeFigureOut">
              <a:rPr lang="en-US" smtClean="0"/>
              <a:t>11/5/15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74C-654C-6B45-8C8A-1F3C2BD0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9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820F-5E66-204E-939C-1C7F7EC5AD69}" type="datetimeFigureOut">
              <a:rPr lang="en-US" smtClean="0"/>
              <a:t>11/5/15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74C-654C-6B45-8C8A-1F3C2BD0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1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820F-5E66-204E-939C-1C7F7EC5AD69}" type="datetimeFigureOut">
              <a:rPr lang="en-US" smtClean="0"/>
              <a:t>11/5/15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74C-654C-6B45-8C8A-1F3C2BD0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820F-5E66-204E-939C-1C7F7EC5AD69}" type="datetimeFigureOut">
              <a:rPr lang="en-US" smtClean="0"/>
              <a:t>11/5/15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74C-654C-6B45-8C8A-1F3C2BD0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9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3F7820F-5E66-204E-939C-1C7F7EC5AD69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58EA74C-654C-6B45-8C8A-1F3C2BD0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20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Ch. 6 Integumentary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7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05" y="149248"/>
            <a:ext cx="8534400" cy="1507067"/>
          </a:xfrm>
        </p:spPr>
        <p:txBody>
          <a:bodyPr/>
          <a:lstStyle/>
          <a:p>
            <a:r>
              <a:rPr lang="en-US" b="1" dirty="0" smtClean="0"/>
              <a:t>Epidermis Influences </a:t>
            </a:r>
            <a:endParaRPr lang="en-US" b="1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3517" y="1294812"/>
            <a:ext cx="11571915" cy="12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marL="285750" indent="-28575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3200" b="1"/>
              <a:t>Heredity and environment determine skin color</a:t>
            </a:r>
          </a:p>
          <a:p>
            <a:pPr eaLnBrk="1" hangingPunct="1">
              <a:buFontTx/>
              <a:buChar char="•"/>
            </a:pPr>
            <a:endParaRPr lang="en-US" altLang="en-US" sz="3200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39818" y="2127313"/>
            <a:ext cx="426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altLang="en-US" b="1" dirty="0">
                <a:solidFill>
                  <a:schemeClr val="accent2"/>
                </a:solidFill>
              </a:rPr>
              <a:t> Genetic Factors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Varying amounts of 	melanin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Varying size of melanin 	granules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Albinos lack melanin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49609" y="4679077"/>
            <a:ext cx="39671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altLang="en-US" b="1" dirty="0">
                <a:solidFill>
                  <a:schemeClr val="accent2"/>
                </a:solidFill>
              </a:rPr>
              <a:t> Environmental Factors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Sunlight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UV light from sunlamps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X-rays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Darkens melanin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16772" y="2127313"/>
            <a:ext cx="4724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altLang="en-US" b="1" dirty="0">
                <a:solidFill>
                  <a:schemeClr val="accent2"/>
                </a:solidFill>
              </a:rPr>
              <a:t> Physiological Factors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Dilation of dermal blood 	vessels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Constriction of dermal blood 	vessels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Accumulation of carotene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</a:t>
            </a:r>
            <a:r>
              <a:rPr lang="en-US" altLang="en-US" b="1" dirty="0" smtClean="0"/>
              <a:t>Jaundice </a:t>
            </a:r>
            <a:r>
              <a:rPr lang="en-US" altLang="en-US" sz="2000" b="1" dirty="0" smtClean="0"/>
              <a:t>(Yellowing of skin meaning liver malfunction</a:t>
            </a:r>
            <a:r>
              <a:rPr lang="en-US" altLang="en-US" b="1" dirty="0" smtClean="0"/>
              <a:t>)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613716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05" y="149248"/>
            <a:ext cx="8534400" cy="1507067"/>
          </a:xfrm>
        </p:spPr>
        <p:txBody>
          <a:bodyPr/>
          <a:lstStyle/>
          <a:p>
            <a:r>
              <a:rPr lang="en-US" b="1" dirty="0" smtClean="0"/>
              <a:t>dermis</a:t>
            </a:r>
            <a:endParaRPr lang="en-US" b="1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20085" y="1220997"/>
            <a:ext cx="8534400" cy="514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marL="285750" indent="-28575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 dirty="0"/>
              <a:t>On average 1.0-2.0mm </a:t>
            </a:r>
            <a:r>
              <a:rPr lang="en-US" altLang="en-US" b="1" dirty="0" smtClean="0"/>
              <a:t>thick</a:t>
            </a:r>
          </a:p>
          <a:p>
            <a:pPr eaLnBrk="1" hangingPunct="1">
              <a:buFontTx/>
              <a:buChar char="•"/>
            </a:pPr>
            <a:r>
              <a:rPr lang="en-US" altLang="en-US" b="1" dirty="0"/>
              <a:t>Contains dermal </a:t>
            </a:r>
            <a:r>
              <a:rPr lang="en-US" altLang="en-US" b="1" dirty="0" smtClean="0"/>
              <a:t>papillae</a:t>
            </a:r>
          </a:p>
          <a:p>
            <a:pPr eaLnBrk="1" hangingPunct="1">
              <a:buFontTx/>
              <a:buChar char="•"/>
            </a:pPr>
            <a:r>
              <a:rPr lang="en-US" altLang="en-US" b="1" dirty="0"/>
              <a:t>Binds epidermis to underlying </a:t>
            </a:r>
            <a:r>
              <a:rPr lang="en-US" altLang="en-US" b="1" dirty="0" smtClean="0"/>
              <a:t>tissues</a:t>
            </a:r>
            <a:endParaRPr lang="en-US" altLang="en-US" b="1" dirty="0"/>
          </a:p>
          <a:p>
            <a:pPr eaLnBrk="1" hangingPunct="1">
              <a:buFontTx/>
              <a:buChar char="•"/>
            </a:pPr>
            <a:r>
              <a:rPr lang="en-US" altLang="en-US" b="1" dirty="0"/>
              <a:t>Irregular dense connective </a:t>
            </a:r>
            <a:r>
              <a:rPr lang="en-US" altLang="en-US" b="1" dirty="0" smtClean="0"/>
              <a:t>tissue</a:t>
            </a:r>
          </a:p>
          <a:p>
            <a:pPr eaLnBrk="1" hangingPunct="1">
              <a:buFontTx/>
              <a:buChar char="•"/>
            </a:pPr>
            <a:r>
              <a:rPr lang="en-US" altLang="en-US" b="1" dirty="0"/>
              <a:t>Muscle </a:t>
            </a:r>
            <a:r>
              <a:rPr lang="en-US" altLang="en-US" b="1" dirty="0" smtClean="0"/>
              <a:t>cells</a:t>
            </a:r>
          </a:p>
          <a:p>
            <a:pPr eaLnBrk="1" hangingPunct="1">
              <a:buFontTx/>
              <a:buChar char="•"/>
            </a:pPr>
            <a:r>
              <a:rPr lang="en-US" altLang="en-US" b="1" dirty="0"/>
              <a:t>Nerve cell processes</a:t>
            </a:r>
          </a:p>
          <a:p>
            <a:pPr eaLnBrk="1" hangingPunct="1">
              <a:buFontTx/>
              <a:buChar char="•"/>
            </a:pPr>
            <a:r>
              <a:rPr lang="en-US" altLang="en-US" b="1" dirty="0"/>
              <a:t> Specialized sensory </a:t>
            </a:r>
            <a:r>
              <a:rPr lang="en-US" altLang="en-US" b="1" dirty="0" smtClean="0"/>
              <a:t>receptors</a:t>
            </a:r>
          </a:p>
          <a:p>
            <a:pPr eaLnBrk="1" hangingPunct="1">
              <a:buFontTx/>
              <a:buChar char="•"/>
            </a:pPr>
            <a:r>
              <a:rPr lang="en-US" altLang="en-US" b="1" dirty="0" smtClean="0"/>
              <a:t>Glands</a:t>
            </a:r>
            <a:endParaRPr lang="en-US" altLang="en-US" b="1" dirty="0"/>
          </a:p>
          <a:p>
            <a:pPr eaLnBrk="1" hangingPunct="1">
              <a:buFontTx/>
              <a:buChar char="•"/>
            </a:pPr>
            <a:r>
              <a:rPr lang="en-US" altLang="en-US" b="1" dirty="0"/>
              <a:t>Blood </a:t>
            </a:r>
            <a:r>
              <a:rPr lang="en-US" altLang="en-US" b="1" dirty="0" smtClean="0"/>
              <a:t>vessels</a:t>
            </a:r>
          </a:p>
          <a:p>
            <a:pPr eaLnBrk="1" hangingPunct="1">
              <a:buFontTx/>
              <a:buChar char="•"/>
            </a:pPr>
            <a:r>
              <a:rPr lang="en-US" altLang="en-US" b="1" dirty="0" smtClean="0"/>
              <a:t>Hair follicles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850130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05" y="149248"/>
            <a:ext cx="8534400" cy="1507067"/>
          </a:xfrm>
        </p:spPr>
        <p:txBody>
          <a:bodyPr/>
          <a:lstStyle/>
          <a:p>
            <a:r>
              <a:rPr lang="en-US" b="1" dirty="0" smtClean="0"/>
              <a:t>dermis</a:t>
            </a:r>
            <a:endParaRPr lang="en-US" b="1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20085" y="1036331"/>
            <a:ext cx="8534400" cy="551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marL="285750" indent="-28575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 dirty="0"/>
              <a:t>There are actually two (2) layers to the </a:t>
            </a:r>
            <a:r>
              <a:rPr lang="en-US" altLang="en-US" b="1" dirty="0" smtClean="0"/>
              <a:t>dermis</a:t>
            </a:r>
          </a:p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Papillary layer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Thin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Superficial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Dermal papillae </a:t>
            </a:r>
            <a:r>
              <a:rPr lang="en-US" altLang="en-US" b="1" dirty="0" smtClean="0"/>
              <a:t>found here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 smtClean="0"/>
              <a:t>Areolar tissue</a:t>
            </a:r>
          </a:p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Reticular layer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80% of dermis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</a:t>
            </a:r>
            <a:r>
              <a:rPr lang="en-US" altLang="en-US" b="1" dirty="0" smtClean="0"/>
              <a:t>dense irregular tissue (tough collagen and elastic fibers)</a:t>
            </a:r>
            <a:endParaRPr lang="en-US" altLang="en-US" b="1" dirty="0"/>
          </a:p>
          <a:p>
            <a:pPr eaLnBrk="1" hangingPunct="1">
              <a:buFontTx/>
              <a:buChar char="•"/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756345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05" y="149248"/>
            <a:ext cx="8534400" cy="1507067"/>
          </a:xfrm>
        </p:spPr>
        <p:txBody>
          <a:bodyPr/>
          <a:lstStyle/>
          <a:p>
            <a:r>
              <a:rPr lang="en-US" b="1" dirty="0" smtClean="0"/>
              <a:t>Subcutaneous layer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2705" y="1371600"/>
            <a:ext cx="431596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en-US" sz="3200" b="1" dirty="0"/>
              <a:t>AKA </a:t>
            </a:r>
            <a:r>
              <a:rPr lang="en-US" altLang="en-US" sz="3200" b="1" dirty="0" smtClean="0"/>
              <a:t>hypodermis</a:t>
            </a:r>
          </a:p>
          <a:p>
            <a:pPr marL="285750" indent="-285750">
              <a:buFont typeface="Arial" charset="0"/>
              <a:buChar char="•"/>
            </a:pPr>
            <a:endParaRPr lang="en-US" altLang="en-US" sz="1000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en-US" sz="3200" b="1" dirty="0"/>
              <a:t>Loose connective </a:t>
            </a:r>
            <a:r>
              <a:rPr lang="en-US" altLang="en-US" sz="3200" b="1" dirty="0" smtClean="0"/>
              <a:t>tissue and adipose tissue present</a:t>
            </a:r>
          </a:p>
          <a:p>
            <a:pPr marL="285750" indent="-285750">
              <a:buFont typeface="Arial" charset="0"/>
              <a:buChar char="•"/>
            </a:pPr>
            <a:endParaRPr lang="en-US" altLang="en-US" sz="1000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en-US" sz="3200" b="1" dirty="0" smtClean="0"/>
              <a:t>Insulates</a:t>
            </a:r>
          </a:p>
          <a:p>
            <a:pPr marL="285750" indent="-285750">
              <a:buFont typeface="Arial" charset="0"/>
              <a:buChar char="•"/>
            </a:pPr>
            <a:endParaRPr lang="en-US" altLang="en-US" sz="1000" b="1" dirty="0"/>
          </a:p>
          <a:p>
            <a:pPr marL="285750" indent="-285750">
              <a:buFont typeface="Arial" charset="0"/>
              <a:buChar char="•"/>
            </a:pPr>
            <a:r>
              <a:rPr lang="en-US" altLang="en-US" sz="3200" b="1" dirty="0" smtClean="0"/>
              <a:t>Major blood vessels are present</a:t>
            </a:r>
            <a:endParaRPr lang="en-US" altLang="en-US" sz="3200" b="1" dirty="0"/>
          </a:p>
          <a:p>
            <a:pPr marL="285750" indent="-285750">
              <a:buFont typeface="Arial" charset="0"/>
              <a:buChar char="•"/>
            </a:pP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5575744" y="1915287"/>
            <a:ext cx="5360479" cy="3644265"/>
            <a:chOff x="4405313" y="2390775"/>
            <a:chExt cx="4648200" cy="3146425"/>
          </a:xfrm>
        </p:grpSpPr>
        <p:pic>
          <p:nvPicPr>
            <p:cNvPr id="8" name="Picture 9" descr="shi25707_06_02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2550" y="2390775"/>
              <a:ext cx="2917825" cy="301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10"/>
            <p:cNvSpPr>
              <a:spLocks noChangeAspect="1" noChangeArrowheads="1" noTextEdit="1"/>
            </p:cNvSpPr>
            <p:nvPr/>
          </p:nvSpPr>
          <p:spPr bwMode="auto">
            <a:xfrm>
              <a:off x="4419600" y="2713038"/>
              <a:ext cx="4633913" cy="282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405313" y="3182938"/>
              <a:ext cx="430212" cy="10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700" b="1">
                  <a:solidFill>
                    <a:srgbClr val="000000"/>
                  </a:solidFill>
                  <a:latin typeface="Arial" charset="0"/>
                </a:rPr>
                <a:t>Epidermis</a:t>
              </a:r>
              <a:endParaRPr lang="en-US" altLang="en-US" b="1">
                <a:latin typeface="Arial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4411663" y="3887788"/>
              <a:ext cx="301625" cy="10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700" b="1">
                  <a:solidFill>
                    <a:srgbClr val="000000"/>
                  </a:solidFill>
                  <a:latin typeface="Arial" charset="0"/>
                </a:rPr>
                <a:t>Dermis</a:t>
              </a:r>
              <a:endParaRPr lang="en-US" altLang="en-US" b="1">
                <a:latin typeface="Arial" charset="0"/>
              </a:endParaRPr>
            </a:p>
          </p:txBody>
        </p:sp>
        <p:sp>
          <p:nvSpPr>
            <p:cNvPr id="12" name="Rectangle 32"/>
            <p:cNvSpPr>
              <a:spLocks noChangeArrowheads="1"/>
            </p:cNvSpPr>
            <p:nvPr/>
          </p:nvSpPr>
          <p:spPr bwMode="auto">
            <a:xfrm>
              <a:off x="4424363" y="4640263"/>
              <a:ext cx="6159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700" b="1">
                  <a:solidFill>
                    <a:srgbClr val="000000"/>
                  </a:solidFill>
                  <a:latin typeface="Arial" charset="0"/>
                </a:rPr>
                <a:t>Subcutaneous</a:t>
              </a:r>
            </a:p>
            <a:p>
              <a:pPr eaLnBrk="1" hangingPunct="1"/>
              <a:r>
                <a:rPr lang="en-US" altLang="en-US" sz="700" b="1">
                  <a:solidFill>
                    <a:srgbClr val="000000"/>
                  </a:solidFill>
                  <a:latin typeface="Arial" charset="0"/>
                </a:rPr>
                <a:t>layer</a:t>
              </a:r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auto">
            <a:xfrm>
              <a:off x="5038725" y="4699000"/>
              <a:ext cx="676275" cy="254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>
              <a:off x="4737100" y="3948113"/>
              <a:ext cx="398463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40"/>
            <p:cNvSpPr>
              <a:spLocks noChangeShapeType="1"/>
            </p:cNvSpPr>
            <p:nvPr/>
          </p:nvSpPr>
          <p:spPr bwMode="auto">
            <a:xfrm>
              <a:off x="4859338" y="3243263"/>
              <a:ext cx="276225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236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05" y="149248"/>
            <a:ext cx="8534400" cy="1507067"/>
          </a:xfrm>
        </p:spPr>
        <p:txBody>
          <a:bodyPr/>
          <a:lstStyle/>
          <a:p>
            <a:r>
              <a:rPr lang="en-US" b="1" dirty="0" smtClean="0"/>
              <a:t>Skin accessories </a:t>
            </a:r>
            <a:endParaRPr lang="en-US" b="1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20085" y="1879487"/>
            <a:ext cx="8534400" cy="291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marL="285750" indent="-28575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Accessory structures of the skin originate from the 	epidermis and include: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7030A0"/>
                </a:solidFill>
              </a:rPr>
              <a:t>Hair follicles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>
                <a:solidFill>
                  <a:srgbClr val="7030A0"/>
                </a:solidFill>
              </a:rPr>
              <a:t> Nails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>
                <a:solidFill>
                  <a:srgbClr val="7030A0"/>
                </a:solidFill>
              </a:rPr>
              <a:t> Skin glands</a:t>
            </a:r>
          </a:p>
          <a:p>
            <a:pPr eaLnBrk="1" hangingPunct="1">
              <a:buFontTx/>
              <a:buChar char="•"/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611451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05" y="149248"/>
            <a:ext cx="8534400" cy="1507067"/>
          </a:xfrm>
        </p:spPr>
        <p:txBody>
          <a:bodyPr/>
          <a:lstStyle/>
          <a:p>
            <a:r>
              <a:rPr lang="en-US" b="1" dirty="0" smtClean="0"/>
              <a:t>Skin accessories </a:t>
            </a:r>
            <a:endParaRPr lang="en-US" b="1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22705" y="1099720"/>
            <a:ext cx="8534400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marL="285750" indent="-28575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9pPr>
          </a:lstStyle>
          <a:p>
            <a:pPr eaLnBrk="1" hangingPunct="1">
              <a:buFont typeface="Wingdings" charset="2"/>
              <a:buChar char="Ø"/>
            </a:pPr>
            <a:r>
              <a:rPr lang="en-US" altLang="en-US" sz="3200" b="1" dirty="0" smtClean="0"/>
              <a:t>Hair Follicles: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b="1" dirty="0"/>
              <a:t>Tube-like depression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b="1" dirty="0"/>
              <a:t>Extends into dermis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b="1" dirty="0" smtClean="0"/>
              <a:t>Hair develops from dead epidermal cells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b="1" dirty="0" smtClean="0"/>
              <a:t>Three parts: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altLang="en-US" b="1" dirty="0" smtClean="0"/>
              <a:t>Hair root 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altLang="en-US" b="1" dirty="0" smtClean="0"/>
              <a:t>Hair shaft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altLang="en-US" b="1" dirty="0" smtClean="0"/>
              <a:t>Hair bulb/Hair papilla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b="1" dirty="0" err="1" smtClean="0"/>
              <a:t>Eumelanin</a:t>
            </a:r>
            <a:r>
              <a:rPr lang="en-US" altLang="en-US" b="1" dirty="0" smtClean="0"/>
              <a:t> (dark hair) and </a:t>
            </a:r>
            <a:r>
              <a:rPr lang="en-US" altLang="en-US" b="1" dirty="0" err="1" smtClean="0"/>
              <a:t>pheomelanin</a:t>
            </a:r>
            <a:r>
              <a:rPr lang="en-US" altLang="en-US" b="1" dirty="0" smtClean="0"/>
              <a:t> (light hair)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b="1" dirty="0" smtClean="0"/>
              <a:t>Arrector pili muscle- smooth muscle that control hair movement</a:t>
            </a:r>
            <a:endParaRPr lang="en-US" altLang="en-US" b="1" dirty="0"/>
          </a:p>
          <a:p>
            <a:pPr eaLnBrk="1" hangingPunct="1">
              <a:buFontTx/>
              <a:buChar char="•"/>
            </a:pPr>
            <a:endParaRPr lang="en-US" alt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8429256" y="902781"/>
            <a:ext cx="2908300" cy="4398963"/>
            <a:chOff x="4622800" y="1841500"/>
            <a:chExt cx="2908300" cy="4398963"/>
          </a:xfrm>
        </p:grpSpPr>
        <p:pic>
          <p:nvPicPr>
            <p:cNvPr id="6" name="Picture 14" descr="shi25707_06_07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2800" y="1841500"/>
              <a:ext cx="2259013" cy="439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6953250" y="2244725"/>
              <a:ext cx="4699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800" b="1">
                  <a:solidFill>
                    <a:srgbClr val="000000"/>
                  </a:solidFill>
                  <a:latin typeface="Arial" charset="0"/>
                </a:rPr>
                <a:t>Hair shaft</a:t>
              </a:r>
              <a:endParaRPr lang="en-US" altLang="en-US" b="1">
                <a:latin typeface="Arial" charset="0"/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6953250" y="4286250"/>
              <a:ext cx="56673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800" b="1">
                  <a:solidFill>
                    <a:srgbClr val="000000"/>
                  </a:solidFill>
                  <a:latin typeface="Arial" charset="0"/>
                </a:rPr>
                <a:t>Hair root</a:t>
              </a:r>
            </a:p>
            <a:p>
              <a:pPr eaLnBrk="1" hangingPunct="1"/>
              <a:r>
                <a:rPr lang="en-US" altLang="en-US" sz="800" b="1">
                  <a:solidFill>
                    <a:srgbClr val="000000"/>
                  </a:solidFill>
                  <a:latin typeface="Arial" charset="0"/>
                </a:rPr>
                <a:t>(keratinized</a:t>
              </a:r>
            </a:p>
            <a:p>
              <a:pPr eaLnBrk="1" hangingPunct="1"/>
              <a:r>
                <a:rPr lang="en-US" altLang="en-US" sz="800" b="1">
                  <a:solidFill>
                    <a:srgbClr val="000000"/>
                  </a:solidFill>
                  <a:latin typeface="Arial" charset="0"/>
                </a:rPr>
                <a:t>cells)</a:t>
              </a:r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6953250" y="4022725"/>
              <a:ext cx="5778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800" b="1">
                  <a:solidFill>
                    <a:srgbClr val="000000"/>
                  </a:solidFill>
                  <a:latin typeface="Arial" charset="0"/>
                </a:rPr>
                <a:t>Arrector pili</a:t>
              </a:r>
            </a:p>
            <a:p>
              <a:pPr eaLnBrk="1" hangingPunct="1"/>
              <a:r>
                <a:rPr lang="en-US" altLang="en-US" sz="800" b="1">
                  <a:solidFill>
                    <a:srgbClr val="000000"/>
                  </a:solidFill>
                  <a:latin typeface="Arial" charset="0"/>
                </a:rPr>
                <a:t>muscle</a:t>
              </a:r>
            </a:p>
          </p:txBody>
        </p:sp>
        <p:sp>
          <p:nvSpPr>
            <p:cNvPr id="10" name="Rectangle 28"/>
            <p:cNvSpPr>
              <a:spLocks noChangeArrowheads="1"/>
            </p:cNvSpPr>
            <p:nvPr/>
          </p:nvSpPr>
          <p:spPr bwMode="auto">
            <a:xfrm>
              <a:off x="6953250" y="4657725"/>
              <a:ext cx="550863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800" b="1">
                  <a:solidFill>
                    <a:srgbClr val="000000"/>
                  </a:solidFill>
                  <a:latin typeface="Arial" charset="0"/>
                </a:rPr>
                <a:t>Hair follicle</a:t>
              </a:r>
              <a:endParaRPr lang="en-US" altLang="en-US" b="1">
                <a:latin typeface="Arial" charset="0"/>
              </a:endParaRPr>
            </a:p>
          </p:txBody>
        </p:sp>
        <p:sp>
          <p:nvSpPr>
            <p:cNvPr id="11" name="Rectangle 31"/>
            <p:cNvSpPr>
              <a:spLocks noChangeArrowheads="1"/>
            </p:cNvSpPr>
            <p:nvPr/>
          </p:nvSpPr>
          <p:spPr bwMode="auto">
            <a:xfrm>
              <a:off x="6953250" y="5391150"/>
              <a:ext cx="550863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800" b="1">
                  <a:solidFill>
                    <a:srgbClr val="000000"/>
                  </a:solidFill>
                  <a:latin typeface="Arial" charset="0"/>
                </a:rPr>
                <a:t>Hair papilla</a:t>
              </a:r>
              <a:endParaRPr lang="en-US" altLang="en-US" b="1">
                <a:latin typeface="Arial" charset="0"/>
              </a:endParaRPr>
            </a:p>
          </p:txBody>
        </p:sp>
        <p:sp>
          <p:nvSpPr>
            <p:cNvPr id="12" name="Line 37"/>
            <p:cNvSpPr>
              <a:spLocks noChangeShapeType="1"/>
            </p:cNvSpPr>
            <p:nvPr/>
          </p:nvSpPr>
          <p:spPr bwMode="auto">
            <a:xfrm>
              <a:off x="6153150" y="2301875"/>
              <a:ext cx="755650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39"/>
            <p:cNvSpPr>
              <a:spLocks noChangeShapeType="1"/>
            </p:cNvSpPr>
            <p:nvPr/>
          </p:nvSpPr>
          <p:spPr bwMode="auto">
            <a:xfrm>
              <a:off x="5629275" y="4343400"/>
              <a:ext cx="127952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41"/>
            <p:cNvSpPr>
              <a:spLocks noChangeShapeType="1"/>
            </p:cNvSpPr>
            <p:nvPr/>
          </p:nvSpPr>
          <p:spPr bwMode="auto">
            <a:xfrm>
              <a:off x="5838825" y="4711700"/>
              <a:ext cx="10699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45"/>
            <p:cNvSpPr>
              <a:spLocks noChangeShapeType="1"/>
            </p:cNvSpPr>
            <p:nvPr/>
          </p:nvSpPr>
          <p:spPr bwMode="auto">
            <a:xfrm>
              <a:off x="5286375" y="4083050"/>
              <a:ext cx="162242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47"/>
          <p:cNvSpPr>
            <a:spLocks/>
          </p:cNvSpPr>
          <p:nvPr/>
        </p:nvSpPr>
        <p:spPr bwMode="auto">
          <a:xfrm>
            <a:off x="9637344" y="4494500"/>
            <a:ext cx="1050925" cy="19050"/>
          </a:xfrm>
          <a:custGeom>
            <a:avLst/>
            <a:gdLst>
              <a:gd name="T0" fmla="*/ 0 w 662"/>
              <a:gd name="T1" fmla="*/ 0 h 12"/>
              <a:gd name="T2" fmla="*/ 2147483647 w 662"/>
              <a:gd name="T3" fmla="*/ 2147483647 h 12"/>
              <a:gd name="T4" fmla="*/ 2147483647 w 662"/>
              <a:gd name="T5" fmla="*/ 2147483647 h 12"/>
              <a:gd name="T6" fmla="*/ 0 60000 65536"/>
              <a:gd name="T7" fmla="*/ 0 60000 65536"/>
              <a:gd name="T8" fmla="*/ 0 60000 65536"/>
              <a:gd name="T9" fmla="*/ 0 w 662"/>
              <a:gd name="T10" fmla="*/ 0 h 12"/>
              <a:gd name="T11" fmla="*/ 662 w 662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2" h="12">
                <a:moveTo>
                  <a:pt x="0" y="0"/>
                </a:moveTo>
                <a:lnTo>
                  <a:pt x="100" y="12"/>
                </a:lnTo>
                <a:lnTo>
                  <a:pt x="662" y="1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2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05" y="149248"/>
            <a:ext cx="8534400" cy="1507067"/>
          </a:xfrm>
        </p:spPr>
        <p:txBody>
          <a:bodyPr/>
          <a:lstStyle/>
          <a:p>
            <a:r>
              <a:rPr lang="en-US" b="1" dirty="0" smtClean="0"/>
              <a:t>Skin accessories </a:t>
            </a:r>
            <a:endParaRPr lang="en-US" b="1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54092" y="1981626"/>
            <a:ext cx="8534400" cy="40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marL="285750" indent="-28575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9pPr>
          </a:lstStyle>
          <a:p>
            <a:pPr eaLnBrk="1" hangingPunct="1">
              <a:buFont typeface="Wingdings" charset="2"/>
              <a:buChar char="Ø"/>
            </a:pPr>
            <a:r>
              <a:rPr lang="en-US" altLang="en-US" sz="3200" b="1" dirty="0" smtClean="0"/>
              <a:t>Nails: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b="1" dirty="0" smtClean="0"/>
              <a:t>Made of three parts: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altLang="en-US" b="1" dirty="0" smtClean="0"/>
              <a:t>Nail plate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altLang="en-US" b="1" dirty="0" smtClean="0"/>
              <a:t>Nail bed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altLang="en-US" b="1" dirty="0" smtClean="0"/>
              <a:t>Lunula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b="1" dirty="0" smtClean="0"/>
              <a:t>Epithelial cells divide at lunula, become keratinized and become part of the nail plate </a:t>
            </a:r>
            <a:endParaRPr lang="en-US" altLang="en-US" b="1" dirty="0"/>
          </a:p>
          <a:p>
            <a:pPr eaLnBrk="1" hangingPunct="1">
              <a:buFontTx/>
              <a:buChar char="•"/>
            </a:pPr>
            <a:endParaRPr lang="en-US" altLang="en-US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6145619" y="383208"/>
            <a:ext cx="5197143" cy="3635899"/>
            <a:chOff x="3949700" y="1951038"/>
            <a:chExt cx="4552950" cy="4279900"/>
          </a:xfrm>
        </p:grpSpPr>
        <p:pic>
          <p:nvPicPr>
            <p:cNvPr id="17" name="Picture 8" descr="shi25707_06_0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700" y="2347913"/>
              <a:ext cx="4552950" cy="388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6527800" y="1951038"/>
              <a:ext cx="7397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1500" b="1">
                  <a:solidFill>
                    <a:srgbClr val="000000"/>
                  </a:solidFill>
                  <a:latin typeface="Arial" charset="0"/>
                </a:rPr>
                <a:t>Nail bed</a:t>
              </a:r>
              <a:endParaRPr lang="en-US" altLang="en-US" b="1">
                <a:latin typeface="Arial" charset="0"/>
              </a:endParaRPr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7388225" y="1951038"/>
              <a:ext cx="8461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1500" b="1">
                  <a:solidFill>
                    <a:srgbClr val="000000"/>
                  </a:solidFill>
                  <a:latin typeface="Arial" charset="0"/>
                </a:rPr>
                <a:t>Nail plate</a:t>
              </a:r>
              <a:endParaRPr lang="en-US" altLang="en-US" b="1">
                <a:latin typeface="Arial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5794375" y="1951038"/>
              <a:ext cx="6223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1500" b="1">
                  <a:solidFill>
                    <a:srgbClr val="000000"/>
                  </a:solidFill>
                  <a:latin typeface="Arial" charset="0"/>
                </a:rPr>
                <a:t>Lunula</a:t>
              </a:r>
              <a:endParaRPr lang="en-US" altLang="en-US" b="1">
                <a:latin typeface="Arial" charset="0"/>
              </a:endParaRPr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7759700" y="2212975"/>
              <a:ext cx="1588" cy="5873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6888163" y="2212975"/>
              <a:ext cx="1587" cy="14700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134100" y="2212975"/>
              <a:ext cx="355600" cy="1360488"/>
            </a:xfrm>
            <a:custGeom>
              <a:avLst/>
              <a:gdLst>
                <a:gd name="T0" fmla="*/ 0 w 224"/>
                <a:gd name="T1" fmla="*/ 0 h 857"/>
                <a:gd name="T2" fmla="*/ 0 w 224"/>
                <a:gd name="T3" fmla="*/ 2147483647 h 857"/>
                <a:gd name="T4" fmla="*/ 2147483647 w 224"/>
                <a:gd name="T5" fmla="*/ 2147483647 h 857"/>
                <a:gd name="T6" fmla="*/ 0 60000 65536"/>
                <a:gd name="T7" fmla="*/ 0 60000 65536"/>
                <a:gd name="T8" fmla="*/ 0 60000 65536"/>
                <a:gd name="T9" fmla="*/ 0 w 224"/>
                <a:gd name="T10" fmla="*/ 0 h 857"/>
                <a:gd name="T11" fmla="*/ 224 w 224"/>
                <a:gd name="T12" fmla="*/ 857 h 8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" h="857">
                  <a:moveTo>
                    <a:pt x="0" y="0"/>
                  </a:moveTo>
                  <a:lnTo>
                    <a:pt x="0" y="560"/>
                  </a:lnTo>
                  <a:lnTo>
                    <a:pt x="224" y="85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5073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05" y="149248"/>
            <a:ext cx="8534400" cy="1507067"/>
          </a:xfrm>
        </p:spPr>
        <p:txBody>
          <a:bodyPr/>
          <a:lstStyle/>
          <a:p>
            <a:r>
              <a:rPr lang="en-US" b="1" dirty="0" smtClean="0"/>
              <a:t>Skin accessories </a:t>
            </a:r>
            <a:endParaRPr lang="en-US" b="1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1206290"/>
            <a:ext cx="6400800" cy="481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marL="285750" indent="-28575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9pPr>
          </a:lstStyle>
          <a:p>
            <a:pPr eaLnBrk="1" hangingPunct="1">
              <a:buFont typeface="Wingdings" charset="2"/>
              <a:buChar char="Ø"/>
            </a:pPr>
            <a:r>
              <a:rPr lang="en-US" altLang="en-US" sz="3200" b="1" dirty="0" smtClean="0"/>
              <a:t>Sebaceous glands: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b="1" dirty="0"/>
              <a:t>Usually associated with hair 	follicles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b="1" dirty="0"/>
              <a:t>Holocrine </a:t>
            </a:r>
            <a:r>
              <a:rPr lang="en-US" altLang="en-US" b="1" dirty="0" smtClean="0"/>
              <a:t>glands (glands that release entire cells)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b="1" dirty="0"/>
              <a:t>Secrete sebum (oil</a:t>
            </a:r>
            <a:r>
              <a:rPr lang="en-US" altLang="en-US" b="1" dirty="0" smtClean="0"/>
              <a:t>)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altLang="en-US" b="1" dirty="0" smtClean="0"/>
              <a:t>Keeps skin and hair soft, pliable, and waterproof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altLang="en-US" b="1" dirty="0" smtClean="0"/>
              <a:t>Acne results from excess sebum secretion </a:t>
            </a:r>
            <a:endParaRPr lang="en-US" altLang="en-US" b="1" dirty="0"/>
          </a:p>
          <a:p>
            <a:pPr lvl="1" eaLnBrk="1" hangingPunct="1">
              <a:buFont typeface="Arial" charset="0"/>
              <a:buChar char="•"/>
            </a:pPr>
            <a:r>
              <a:rPr lang="en-US" altLang="en-US" b="1" dirty="0"/>
              <a:t>Absent on palms and soles</a:t>
            </a:r>
            <a:endParaRPr lang="en-US" alt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3397" y="902781"/>
            <a:ext cx="3584575" cy="4549775"/>
            <a:chOff x="4872038" y="1876425"/>
            <a:chExt cx="3584575" cy="4549775"/>
          </a:xfrm>
        </p:grpSpPr>
        <p:pic>
          <p:nvPicPr>
            <p:cNvPr id="5" name="Picture 11" descr="shi25707_06_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038" y="1876425"/>
              <a:ext cx="2911475" cy="454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7789863" y="4014788"/>
              <a:ext cx="6667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Arial" charset="0"/>
                </a:rPr>
                <a:t>Sebaceous</a:t>
              </a:r>
            </a:p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Arial" charset="0"/>
                </a:rPr>
                <a:t>gland</a:t>
              </a:r>
            </a:p>
          </p:txBody>
        </p:sp>
        <p:sp>
          <p:nvSpPr>
            <p:cNvPr id="7" name="Line 33"/>
            <p:cNvSpPr>
              <a:spLocks noChangeShapeType="1"/>
            </p:cNvSpPr>
            <p:nvPr/>
          </p:nvSpPr>
          <p:spPr bwMode="auto">
            <a:xfrm flipH="1">
              <a:off x="6049963" y="4092575"/>
              <a:ext cx="1698625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8764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05" y="149248"/>
            <a:ext cx="8534400" cy="1507067"/>
          </a:xfrm>
        </p:spPr>
        <p:txBody>
          <a:bodyPr/>
          <a:lstStyle/>
          <a:p>
            <a:r>
              <a:rPr lang="en-US" b="1" dirty="0" smtClean="0"/>
              <a:t>Skin accessories </a:t>
            </a:r>
            <a:endParaRPr lang="en-US" b="1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1097029"/>
            <a:ext cx="6400800" cy="503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marL="285750" indent="-28575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3200" b="1" dirty="0" smtClean="0"/>
              <a:t>Sweat glands: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b="1" dirty="0"/>
              <a:t>Aka sudoriferous </a:t>
            </a:r>
            <a:r>
              <a:rPr lang="en-US" altLang="en-US" b="1" dirty="0" smtClean="0"/>
              <a:t>glands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b="1" dirty="0"/>
              <a:t>Widespread in </a:t>
            </a:r>
            <a:r>
              <a:rPr lang="en-US" altLang="en-US" b="1" dirty="0" smtClean="0"/>
              <a:t>skin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b="1" dirty="0" smtClean="0"/>
              <a:t>Ball shaped coil</a:t>
            </a:r>
          </a:p>
          <a:p>
            <a:pPr eaLnBrk="1" hangingPunct="1">
              <a:buFontTx/>
              <a:buChar char="•"/>
            </a:pPr>
            <a:r>
              <a:rPr lang="en-US" altLang="en-US" b="1" dirty="0"/>
              <a:t>Originates in deeper </a:t>
            </a:r>
            <a:r>
              <a:rPr lang="en-US" altLang="en-US" b="1" dirty="0" smtClean="0"/>
              <a:t>dermis or superficial subcutaneous layer</a:t>
            </a:r>
            <a:endParaRPr lang="en-US" altLang="en-US" b="1" dirty="0"/>
          </a:p>
          <a:p>
            <a:pPr lvl="1" eaLnBrk="1" hangingPunct="1">
              <a:buFont typeface="Arial" charset="0"/>
              <a:buChar char="•"/>
            </a:pPr>
            <a:r>
              <a:rPr lang="en-US" altLang="en-US" b="1" dirty="0"/>
              <a:t>Eccrine </a:t>
            </a:r>
            <a:r>
              <a:rPr lang="en-US" altLang="en-US" b="1" dirty="0" smtClean="0"/>
              <a:t>glands (most numerous, work entire life, respond to increase in body temp. due to Environment and physical activity and open to pores)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723505" y="409132"/>
            <a:ext cx="3373437" cy="4549775"/>
            <a:chOff x="4872038" y="1876425"/>
            <a:chExt cx="3373437" cy="4549775"/>
          </a:xfrm>
        </p:grpSpPr>
        <p:pic>
          <p:nvPicPr>
            <p:cNvPr id="17" name="Picture 11" descr="shi25707_06_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038" y="1876425"/>
              <a:ext cx="2911475" cy="454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7789863" y="5186363"/>
              <a:ext cx="4556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1000" b="1" dirty="0">
                  <a:solidFill>
                    <a:srgbClr val="000000"/>
                  </a:solidFill>
                  <a:latin typeface="Arial" charset="0"/>
                </a:rPr>
                <a:t>Eccrine</a:t>
              </a:r>
            </a:p>
            <a:p>
              <a:pPr eaLnBrk="1" hangingPunct="1"/>
              <a:r>
                <a:rPr lang="en-US" altLang="en-US" sz="1000" b="1" dirty="0">
                  <a:solidFill>
                    <a:srgbClr val="000000"/>
                  </a:solidFill>
                  <a:latin typeface="Arial" charset="0"/>
                </a:rPr>
                <a:t>sweat</a:t>
              </a:r>
            </a:p>
            <a:p>
              <a:pPr eaLnBrk="1" hangingPunct="1"/>
              <a:r>
                <a:rPr lang="en-US" altLang="en-US" sz="1000" b="1" dirty="0">
                  <a:solidFill>
                    <a:srgbClr val="000000"/>
                  </a:solidFill>
                  <a:latin typeface="Arial" charset="0"/>
                </a:rPr>
                <a:t>gland</a:t>
              </a:r>
            </a:p>
          </p:txBody>
        </p:sp>
        <p:sp>
          <p:nvSpPr>
            <p:cNvPr id="19" name="Line 35"/>
            <p:cNvSpPr>
              <a:spLocks noChangeShapeType="1"/>
            </p:cNvSpPr>
            <p:nvPr/>
          </p:nvSpPr>
          <p:spPr bwMode="auto">
            <a:xfrm flipH="1">
              <a:off x="7523163" y="5253038"/>
              <a:ext cx="225425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2616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05" y="149248"/>
            <a:ext cx="8534400" cy="1507067"/>
          </a:xfrm>
        </p:spPr>
        <p:txBody>
          <a:bodyPr/>
          <a:lstStyle/>
          <a:p>
            <a:r>
              <a:rPr lang="en-US" b="1" dirty="0" smtClean="0"/>
              <a:t>Skin accessories </a:t>
            </a:r>
            <a:endParaRPr lang="en-US" b="1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1617172"/>
            <a:ext cx="6400800" cy="399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marL="285750" indent="-28575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3200" b="1" dirty="0" smtClean="0"/>
              <a:t>Sweat glands: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b="1" dirty="0" smtClean="0"/>
              <a:t>Apocrine glands (active at puberty, causes scent, respond to pain, emotion and sexual arousal and open to hair follicles)</a:t>
            </a:r>
          </a:p>
          <a:p>
            <a:pPr eaLnBrk="1" hangingPunct="1">
              <a:buFontTx/>
              <a:buChar char="•"/>
            </a:pPr>
            <a:r>
              <a:rPr lang="en-US" altLang="en-US" b="1" dirty="0"/>
              <a:t>Ceruminous </a:t>
            </a:r>
            <a:r>
              <a:rPr lang="en-US" altLang="en-US" b="1" dirty="0" smtClean="0"/>
              <a:t>glands (secrete ear wax and found in ear)</a:t>
            </a:r>
          </a:p>
          <a:p>
            <a:pPr eaLnBrk="1" hangingPunct="1">
              <a:buFontTx/>
              <a:buChar char="•"/>
            </a:pPr>
            <a:r>
              <a:rPr lang="en-US" altLang="en-US" b="1" dirty="0"/>
              <a:t>Mammary </a:t>
            </a:r>
            <a:r>
              <a:rPr lang="en-US" altLang="en-US" b="1" dirty="0" smtClean="0"/>
              <a:t>glands (secrete milk and found in breasts)</a:t>
            </a:r>
            <a:endParaRPr lang="en-US" alt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6953434" y="349888"/>
            <a:ext cx="3467100" cy="4549775"/>
            <a:chOff x="4872038" y="1876425"/>
            <a:chExt cx="3467100" cy="4549775"/>
          </a:xfrm>
        </p:grpSpPr>
        <p:pic>
          <p:nvPicPr>
            <p:cNvPr id="9" name="Picture 11" descr="shi25707_06_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038" y="1876425"/>
              <a:ext cx="2911475" cy="454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7789863" y="5843588"/>
              <a:ext cx="5492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Arial" charset="0"/>
                </a:rPr>
                <a:t>Apocrine</a:t>
              </a:r>
            </a:p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Arial" charset="0"/>
                </a:rPr>
                <a:t>sweat</a:t>
              </a:r>
            </a:p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Arial" charset="0"/>
                </a:rPr>
                <a:t>gland</a:t>
              </a:r>
            </a:p>
          </p:txBody>
        </p:sp>
        <p:sp>
          <p:nvSpPr>
            <p:cNvPr id="11" name="Line 37"/>
            <p:cNvSpPr>
              <a:spLocks noChangeShapeType="1"/>
            </p:cNvSpPr>
            <p:nvPr/>
          </p:nvSpPr>
          <p:spPr bwMode="auto">
            <a:xfrm flipH="1">
              <a:off x="6369050" y="5924550"/>
              <a:ext cx="1379538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160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05" y="149248"/>
            <a:ext cx="8534400" cy="1507067"/>
          </a:xfrm>
        </p:spPr>
        <p:txBody>
          <a:bodyPr/>
          <a:lstStyle/>
          <a:p>
            <a:r>
              <a:rPr lang="en-US" b="1" dirty="0" smtClean="0"/>
              <a:t>Integumentary system</a:t>
            </a:r>
            <a:endParaRPr lang="en-US" b="1" dirty="0"/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513760" y="1550664"/>
            <a:ext cx="8534400" cy="521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The skin and its various structures make up the 	</a:t>
            </a:r>
            <a:r>
              <a:rPr lang="en-US" altLang="en-US" b="1" dirty="0">
                <a:solidFill>
                  <a:schemeClr val="accent2"/>
                </a:solidFill>
              </a:rPr>
              <a:t>integumentary system</a:t>
            </a:r>
            <a:r>
              <a:rPr lang="en-US" altLang="en-US" b="1" dirty="0" smtClean="0"/>
              <a:t>.</a:t>
            </a:r>
          </a:p>
          <a:p>
            <a:pPr lvl="2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 smtClean="0"/>
              <a:t>Protects body tissues </a:t>
            </a:r>
          </a:p>
          <a:p>
            <a:pPr lvl="2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 smtClean="0"/>
              <a:t>Regulates body Temp.</a:t>
            </a:r>
          </a:p>
          <a:p>
            <a:pPr lvl="2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 smtClean="0"/>
              <a:t>Supports sensory receptors</a:t>
            </a:r>
            <a:endParaRPr lang="en-US" altLang="en-US" b="1" dirty="0"/>
          </a:p>
          <a:p>
            <a:pPr eaLnBrk="1" hangingPunct="1">
              <a:buClr>
                <a:schemeClr val="accent2"/>
              </a:buClr>
              <a:buFontTx/>
              <a:buChar char="•"/>
            </a:pPr>
            <a:endParaRPr lang="en-US" altLang="en-US" b="1" dirty="0" smtClean="0"/>
          </a:p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 smtClean="0"/>
              <a:t>Two </a:t>
            </a:r>
            <a:r>
              <a:rPr lang="en-US" altLang="en-US" b="1" dirty="0"/>
              <a:t>or more kinds of tissues grouped together and 	performing specialized functions constitutes an 	</a:t>
            </a:r>
            <a:r>
              <a:rPr lang="en-US" altLang="en-US" b="1" dirty="0">
                <a:solidFill>
                  <a:schemeClr val="accent2"/>
                </a:solidFill>
              </a:rPr>
              <a:t>organ</a:t>
            </a:r>
            <a:r>
              <a:rPr lang="en-US" altLang="en-US" b="1" dirty="0"/>
              <a:t>.</a:t>
            </a:r>
          </a:p>
          <a:p>
            <a:pPr eaLnBrk="1" hangingPunct="1">
              <a:buClr>
                <a:schemeClr val="accent2"/>
              </a:buClr>
              <a:buFontTx/>
              <a:buChar char="•"/>
            </a:pPr>
            <a:endParaRPr lang="en-US" altLang="en-US" b="1" dirty="0"/>
          </a:p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440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05" y="149248"/>
            <a:ext cx="8534400" cy="1507067"/>
          </a:xfrm>
        </p:spPr>
        <p:txBody>
          <a:bodyPr/>
          <a:lstStyle/>
          <a:p>
            <a:r>
              <a:rPr lang="en-US" b="1" dirty="0" smtClean="0"/>
              <a:t>Body Temp Regulation</a:t>
            </a:r>
            <a:endParaRPr lang="en-US" b="1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27749" y="1634253"/>
            <a:ext cx="5422605" cy="41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marL="285750" indent="-28575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b="1" dirty="0" smtClean="0"/>
              <a:t>Body temp regulation is controlled by negative feedback</a:t>
            </a:r>
          </a:p>
          <a:p>
            <a:pPr marL="0" indent="0" eaLnBrk="1" hangingPunct="1">
              <a:buNone/>
            </a:pPr>
            <a:endParaRPr lang="en-US" altLang="en-US" b="1" dirty="0" smtClean="0"/>
          </a:p>
          <a:p>
            <a:pPr eaLnBrk="1" hangingPunct="1">
              <a:buFontTx/>
              <a:buChar char="•"/>
            </a:pPr>
            <a:r>
              <a:rPr lang="en-US" altLang="en-US" b="1" dirty="0">
                <a:solidFill>
                  <a:schemeClr val="accent2"/>
                </a:solidFill>
              </a:rPr>
              <a:t>Hypothermia</a:t>
            </a:r>
            <a:r>
              <a:rPr lang="en-US" altLang="en-US" b="1" dirty="0"/>
              <a:t> – abnormally low body </a:t>
            </a:r>
            <a:r>
              <a:rPr lang="en-US" altLang="en-US" b="1" dirty="0" smtClean="0"/>
              <a:t>temperature (frostbite)</a:t>
            </a:r>
          </a:p>
          <a:p>
            <a:pPr marL="0" indent="0" eaLnBrk="1" hangingPunct="1">
              <a:buNone/>
            </a:pPr>
            <a:endParaRPr lang="en-US" altLang="en-US" b="1" dirty="0" smtClean="0"/>
          </a:p>
          <a:p>
            <a:pPr eaLnBrk="1" hangingPunct="1">
              <a:buFontTx/>
              <a:buChar char="•"/>
            </a:pPr>
            <a:r>
              <a:rPr lang="en-US" altLang="en-US" b="1" dirty="0">
                <a:solidFill>
                  <a:schemeClr val="accent2"/>
                </a:solidFill>
              </a:rPr>
              <a:t>Hyperthermia</a:t>
            </a:r>
            <a:r>
              <a:rPr lang="en-US" altLang="en-US" b="1" dirty="0"/>
              <a:t> – abnormally high body temperature</a:t>
            </a:r>
          </a:p>
          <a:p>
            <a:pPr eaLnBrk="1" hangingPunct="1"/>
            <a:r>
              <a:rPr lang="en-US" altLang="en-US" b="1" dirty="0"/>
              <a:t>	(Heat stress and heat stroke</a:t>
            </a:r>
            <a:endParaRPr lang="en-US" altLang="en-US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7702198" y="409501"/>
            <a:ext cx="2309813" cy="4689475"/>
            <a:chOff x="3422650" y="2025650"/>
            <a:chExt cx="2309813" cy="4689475"/>
          </a:xfrm>
        </p:grpSpPr>
        <p:pic>
          <p:nvPicPr>
            <p:cNvPr id="14" name="Picture 4" descr="shi25707_06_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6463" y="2025650"/>
              <a:ext cx="2286000" cy="468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37"/>
            <p:cNvSpPr>
              <a:spLocks noChangeArrowheads="1"/>
            </p:cNvSpPr>
            <p:nvPr/>
          </p:nvSpPr>
          <p:spPr bwMode="auto">
            <a:xfrm>
              <a:off x="4906963" y="6280150"/>
              <a:ext cx="652462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If body temperature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continues to drop,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control center signals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muscles to contract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involuntarily.</a:t>
              </a:r>
            </a:p>
          </p:txBody>
        </p:sp>
        <p:sp>
          <p:nvSpPr>
            <p:cNvPr id="16" name="Rectangle 144"/>
            <p:cNvSpPr>
              <a:spLocks noChangeArrowheads="1"/>
            </p:cNvSpPr>
            <p:nvPr/>
          </p:nvSpPr>
          <p:spPr bwMode="auto">
            <a:xfrm>
              <a:off x="3944938" y="3884613"/>
              <a:ext cx="246062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500" b="1" dirty="0">
                  <a:solidFill>
                    <a:srgbClr val="000000"/>
                  </a:solidFill>
                  <a:latin typeface="Arial" charset="0"/>
                </a:rPr>
                <a:t>too high</a:t>
              </a:r>
              <a:endParaRPr lang="en-US" altLang="en-US" sz="500" b="1" dirty="0">
                <a:latin typeface="Arial" charset="0"/>
              </a:endParaRPr>
            </a:p>
          </p:txBody>
        </p:sp>
        <p:sp>
          <p:nvSpPr>
            <p:cNvPr id="17" name="Rectangle 145"/>
            <p:cNvSpPr>
              <a:spLocks noChangeArrowheads="1"/>
            </p:cNvSpPr>
            <p:nvPr/>
          </p:nvSpPr>
          <p:spPr bwMode="auto">
            <a:xfrm>
              <a:off x="3959225" y="4583113"/>
              <a:ext cx="219075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too low</a:t>
              </a:r>
              <a:endParaRPr lang="en-US" altLang="en-US" sz="500" b="1">
                <a:latin typeface="Arial" charset="0"/>
              </a:endParaRPr>
            </a:p>
          </p:txBody>
        </p:sp>
        <p:sp>
          <p:nvSpPr>
            <p:cNvPr id="18" name="Rectangle 146"/>
            <p:cNvSpPr>
              <a:spLocks noChangeArrowheads="1"/>
            </p:cNvSpPr>
            <p:nvPr/>
          </p:nvSpPr>
          <p:spPr bwMode="auto">
            <a:xfrm>
              <a:off x="3886200" y="4146550"/>
              <a:ext cx="385763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Normal body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temperature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37°C (98.6°F)</a:t>
              </a:r>
            </a:p>
          </p:txBody>
        </p:sp>
        <p:sp>
          <p:nvSpPr>
            <p:cNvPr id="19" name="Rectangle 149"/>
            <p:cNvSpPr>
              <a:spLocks noChangeArrowheads="1"/>
            </p:cNvSpPr>
            <p:nvPr/>
          </p:nvSpPr>
          <p:spPr bwMode="auto">
            <a:xfrm>
              <a:off x="4005263" y="2184400"/>
              <a:ext cx="70802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Control center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Hypothalamus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detects the deviation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from the set point and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signals effector organs.</a:t>
              </a:r>
            </a:p>
          </p:txBody>
        </p:sp>
        <p:sp>
          <p:nvSpPr>
            <p:cNvPr id="20" name="Rectangle 154"/>
            <p:cNvSpPr>
              <a:spLocks noChangeArrowheads="1"/>
            </p:cNvSpPr>
            <p:nvPr/>
          </p:nvSpPr>
          <p:spPr bwMode="auto">
            <a:xfrm>
              <a:off x="4010025" y="5946775"/>
              <a:ext cx="70802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Control center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Hypothalamus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detects the deviation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from the set point and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signals effector organs.</a:t>
              </a:r>
            </a:p>
          </p:txBody>
        </p:sp>
        <p:sp>
          <p:nvSpPr>
            <p:cNvPr id="21" name="Rectangle 159"/>
            <p:cNvSpPr>
              <a:spLocks noChangeArrowheads="1"/>
            </p:cNvSpPr>
            <p:nvPr/>
          </p:nvSpPr>
          <p:spPr bwMode="auto">
            <a:xfrm>
              <a:off x="3435350" y="3392488"/>
              <a:ext cx="7048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Stimulus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Body temperature rises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above normal.</a:t>
              </a:r>
            </a:p>
          </p:txBody>
        </p:sp>
        <p:sp>
          <p:nvSpPr>
            <p:cNvPr id="22" name="Rectangle 162"/>
            <p:cNvSpPr>
              <a:spLocks noChangeArrowheads="1"/>
            </p:cNvSpPr>
            <p:nvPr/>
          </p:nvSpPr>
          <p:spPr bwMode="auto">
            <a:xfrm>
              <a:off x="4578350" y="2765425"/>
              <a:ext cx="7032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Effectors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Dermal blood vessels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dilate and sweat glands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secrete.</a:t>
              </a:r>
            </a:p>
          </p:txBody>
        </p:sp>
        <p:sp>
          <p:nvSpPr>
            <p:cNvPr id="23" name="Rectangle 166"/>
            <p:cNvSpPr>
              <a:spLocks noChangeArrowheads="1"/>
            </p:cNvSpPr>
            <p:nvPr/>
          </p:nvSpPr>
          <p:spPr bwMode="auto">
            <a:xfrm>
              <a:off x="4540250" y="3392488"/>
              <a:ext cx="7810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Response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Body heat is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lost to surroundings,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temperature drops toward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normal.</a:t>
              </a:r>
            </a:p>
          </p:txBody>
        </p:sp>
        <p:sp>
          <p:nvSpPr>
            <p:cNvPr id="24" name="Rectangle 171"/>
            <p:cNvSpPr>
              <a:spLocks noChangeArrowheads="1"/>
            </p:cNvSpPr>
            <p:nvPr/>
          </p:nvSpPr>
          <p:spPr bwMode="auto">
            <a:xfrm>
              <a:off x="4551363" y="5318125"/>
              <a:ext cx="522287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Effectors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Dermal blood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vessels constrict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and sweat glands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remain inactive.</a:t>
              </a:r>
            </a:p>
          </p:txBody>
        </p:sp>
        <p:sp>
          <p:nvSpPr>
            <p:cNvPr id="25" name="Rectangle 176"/>
            <p:cNvSpPr>
              <a:spLocks noChangeArrowheads="1"/>
            </p:cNvSpPr>
            <p:nvPr/>
          </p:nvSpPr>
          <p:spPr bwMode="auto">
            <a:xfrm>
              <a:off x="5194300" y="5335588"/>
              <a:ext cx="522288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Effectors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Dermal blood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vessels constrict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and sweat glands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remain inactive.</a:t>
              </a:r>
            </a:p>
          </p:txBody>
        </p:sp>
        <p:sp>
          <p:nvSpPr>
            <p:cNvPr id="26" name="Rectangle 181"/>
            <p:cNvSpPr>
              <a:spLocks noChangeArrowheads="1"/>
            </p:cNvSpPr>
            <p:nvPr/>
          </p:nvSpPr>
          <p:spPr bwMode="auto">
            <a:xfrm>
              <a:off x="4556125" y="4805363"/>
              <a:ext cx="10001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Response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Body heat is conserved,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temperature rises toward normal.</a:t>
              </a:r>
            </a:p>
          </p:txBody>
        </p:sp>
        <p:sp>
          <p:nvSpPr>
            <p:cNvPr id="27" name="Rectangle 184"/>
            <p:cNvSpPr>
              <a:spLocks noChangeArrowheads="1"/>
            </p:cNvSpPr>
            <p:nvPr/>
          </p:nvSpPr>
          <p:spPr bwMode="auto">
            <a:xfrm>
              <a:off x="3422650" y="4824413"/>
              <a:ext cx="6159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Stimulus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Body temperature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drops below normal.</a:t>
              </a:r>
            </a:p>
          </p:txBody>
        </p:sp>
        <p:sp>
          <p:nvSpPr>
            <p:cNvPr id="28" name="Rectangle 187"/>
            <p:cNvSpPr>
              <a:spLocks noChangeArrowheads="1"/>
            </p:cNvSpPr>
            <p:nvPr/>
          </p:nvSpPr>
          <p:spPr bwMode="auto">
            <a:xfrm>
              <a:off x="3524250" y="5322888"/>
              <a:ext cx="5667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Receptors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Thermoreceptors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send signals to the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control center.</a:t>
              </a:r>
            </a:p>
          </p:txBody>
        </p:sp>
        <p:sp>
          <p:nvSpPr>
            <p:cNvPr id="29" name="Rectangle 193"/>
            <p:cNvSpPr>
              <a:spLocks noChangeArrowheads="1"/>
            </p:cNvSpPr>
            <p:nvPr/>
          </p:nvSpPr>
          <p:spPr bwMode="auto">
            <a:xfrm>
              <a:off x="3509963" y="2774950"/>
              <a:ext cx="56673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Receptors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Thermoreceptors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send signals to the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control center.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6752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05" y="149248"/>
            <a:ext cx="8534400" cy="1507067"/>
          </a:xfrm>
        </p:spPr>
        <p:txBody>
          <a:bodyPr/>
          <a:lstStyle/>
          <a:p>
            <a:r>
              <a:rPr lang="en-US" b="1" dirty="0" smtClean="0"/>
              <a:t>Healing of wounds</a:t>
            </a:r>
            <a:endParaRPr lang="en-US" b="1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27749" y="1743514"/>
            <a:ext cx="9826074" cy="395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marL="285750" indent="-28575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Inflammation is a normal response to injury or stress.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Blood vessels in affected tissues dilate and become more 	permeable, allowing fluids to leak into the </a:t>
            </a:r>
            <a:r>
              <a:rPr lang="en-US" altLang="en-US" b="1" dirty="0" smtClean="0"/>
              <a:t>damaged </a:t>
            </a:r>
            <a:r>
              <a:rPr lang="en-US" altLang="en-US" b="1" dirty="0"/>
              <a:t>tissues.</a:t>
            </a:r>
          </a:p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Inflamed skin may become: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Reddened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Swollen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Warm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Painful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68558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05" y="149248"/>
            <a:ext cx="8534400" cy="1507067"/>
          </a:xfrm>
        </p:spPr>
        <p:txBody>
          <a:bodyPr/>
          <a:lstStyle/>
          <a:p>
            <a:r>
              <a:rPr lang="en-US" b="1" dirty="0" smtClean="0"/>
              <a:t>Healing of wounds</a:t>
            </a: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528888" y="1233378"/>
            <a:ext cx="6785233" cy="5445236"/>
            <a:chOff x="2528888" y="1543050"/>
            <a:chExt cx="4206875" cy="5135563"/>
          </a:xfrm>
        </p:grpSpPr>
        <p:pic>
          <p:nvPicPr>
            <p:cNvPr id="6" name="Picture 5" descr="shi25707_06_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8888" y="1543050"/>
              <a:ext cx="3873500" cy="501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V="1">
              <a:off x="5399088" y="5303838"/>
              <a:ext cx="155575" cy="2428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H="1">
              <a:off x="5467350" y="5541963"/>
              <a:ext cx="474663" cy="2444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H="1">
              <a:off x="3062288" y="5946775"/>
              <a:ext cx="466725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H="1">
              <a:off x="2863850" y="5773738"/>
              <a:ext cx="665163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H="1">
              <a:off x="5334000" y="2428875"/>
              <a:ext cx="606425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H="1">
              <a:off x="5381625" y="2206625"/>
              <a:ext cx="558800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H="1">
              <a:off x="5699125" y="5175250"/>
              <a:ext cx="242888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H="1">
              <a:off x="4600575" y="4056063"/>
              <a:ext cx="509588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6043613" y="3657600"/>
              <a:ext cx="527050" cy="134938"/>
            </a:xfrm>
            <a:custGeom>
              <a:avLst/>
              <a:gdLst>
                <a:gd name="T0" fmla="*/ 2147483647 w 332"/>
                <a:gd name="T1" fmla="*/ 0 h 85"/>
                <a:gd name="T2" fmla="*/ 2147483647 w 332"/>
                <a:gd name="T3" fmla="*/ 0 h 85"/>
                <a:gd name="T4" fmla="*/ 0 w 332"/>
                <a:gd name="T5" fmla="*/ 2147483647 h 85"/>
                <a:gd name="T6" fmla="*/ 0 60000 65536"/>
                <a:gd name="T7" fmla="*/ 0 60000 65536"/>
                <a:gd name="T8" fmla="*/ 0 60000 65536"/>
                <a:gd name="T9" fmla="*/ 0 w 332"/>
                <a:gd name="T10" fmla="*/ 0 h 85"/>
                <a:gd name="T11" fmla="*/ 332 w 332"/>
                <a:gd name="T12" fmla="*/ 85 h 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2" h="85">
                  <a:moveTo>
                    <a:pt x="332" y="0"/>
                  </a:moveTo>
                  <a:lnTo>
                    <a:pt x="295" y="0"/>
                  </a:lnTo>
                  <a:lnTo>
                    <a:pt x="0" y="85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 flipH="1">
              <a:off x="5413375" y="2428875"/>
              <a:ext cx="112713" cy="968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3459163" y="5946775"/>
              <a:ext cx="220662" cy="7302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3114675" y="3149600"/>
              <a:ext cx="762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altLang="en-US" b="1">
                <a:latin typeface="Arial" charset="0"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4922838" y="3149600"/>
              <a:ext cx="79375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altLang="en-US" b="1">
                <a:latin typeface="Arial" charset="0"/>
              </a:endParaRPr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3114675" y="6602413"/>
              <a:ext cx="61913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(f)</a:t>
              </a:r>
              <a:endParaRPr lang="en-US" altLang="en-US" b="1">
                <a:latin typeface="Arial" charset="0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4922838" y="6602413"/>
              <a:ext cx="79375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(g)</a:t>
              </a:r>
              <a:endParaRPr lang="en-US" altLang="en-US" b="1">
                <a:latin typeface="Arial" charset="0"/>
              </a:endParaRPr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2566988" y="4859338"/>
              <a:ext cx="762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altLang="en-US" b="1">
                <a:latin typeface="Arial" charset="0"/>
              </a:endParaRP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4003675" y="4859338"/>
              <a:ext cx="79375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altLang="en-US" b="1">
                <a:latin typeface="Arial" charset="0"/>
              </a:endParaRPr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5457825" y="4859338"/>
              <a:ext cx="762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(e)</a:t>
              </a:r>
              <a:endParaRPr lang="en-US" altLang="en-US" b="1">
                <a:latin typeface="Arial" charset="0"/>
              </a:endParaRPr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5956300" y="5505450"/>
              <a:ext cx="18097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Scar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tissue</a:t>
              </a: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2717800" y="5905500"/>
              <a:ext cx="338138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Fibroblasts</a:t>
              </a:r>
              <a:endParaRPr lang="en-US" altLang="en-US" b="1">
                <a:latin typeface="Arial" charset="0"/>
              </a:endParaRPr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2717800" y="5716588"/>
              <a:ext cx="18097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Scar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tissue</a:t>
              </a:r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5956300" y="2393950"/>
              <a:ext cx="334963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Blood cells</a:t>
              </a:r>
              <a:endParaRPr lang="en-US" altLang="en-US" b="1">
                <a:latin typeface="Arial" charset="0"/>
              </a:endParaRPr>
            </a:p>
          </p:txBody>
        </p:sp>
        <p:sp>
          <p:nvSpPr>
            <p:cNvPr id="29" name="Rectangle 33"/>
            <p:cNvSpPr>
              <a:spLocks noChangeArrowheads="1"/>
            </p:cNvSpPr>
            <p:nvPr/>
          </p:nvSpPr>
          <p:spPr bwMode="auto">
            <a:xfrm>
              <a:off x="5956300" y="2168525"/>
              <a:ext cx="381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Site of injury</a:t>
              </a:r>
              <a:endParaRPr lang="en-US" altLang="en-US" b="1">
                <a:latin typeface="Arial" charset="0"/>
              </a:endParaRPr>
            </a:p>
          </p:txBody>
        </p:sp>
        <p:sp>
          <p:nvSpPr>
            <p:cNvPr id="30" name="Rectangle 34"/>
            <p:cNvSpPr>
              <a:spLocks noChangeArrowheads="1"/>
            </p:cNvSpPr>
            <p:nvPr/>
          </p:nvSpPr>
          <p:spPr bwMode="auto">
            <a:xfrm>
              <a:off x="5956300" y="5140325"/>
              <a:ext cx="150813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Scab</a:t>
              </a:r>
              <a:endParaRPr lang="en-US" altLang="en-US" b="1">
                <a:latin typeface="Arial" charset="0"/>
              </a:endParaRPr>
            </a:p>
          </p:txBody>
        </p:sp>
        <p:sp>
          <p:nvSpPr>
            <p:cNvPr id="31" name="Rectangle 35"/>
            <p:cNvSpPr>
              <a:spLocks noChangeArrowheads="1"/>
            </p:cNvSpPr>
            <p:nvPr/>
          </p:nvSpPr>
          <p:spPr bwMode="auto">
            <a:xfrm>
              <a:off x="5124450" y="4019550"/>
              <a:ext cx="1778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Blood</a:t>
              </a:r>
            </a:p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clot</a:t>
              </a:r>
            </a:p>
          </p:txBody>
        </p:sp>
        <p:sp>
          <p:nvSpPr>
            <p:cNvPr id="32" name="Rectangle 37"/>
            <p:cNvSpPr>
              <a:spLocks noChangeArrowheads="1"/>
            </p:cNvSpPr>
            <p:nvPr/>
          </p:nvSpPr>
          <p:spPr bwMode="auto">
            <a:xfrm>
              <a:off x="6584950" y="3622675"/>
              <a:ext cx="150813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500" b="1">
                  <a:solidFill>
                    <a:srgbClr val="000000"/>
                  </a:solidFill>
                  <a:latin typeface="Arial" charset="0"/>
                </a:rPr>
                <a:t>Scab</a:t>
              </a:r>
              <a:endParaRPr lang="en-US" altLang="en-US" b="1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447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05" y="149248"/>
            <a:ext cx="8534400" cy="1507067"/>
          </a:xfrm>
        </p:spPr>
        <p:txBody>
          <a:bodyPr/>
          <a:lstStyle/>
          <a:p>
            <a:r>
              <a:rPr lang="en-US" b="1" dirty="0" smtClean="0"/>
              <a:t>Changes in skin during lifespan</a:t>
            </a:r>
            <a:endParaRPr lang="en-US" b="1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81000" y="1752600"/>
            <a:ext cx="453124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altLang="en-US" b="1" dirty="0"/>
              <a:t> Skin becomes scaly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altLang="en-US" b="1" dirty="0"/>
              <a:t> Age spots appear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altLang="en-US" b="1" dirty="0"/>
              <a:t> Epidermis thins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altLang="en-US" b="1" dirty="0"/>
              <a:t> Dermis becomes reduced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altLang="en-US" b="1" dirty="0"/>
              <a:t> Loss of fat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altLang="en-US" b="1" dirty="0"/>
              <a:t> Wrinkling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altLang="en-US" b="1" dirty="0"/>
              <a:t> Sagging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altLang="en-US" b="1" dirty="0"/>
              <a:t> Sebaceous glands </a:t>
            </a:r>
            <a:r>
              <a:rPr lang="en-US" altLang="en-US" b="1" dirty="0" smtClean="0"/>
              <a:t>secrete less </a:t>
            </a:r>
            <a:r>
              <a:rPr lang="en-US" altLang="en-US" b="1" dirty="0"/>
              <a:t>oil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759302" y="1383516"/>
            <a:ext cx="4419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altLang="en-US" b="1" dirty="0"/>
              <a:t> Melanin  production slows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altLang="en-US" b="1" dirty="0"/>
              <a:t> Hair thins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altLang="en-US" b="1" dirty="0"/>
              <a:t> Number of hair follicles </a:t>
            </a:r>
            <a:r>
              <a:rPr lang="en-US" altLang="en-US" b="1" dirty="0" smtClean="0"/>
              <a:t>decreases</a:t>
            </a:r>
            <a:endParaRPr lang="en-US" altLang="en-US" b="1" dirty="0"/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altLang="en-US" b="1" dirty="0"/>
              <a:t> Nail growth becomes impaired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altLang="en-US" b="1" dirty="0"/>
              <a:t> Sensory receptors decline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altLang="en-US" b="1" dirty="0"/>
              <a:t> Body temperature unable to be 	controlled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altLang="en-US" b="1" dirty="0"/>
              <a:t> Diminished ability to activate </a:t>
            </a:r>
            <a:r>
              <a:rPr lang="en-US" altLang="en-US" b="1" dirty="0" smtClean="0"/>
              <a:t>Vitamin </a:t>
            </a:r>
            <a:r>
              <a:rPr lang="en-US" altLang="en-US" b="1" dirty="0"/>
              <a:t>D</a:t>
            </a:r>
          </a:p>
          <a:p>
            <a:pPr eaLnBrk="1" hangingPunct="1"/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002288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05" y="149248"/>
            <a:ext cx="8534400" cy="1507067"/>
          </a:xfrm>
        </p:spPr>
        <p:txBody>
          <a:bodyPr/>
          <a:lstStyle/>
          <a:p>
            <a:r>
              <a:rPr lang="en-US" b="1" dirty="0" smtClean="0"/>
              <a:t>Skin and its tissues </a:t>
            </a:r>
            <a:endParaRPr lang="en-US" b="1" dirty="0"/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513760" y="1844591"/>
            <a:ext cx="8534400" cy="462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Composed of several tissue types</a:t>
            </a:r>
          </a:p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Maintains homeostasis</a:t>
            </a:r>
          </a:p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Protective covering</a:t>
            </a:r>
          </a:p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Retards water loss</a:t>
            </a:r>
          </a:p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Regulates body temperature</a:t>
            </a:r>
          </a:p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Houses sensory receptors</a:t>
            </a:r>
          </a:p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Contains immune system cells</a:t>
            </a:r>
          </a:p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Synthesizes chemicals</a:t>
            </a:r>
          </a:p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Excretes small amounts of wastes</a:t>
            </a:r>
          </a:p>
        </p:txBody>
      </p:sp>
    </p:spTree>
    <p:extLst>
      <p:ext uri="{BB962C8B-B14F-4D97-AF65-F5344CB8AC3E}">
        <p14:creationId xmlns:p14="http://schemas.microsoft.com/office/powerpoint/2010/main" val="725734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05" y="149248"/>
            <a:ext cx="8534400" cy="1507067"/>
          </a:xfrm>
        </p:spPr>
        <p:txBody>
          <a:bodyPr/>
          <a:lstStyle/>
          <a:p>
            <a:r>
              <a:rPr lang="en-US" b="1" dirty="0" smtClean="0"/>
              <a:t>Skin Cells</a:t>
            </a:r>
            <a:endParaRPr lang="en-US" b="1" dirty="0"/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612961" y="1262916"/>
            <a:ext cx="5568063" cy="487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</a:t>
            </a:r>
            <a:r>
              <a:rPr lang="en-US" altLang="en-US" sz="3200" b="1" dirty="0"/>
              <a:t>Help produce Vitamin D needed for normal bone 	and tooth development</a:t>
            </a:r>
          </a:p>
          <a:p>
            <a:pPr eaLnBrk="1" hangingPunct="1">
              <a:buClr>
                <a:schemeClr val="accent2"/>
              </a:buClr>
              <a:buFontTx/>
              <a:buChar char="•"/>
            </a:pPr>
            <a:endParaRPr lang="en-US" altLang="en-US" sz="3200" b="1" dirty="0"/>
          </a:p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3200" b="1" dirty="0"/>
              <a:t> Some cells (keratinocytes) produce substances 	that simulate development of some white 	blood cells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168411" y="1953447"/>
            <a:ext cx="3741738" cy="4184650"/>
            <a:chOff x="5041900" y="1752600"/>
            <a:chExt cx="3741738" cy="4184650"/>
          </a:xfrm>
        </p:grpSpPr>
        <p:sp>
          <p:nvSpPr>
            <p:cNvPr id="13" name="Rectangle 34"/>
            <p:cNvSpPr>
              <a:spLocks noChangeArrowheads="1"/>
            </p:cNvSpPr>
            <p:nvPr/>
          </p:nvSpPr>
          <p:spPr bwMode="auto">
            <a:xfrm>
              <a:off x="7667625" y="3314700"/>
              <a:ext cx="1116013" cy="54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en-US" sz="1200" b="1" dirty="0">
                  <a:solidFill>
                    <a:srgbClr val="000000"/>
                  </a:solidFill>
                  <a:latin typeface="Arial" charset="0"/>
                </a:rPr>
                <a:t>Dense irregular</a:t>
              </a:r>
            </a:p>
            <a:p>
              <a:pPr eaLnBrk="1" hangingPunct="1"/>
              <a:r>
                <a:rPr lang="en-US" altLang="en-US" sz="1200" b="1" dirty="0">
                  <a:solidFill>
                    <a:srgbClr val="000000"/>
                  </a:solidFill>
                  <a:latin typeface="Arial" charset="0"/>
                </a:rPr>
                <a:t>connective</a:t>
              </a:r>
            </a:p>
            <a:p>
              <a:pPr eaLnBrk="1" hangingPunct="1"/>
              <a:r>
                <a:rPr lang="en-US" altLang="en-US" sz="1200" b="1" dirty="0">
                  <a:solidFill>
                    <a:srgbClr val="000000"/>
                  </a:solidFill>
                  <a:latin typeface="Arial" charset="0"/>
                </a:rPr>
                <a:t>tissue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041900" y="1752600"/>
              <a:ext cx="3709988" cy="4184650"/>
              <a:chOff x="5041900" y="1752600"/>
              <a:chExt cx="3709988" cy="4184650"/>
            </a:xfrm>
          </p:grpSpPr>
          <p:pic>
            <p:nvPicPr>
              <p:cNvPr id="15" name="Picture 27" descr="shi25707_06_0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1900" y="1752600"/>
                <a:ext cx="2409825" cy="418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ectangle 31"/>
              <p:cNvSpPr>
                <a:spLocks noChangeArrowheads="1"/>
              </p:cNvSpPr>
              <p:nvPr/>
            </p:nvSpPr>
            <p:spPr bwMode="auto">
              <a:xfrm>
                <a:off x="7667625" y="2005013"/>
                <a:ext cx="763588" cy="547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200" b="1" dirty="0">
                    <a:solidFill>
                      <a:srgbClr val="000000"/>
                    </a:solidFill>
                    <a:latin typeface="Arial" charset="0"/>
                  </a:rPr>
                  <a:t>Stratified</a:t>
                </a:r>
              </a:p>
              <a:p>
                <a:pPr eaLnBrk="1" hangingPunct="1"/>
                <a:r>
                  <a:rPr lang="en-US" altLang="en-US" sz="1200" b="1" dirty="0">
                    <a:solidFill>
                      <a:srgbClr val="000000"/>
                    </a:solidFill>
                    <a:latin typeface="Arial" charset="0"/>
                  </a:rPr>
                  <a:t>squamous</a:t>
                </a:r>
              </a:p>
              <a:p>
                <a:pPr eaLnBrk="1" hangingPunct="1"/>
                <a:r>
                  <a:rPr lang="en-US" altLang="en-US" sz="1200" b="1" dirty="0">
                    <a:solidFill>
                      <a:srgbClr val="000000"/>
                    </a:solidFill>
                    <a:latin typeface="Arial" charset="0"/>
                  </a:rPr>
                  <a:t>epithelium</a:t>
                </a:r>
              </a:p>
            </p:txBody>
          </p:sp>
          <p:sp>
            <p:nvSpPr>
              <p:cNvPr id="17" name="Rectangle 37"/>
              <p:cNvSpPr>
                <a:spLocks noChangeArrowheads="1"/>
              </p:cNvSpPr>
              <p:nvPr/>
            </p:nvSpPr>
            <p:spPr bwMode="auto">
              <a:xfrm>
                <a:off x="7667625" y="5375275"/>
                <a:ext cx="1084263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000000"/>
                    </a:solidFill>
                    <a:latin typeface="Arial" charset="0"/>
                  </a:rPr>
                  <a:t>Adipose tissue</a:t>
                </a:r>
                <a:endParaRPr lang="en-US" altLang="en-US" b="1">
                  <a:latin typeface="Arial" charset="0"/>
                </a:endParaRPr>
              </a:p>
            </p:txBody>
          </p:sp>
          <p:sp>
            <p:nvSpPr>
              <p:cNvPr id="18" name="Line 39"/>
              <p:cNvSpPr>
                <a:spLocks noChangeShapeType="1"/>
              </p:cNvSpPr>
              <p:nvPr/>
            </p:nvSpPr>
            <p:spPr bwMode="auto">
              <a:xfrm flipH="1">
                <a:off x="6981825" y="3398838"/>
                <a:ext cx="647700" cy="15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41"/>
              <p:cNvSpPr>
                <a:spLocks noChangeShapeType="1"/>
              </p:cNvSpPr>
              <p:nvPr/>
            </p:nvSpPr>
            <p:spPr bwMode="auto">
              <a:xfrm flipH="1">
                <a:off x="6981825" y="2100263"/>
                <a:ext cx="647700" cy="15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43"/>
              <p:cNvSpPr>
                <a:spLocks noChangeShapeType="1"/>
              </p:cNvSpPr>
              <p:nvPr/>
            </p:nvSpPr>
            <p:spPr bwMode="auto">
              <a:xfrm flipH="1">
                <a:off x="6462713" y="5465763"/>
                <a:ext cx="1166812" cy="15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6521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05" y="149248"/>
            <a:ext cx="8534400" cy="1507067"/>
          </a:xfrm>
        </p:spPr>
        <p:txBody>
          <a:bodyPr/>
          <a:lstStyle/>
          <a:p>
            <a:r>
              <a:rPr lang="en-US" b="1" dirty="0" smtClean="0"/>
              <a:t>Layers of skin</a:t>
            </a:r>
            <a:endParaRPr lang="en-US" b="1" dirty="0"/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577555" y="1656315"/>
            <a:ext cx="8534400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 dirty="0"/>
              <a:t> </a:t>
            </a:r>
            <a:r>
              <a:rPr lang="en-US" altLang="en-US" sz="3200" b="1" dirty="0">
                <a:solidFill>
                  <a:schemeClr val="accent2"/>
                </a:solidFill>
              </a:rPr>
              <a:t>Epidermis</a:t>
            </a:r>
          </a:p>
          <a:p>
            <a:pPr eaLnBrk="1" hangingPunct="1">
              <a:buFontTx/>
              <a:buChar char="•"/>
            </a:pPr>
            <a:r>
              <a:rPr lang="en-US" altLang="en-US" sz="3200" b="1" dirty="0"/>
              <a:t> </a:t>
            </a:r>
            <a:r>
              <a:rPr lang="en-US" altLang="en-US" sz="3200" b="1" dirty="0">
                <a:solidFill>
                  <a:schemeClr val="accent2"/>
                </a:solidFill>
              </a:rPr>
              <a:t>Dermis</a:t>
            </a:r>
          </a:p>
          <a:p>
            <a:pPr eaLnBrk="1" hangingPunct="1">
              <a:buFontTx/>
              <a:buChar char="•"/>
            </a:pPr>
            <a:r>
              <a:rPr lang="en-US" altLang="en-US" sz="3200" b="1" dirty="0"/>
              <a:t> </a:t>
            </a:r>
            <a:r>
              <a:rPr lang="en-US" altLang="en-US" sz="3200" b="1" dirty="0">
                <a:solidFill>
                  <a:schemeClr val="accent2"/>
                </a:solidFill>
              </a:rPr>
              <a:t>Subcutaneous layer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3200" b="1" dirty="0"/>
              <a:t> </a:t>
            </a:r>
            <a:r>
              <a:rPr lang="en-US" altLang="en-US" sz="2800" b="1" dirty="0"/>
              <a:t>AKA  hypodermis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800" b="1" dirty="0"/>
              <a:t> Beneath dermis 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800" b="1" dirty="0"/>
              <a:t> Some also call </a:t>
            </a:r>
            <a:r>
              <a:rPr lang="en-US" altLang="en-US" sz="2800" b="1" dirty="0" smtClean="0"/>
              <a:t>it the </a:t>
            </a:r>
            <a:r>
              <a:rPr lang="en-US" altLang="en-US" sz="2800" b="1" dirty="0"/>
              <a:t>superficial 	fascia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800" b="1" dirty="0"/>
              <a:t> Some consider it </a:t>
            </a:r>
            <a:r>
              <a:rPr lang="en-US" altLang="en-US" sz="2800" b="1" dirty="0" smtClean="0"/>
              <a:t>not </a:t>
            </a:r>
            <a:r>
              <a:rPr lang="en-US" altLang="en-US" sz="2800" b="1" dirty="0"/>
              <a:t>part of the skin</a:t>
            </a:r>
          </a:p>
        </p:txBody>
      </p:sp>
    </p:spTree>
    <p:extLst>
      <p:ext uri="{BB962C8B-B14F-4D97-AF65-F5344CB8AC3E}">
        <p14:creationId xmlns:p14="http://schemas.microsoft.com/office/powerpoint/2010/main" val="1355154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05" y="149248"/>
            <a:ext cx="8534400" cy="1507067"/>
          </a:xfrm>
        </p:spPr>
        <p:txBody>
          <a:bodyPr/>
          <a:lstStyle/>
          <a:p>
            <a:r>
              <a:rPr lang="en-US" b="1" dirty="0" smtClean="0"/>
              <a:t>epidermis</a:t>
            </a:r>
            <a:endParaRPr lang="en-US" b="1" dirty="0"/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577555" y="1474728"/>
            <a:ext cx="8534400" cy="473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 dirty="0"/>
              <a:t> </a:t>
            </a:r>
            <a:r>
              <a:rPr lang="en-US" altLang="en-US" sz="3200" b="1" dirty="0" smtClean="0"/>
              <a:t>Stratified </a:t>
            </a:r>
            <a:r>
              <a:rPr lang="en-US" altLang="en-US" sz="3200" b="1" dirty="0"/>
              <a:t>squamous </a:t>
            </a:r>
            <a:r>
              <a:rPr lang="en-US" altLang="en-US" sz="3200" b="1" dirty="0" smtClean="0"/>
              <a:t>epithelium</a:t>
            </a:r>
          </a:p>
          <a:p>
            <a:pPr eaLnBrk="1" hangingPunct="1">
              <a:buFontTx/>
              <a:buChar char="•"/>
            </a:pPr>
            <a:r>
              <a:rPr lang="en-US" altLang="en-US" sz="3200" b="1" dirty="0"/>
              <a:t>Lacks blood </a:t>
            </a:r>
            <a:r>
              <a:rPr lang="en-US" altLang="en-US" sz="3200" b="1" dirty="0" smtClean="0"/>
              <a:t>vessels</a:t>
            </a:r>
          </a:p>
          <a:p>
            <a:pPr eaLnBrk="1" hangingPunct="1">
              <a:buFontTx/>
              <a:buChar char="•"/>
            </a:pPr>
            <a:r>
              <a:rPr lang="en-US" altLang="en-US" sz="3200" b="1" dirty="0" smtClean="0"/>
              <a:t>Keratinized- cells harden due to keratin protein (tough fibrous, waterproof) being stored in cells</a:t>
            </a:r>
          </a:p>
          <a:p>
            <a:pPr eaLnBrk="1" hangingPunct="1">
              <a:buFontTx/>
              <a:buChar char="•"/>
            </a:pPr>
            <a:r>
              <a:rPr lang="en-US" altLang="en-US" sz="3200" b="1" dirty="0"/>
              <a:t>Thickest on palms and</a:t>
            </a:r>
            <a:br>
              <a:rPr lang="en-US" altLang="en-US" sz="3200" b="1" dirty="0"/>
            </a:br>
            <a:r>
              <a:rPr lang="en-US" altLang="en-US" sz="3200" b="1" dirty="0"/>
              <a:t>	     soles (0.8-1.4mm)</a:t>
            </a:r>
          </a:p>
          <a:p>
            <a:pPr eaLnBrk="1" hangingPunct="1">
              <a:buFontTx/>
              <a:buChar char="•"/>
            </a:pP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4972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05" y="149248"/>
            <a:ext cx="8534400" cy="1507067"/>
          </a:xfrm>
        </p:spPr>
        <p:txBody>
          <a:bodyPr/>
          <a:lstStyle/>
          <a:p>
            <a:r>
              <a:rPr lang="en-US" b="1" dirty="0" smtClean="0"/>
              <a:t>epidermis</a:t>
            </a:r>
            <a:endParaRPr lang="en-US" b="1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20085" y="1271775"/>
            <a:ext cx="8534400" cy="504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marL="285750" indent="-28575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 dirty="0" smtClean="0"/>
              <a:t> </a:t>
            </a:r>
            <a:r>
              <a:rPr lang="en-US" altLang="en-US" sz="3200" b="1" dirty="0" smtClean="0"/>
              <a:t>Melanocytes provide melanin</a:t>
            </a:r>
          </a:p>
          <a:p>
            <a:pPr eaLnBrk="1" hangingPunct="1">
              <a:buFontTx/>
              <a:buChar char="•"/>
            </a:pPr>
            <a:r>
              <a:rPr lang="en-US" altLang="en-US" sz="3200" b="1" dirty="0" smtClean="0"/>
              <a:t>Rests on basement membrane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b="1" dirty="0"/>
              <a:t>There are five (5) layers of the epidermis: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Stratum </a:t>
            </a:r>
            <a:r>
              <a:rPr lang="en-US" altLang="en-US" b="1" dirty="0" err="1"/>
              <a:t>corneum</a:t>
            </a:r>
            <a:endParaRPr lang="en-US" altLang="en-US" b="1" dirty="0"/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Stratum </a:t>
            </a:r>
            <a:r>
              <a:rPr lang="en-US" altLang="en-US" b="1" dirty="0" err="1"/>
              <a:t>lucidum</a:t>
            </a:r>
            <a:endParaRPr lang="en-US" altLang="en-US" b="1" dirty="0"/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Stratum </a:t>
            </a:r>
            <a:r>
              <a:rPr lang="en-US" altLang="en-US" b="1" dirty="0" err="1"/>
              <a:t>granulosum</a:t>
            </a:r>
            <a:endParaRPr lang="en-US" altLang="en-US" b="1" dirty="0"/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Stratum </a:t>
            </a:r>
            <a:r>
              <a:rPr lang="en-US" altLang="en-US" b="1" dirty="0" err="1"/>
              <a:t>spinosum</a:t>
            </a:r>
            <a:endParaRPr lang="en-US" altLang="en-US" b="1" dirty="0"/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Stratum </a:t>
            </a:r>
            <a:r>
              <a:rPr lang="en-US" altLang="en-US" b="1" dirty="0" err="1"/>
              <a:t>basale</a:t>
            </a:r>
            <a:endParaRPr lang="en-US" altLang="en-US" b="1" dirty="0"/>
          </a:p>
          <a:p>
            <a:pPr eaLnBrk="1" hangingPunct="1">
              <a:buFontTx/>
              <a:buChar char="•"/>
            </a:pP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0930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05" y="149248"/>
            <a:ext cx="8534400" cy="1507067"/>
          </a:xfrm>
        </p:spPr>
        <p:txBody>
          <a:bodyPr/>
          <a:lstStyle/>
          <a:p>
            <a:r>
              <a:rPr lang="en-US" b="1" dirty="0" smtClean="0"/>
              <a:t>epidermis</a:t>
            </a:r>
            <a:endParaRPr lang="en-US" b="1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20085" y="1847319"/>
            <a:ext cx="8534400" cy="389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marL="285750" indent="-28575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 b="1" dirty="0" smtClean="0"/>
              <a:t>Stratum </a:t>
            </a:r>
            <a:r>
              <a:rPr lang="en-US" altLang="en-US" sz="3200" b="1" dirty="0" err="1" smtClean="0"/>
              <a:t>corneum</a:t>
            </a:r>
            <a:r>
              <a:rPr lang="en-US" altLang="en-US" sz="3200" b="1" dirty="0" smtClean="0"/>
              <a:t>- </a:t>
            </a:r>
            <a:r>
              <a:rPr lang="en-US" altLang="en-US" b="1" dirty="0" smtClean="0"/>
              <a:t>outermost layer, many layers of dead </a:t>
            </a:r>
            <a:r>
              <a:rPr lang="en-US" altLang="en-US" b="1" dirty="0" err="1" smtClean="0"/>
              <a:t>keritinized</a:t>
            </a:r>
            <a:r>
              <a:rPr lang="en-US" altLang="en-US" b="1" dirty="0" smtClean="0"/>
              <a:t> cells</a:t>
            </a:r>
            <a:endParaRPr lang="en-US" altLang="en-US" b="1" dirty="0"/>
          </a:p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3200" b="1" dirty="0"/>
              <a:t> Stratum </a:t>
            </a:r>
            <a:r>
              <a:rPr lang="en-US" altLang="en-US" sz="3200" b="1" dirty="0" err="1" smtClean="0"/>
              <a:t>lucidum</a:t>
            </a:r>
            <a:r>
              <a:rPr lang="en-US" altLang="en-US" sz="3200" b="1" dirty="0" smtClean="0"/>
              <a:t>- </a:t>
            </a:r>
            <a:r>
              <a:rPr lang="en-US" altLang="en-US" b="1" dirty="0" smtClean="0"/>
              <a:t>2</a:t>
            </a:r>
            <a:r>
              <a:rPr lang="en-US" altLang="en-US" b="1" baseline="30000" dirty="0" smtClean="0"/>
              <a:t>nd</a:t>
            </a:r>
            <a:r>
              <a:rPr lang="en-US" altLang="en-US" b="1" dirty="0" smtClean="0"/>
              <a:t> layer in palms and soles, clear cells hardly visible may be lacking in thin epidermis, cells change shape and pushed toward surface</a:t>
            </a:r>
            <a:endParaRPr lang="en-US" altLang="en-US" b="1" dirty="0"/>
          </a:p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3200" b="1" dirty="0"/>
              <a:t> Stratum </a:t>
            </a:r>
            <a:r>
              <a:rPr lang="en-US" altLang="en-US" sz="3200" b="1" dirty="0" err="1" smtClean="0"/>
              <a:t>granulosum</a:t>
            </a:r>
            <a:r>
              <a:rPr lang="en-US" altLang="en-US" sz="3200" b="1" dirty="0" smtClean="0"/>
              <a:t>- </a:t>
            </a:r>
            <a:r>
              <a:rPr lang="en-US" altLang="en-US" b="1" dirty="0" smtClean="0"/>
              <a:t>2</a:t>
            </a:r>
            <a:r>
              <a:rPr lang="en-US" altLang="en-US" b="1" baseline="30000" dirty="0" smtClean="0"/>
              <a:t>nd</a:t>
            </a:r>
            <a:r>
              <a:rPr lang="en-US" altLang="en-US" b="1" dirty="0" smtClean="0"/>
              <a:t> layer, beneath stratum </a:t>
            </a:r>
            <a:r>
              <a:rPr lang="en-US" altLang="en-US" b="1" dirty="0" err="1" smtClean="0"/>
              <a:t>corneum</a:t>
            </a:r>
            <a:r>
              <a:rPr lang="en-US" altLang="en-US" b="1" dirty="0" smtClean="0"/>
              <a:t>, contains </a:t>
            </a:r>
            <a:r>
              <a:rPr lang="en-US" altLang="en-US" b="1" dirty="0" err="1" smtClean="0"/>
              <a:t>shruken</a:t>
            </a:r>
            <a:r>
              <a:rPr lang="en-US" altLang="en-US" b="1" dirty="0" smtClean="0"/>
              <a:t> fibers of keratin</a:t>
            </a:r>
            <a:r>
              <a:rPr lang="en-US" altLang="en-US" sz="3200" b="1" dirty="0" smtClean="0"/>
              <a:t> 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13494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05" y="149248"/>
            <a:ext cx="8534400" cy="1507067"/>
          </a:xfrm>
        </p:spPr>
        <p:txBody>
          <a:bodyPr/>
          <a:lstStyle/>
          <a:p>
            <a:r>
              <a:rPr lang="en-US" b="1" dirty="0" smtClean="0"/>
              <a:t>epidermis</a:t>
            </a:r>
            <a:endParaRPr lang="en-US" b="1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20085" y="1573398"/>
            <a:ext cx="8534400" cy="44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marL="285750" indent="-28575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400" kern="1200" cap="none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 b="1" dirty="0" smtClean="0"/>
              <a:t>Stratum </a:t>
            </a:r>
            <a:r>
              <a:rPr lang="en-US" altLang="en-US" sz="3200" b="1" dirty="0" err="1" smtClean="0"/>
              <a:t>spinosum</a:t>
            </a:r>
            <a:r>
              <a:rPr lang="en-US" altLang="en-US" sz="3200" b="1" dirty="0" smtClean="0"/>
              <a:t>- </a:t>
            </a:r>
            <a:r>
              <a:rPr lang="en-US" altLang="en-US" b="1" dirty="0" smtClean="0"/>
              <a:t>3</a:t>
            </a:r>
            <a:r>
              <a:rPr lang="en-US" altLang="en-US" b="1" baseline="30000" dirty="0" smtClean="0"/>
              <a:t>rd</a:t>
            </a:r>
            <a:r>
              <a:rPr lang="en-US" altLang="en-US" b="1" dirty="0" smtClean="0"/>
              <a:t> layer, contains developing fibers of keratin and cells become flattened</a:t>
            </a:r>
            <a:endParaRPr lang="en-US" altLang="en-US" b="1" dirty="0"/>
          </a:p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3200" b="1" dirty="0"/>
              <a:t> Stratum </a:t>
            </a:r>
            <a:r>
              <a:rPr lang="en-US" altLang="en-US" sz="3200" b="1" dirty="0" err="1" smtClean="0"/>
              <a:t>basale</a:t>
            </a:r>
            <a:r>
              <a:rPr lang="en-US" altLang="en-US" sz="3200" b="1" dirty="0" smtClean="0"/>
              <a:t>- </a:t>
            </a:r>
            <a:r>
              <a:rPr lang="en-US" altLang="en-US" b="1" dirty="0" smtClean="0"/>
              <a:t>Deepest layer above basement membrane 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 smtClean="0"/>
              <a:t>close to blood vessels so cells grow and divide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 smtClean="0"/>
              <a:t>contains melanocytes (produce melanin, which is a dark pigment that produce skin color and helps absorb UV rays)</a:t>
            </a:r>
            <a:endParaRPr lang="en-US" altLang="en-US" b="1" dirty="0"/>
          </a:p>
          <a:p>
            <a:pPr eaLnBrk="1" hangingPunct="1">
              <a:buFontTx/>
              <a:buChar char="•"/>
            </a:pP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5544315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422</TotalTime>
  <Words>922</Words>
  <Application>Microsoft Macintosh PowerPoint</Application>
  <PresentationFormat>Widescreen</PresentationFormat>
  <Paragraphs>279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Century Gothic</vt:lpstr>
      <vt:lpstr>Times New Roman</vt:lpstr>
      <vt:lpstr>Wingdings</vt:lpstr>
      <vt:lpstr>Wingdings 3</vt:lpstr>
      <vt:lpstr>Arial</vt:lpstr>
      <vt:lpstr>Slice</vt:lpstr>
      <vt:lpstr>Ch. 6 Integumentary system</vt:lpstr>
      <vt:lpstr>Integumentary system</vt:lpstr>
      <vt:lpstr>Skin and its tissues </vt:lpstr>
      <vt:lpstr>Skin Cells</vt:lpstr>
      <vt:lpstr>Layers of skin</vt:lpstr>
      <vt:lpstr>epidermis</vt:lpstr>
      <vt:lpstr>epidermis</vt:lpstr>
      <vt:lpstr>epidermis</vt:lpstr>
      <vt:lpstr>epidermis</vt:lpstr>
      <vt:lpstr>Epidermis Influences </vt:lpstr>
      <vt:lpstr>dermis</vt:lpstr>
      <vt:lpstr>dermis</vt:lpstr>
      <vt:lpstr>Subcutaneous layer </vt:lpstr>
      <vt:lpstr>Skin accessories </vt:lpstr>
      <vt:lpstr>Skin accessories </vt:lpstr>
      <vt:lpstr>Skin accessories </vt:lpstr>
      <vt:lpstr>Skin accessories </vt:lpstr>
      <vt:lpstr>Skin accessories </vt:lpstr>
      <vt:lpstr>Skin accessories </vt:lpstr>
      <vt:lpstr>Body Temp Regulation</vt:lpstr>
      <vt:lpstr>Healing of wounds</vt:lpstr>
      <vt:lpstr>Healing of wounds</vt:lpstr>
      <vt:lpstr>Changes in skin during lifespan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6 Integumentary system</dc:title>
  <dc:creator>Microsoft Office User</dc:creator>
  <cp:lastModifiedBy>Microsoft Office User</cp:lastModifiedBy>
  <cp:revision>18</cp:revision>
  <dcterms:created xsi:type="dcterms:W3CDTF">2015-11-04T12:53:26Z</dcterms:created>
  <dcterms:modified xsi:type="dcterms:W3CDTF">2015-11-05T13:33:48Z</dcterms:modified>
</cp:coreProperties>
</file>