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68" r:id="rId15"/>
    <p:sldId id="269" r:id="rId16"/>
    <p:sldId id="271" r:id="rId17"/>
    <p:sldId id="272" r:id="rId18"/>
    <p:sldId id="273" r:id="rId19"/>
    <p:sldId id="274" r:id="rId20"/>
    <p:sldId id="278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47"/>
    <p:restoredTop sz="83681"/>
  </p:normalViewPr>
  <p:slideViewPr>
    <p:cSldViewPr snapToGrid="0" snapToObjects="1">
      <p:cViewPr varScale="1">
        <p:scale>
          <a:sx n="62" d="100"/>
          <a:sy n="62" d="100"/>
        </p:scale>
        <p:origin x="224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0C001-391D-2344-9DC2-3C709FEC9BB2}" type="datetimeFigureOut">
              <a:rPr lang="en-US" smtClean="0"/>
              <a:t>12/28/15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1822C-A10B-B64B-8B18-4081A299A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16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1822C-A10B-B64B-8B18-4081A299AB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61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1822C-A10B-B64B-8B18-4081A299AB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55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1822C-A10B-B64B-8B18-4081A299AB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61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1822C-A10B-B64B-8B18-4081A299AB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15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1822C-A10B-B64B-8B18-4081A299AB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99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1822C-A10B-B64B-8B18-4081A299AB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8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1822C-A10B-B64B-8B18-4081A299AB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3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1822C-A10B-B64B-8B18-4081A299AB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45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1822C-A10B-B64B-8B18-4081A299AB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0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1822C-A10B-B64B-8B18-4081A299AB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83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1822C-A10B-B64B-8B18-4081A299ABD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92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1822C-A10B-B64B-8B18-4081A299AB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94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1822C-A10B-B64B-8B18-4081A299ABD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281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1822C-A10B-B64B-8B18-4081A299ABD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916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1822C-A10B-B64B-8B18-4081A299ABD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304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1822C-A10B-B64B-8B18-4081A299ABD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37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1822C-A10B-B64B-8B18-4081A299ABD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01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1822C-A10B-B64B-8B18-4081A299ABD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82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1822C-A10B-B64B-8B18-4081A299ABD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327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1822C-A10B-B64B-8B18-4081A299ABD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366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1822C-A10B-B64B-8B18-4081A299ABD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136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1822C-A10B-B64B-8B18-4081A299ABD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87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1822C-A10B-B64B-8B18-4081A299AB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00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1822C-A10B-B64B-8B18-4081A299AB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3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1822C-A10B-B64B-8B18-4081A299AB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25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1822C-A10B-B64B-8B18-4081A299AB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74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1822C-A10B-B64B-8B18-4081A299AB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20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1822C-A10B-B64B-8B18-4081A299AB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0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1822C-A10B-B64B-8B18-4081A299AB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12/28/15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12/28/15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Ch. 10 Nervous System</a:t>
            </a:r>
            <a:br>
              <a:rPr lang="en-US" dirty="0" smtClean="0"/>
            </a:br>
            <a:r>
              <a:rPr lang="en-US" sz="3600" dirty="0" smtClean="0"/>
              <a:t>basic Structure and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16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41859"/>
            <a:ext cx="8610600" cy="1293028"/>
          </a:xfrm>
        </p:spPr>
        <p:txBody>
          <a:bodyPr/>
          <a:lstStyle/>
          <a:p>
            <a:r>
              <a:rPr lang="en-US" dirty="0" smtClean="0"/>
              <a:t>Cells of the Nervous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30036"/>
            <a:ext cx="10820400" cy="53617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Neurons</a:t>
            </a:r>
            <a:r>
              <a:rPr lang="en-US" sz="3200" dirty="0"/>
              <a:t> </a:t>
            </a:r>
            <a:r>
              <a:rPr lang="en-US" sz="3200" dirty="0" smtClean="0"/>
              <a:t>are specialized to react to physical and chemical changes in their surroundings </a:t>
            </a:r>
          </a:p>
          <a:p>
            <a:endParaRPr lang="en-US" sz="3200" dirty="0" smtClean="0"/>
          </a:p>
          <a:p>
            <a:r>
              <a:rPr lang="en-US" sz="3200" dirty="0" smtClean="0"/>
              <a:t>Neurons have 3 main parts: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 smtClean="0"/>
              <a:t>Dendrites-many branch like cytoplasmic extensions coming off the cell body that receive input 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 smtClean="0"/>
              <a:t>Axon- nerve fiber that conducts an impulse away from a neuron cell body; only has one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C</a:t>
            </a:r>
            <a:r>
              <a:rPr lang="en-US" sz="2800" dirty="0" smtClean="0"/>
              <a:t>ell body- main “Cell” portion of a neuron, contains nucleus. </a:t>
            </a:r>
            <a:endParaRPr lang="en-US" sz="2800" dirty="0"/>
          </a:p>
          <a:p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39401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41859"/>
            <a:ext cx="8610600" cy="1293028"/>
          </a:xfrm>
        </p:spPr>
        <p:txBody>
          <a:bodyPr/>
          <a:lstStyle/>
          <a:p>
            <a:r>
              <a:rPr lang="en-US" dirty="0" smtClean="0"/>
              <a:t>Cells of the Nervous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30036"/>
            <a:ext cx="10820400" cy="5361709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endParaRPr lang="en-US" sz="3400" dirty="0"/>
          </a:p>
        </p:txBody>
      </p:sp>
      <p:pic>
        <p:nvPicPr>
          <p:cNvPr id="4" name="Picture 3" descr="shi78275_10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634" y="1374197"/>
            <a:ext cx="3275307" cy="527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10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41859"/>
            <a:ext cx="8610600" cy="1293028"/>
          </a:xfrm>
        </p:spPr>
        <p:txBody>
          <a:bodyPr/>
          <a:lstStyle/>
          <a:p>
            <a:r>
              <a:rPr lang="en-US" dirty="0" smtClean="0"/>
              <a:t>Cells of the Nervous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30036"/>
            <a:ext cx="10820400" cy="53617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Other parts of Neurons:</a:t>
            </a:r>
          </a:p>
          <a:p>
            <a:r>
              <a:rPr lang="en-US" sz="3200" u="sng" dirty="0" smtClean="0"/>
              <a:t>Neurofibrils</a:t>
            </a:r>
            <a:r>
              <a:rPr lang="en-US" sz="3200" dirty="0" smtClean="0"/>
              <a:t>: fine cytoplasmic threads that extend into and support the axon</a:t>
            </a:r>
          </a:p>
          <a:p>
            <a:endParaRPr lang="en-US" sz="1000" dirty="0" smtClean="0"/>
          </a:p>
          <a:p>
            <a:r>
              <a:rPr lang="en-US" sz="3200" u="sng" dirty="0" smtClean="0"/>
              <a:t>Chromatophillic substances (</a:t>
            </a:r>
            <a:r>
              <a:rPr lang="en-US" sz="3200" u="sng" dirty="0" err="1" smtClean="0"/>
              <a:t>Nissl</a:t>
            </a:r>
            <a:r>
              <a:rPr lang="en-US" sz="3200" u="sng" dirty="0" smtClean="0"/>
              <a:t> bodies)</a:t>
            </a:r>
            <a:r>
              <a:rPr lang="en-US" sz="3200" dirty="0" smtClean="0"/>
              <a:t>: membranous packets of rough ER in the cytoplasm </a:t>
            </a:r>
          </a:p>
          <a:p>
            <a:endParaRPr lang="en-US" sz="1000" dirty="0" smtClean="0"/>
          </a:p>
          <a:p>
            <a:r>
              <a:rPr lang="en-US" sz="3400" u="sng" dirty="0" smtClean="0"/>
              <a:t>Axon Terminal</a:t>
            </a:r>
            <a:r>
              <a:rPr lang="en-US" sz="3400" dirty="0" smtClean="0"/>
              <a:t>: end extensions of the axon, away from the cell body </a:t>
            </a:r>
          </a:p>
          <a:p>
            <a:pPr lvl="2"/>
            <a:r>
              <a:rPr lang="en-US" sz="3000" u="sng" dirty="0" smtClean="0"/>
              <a:t>Synaptic knobs </a:t>
            </a:r>
            <a:r>
              <a:rPr lang="en-US" sz="3000" dirty="0" smtClean="0"/>
              <a:t>are at the end of axon terminals and secrete neurotransmitters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1690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41859"/>
            <a:ext cx="8610600" cy="1293028"/>
          </a:xfrm>
        </p:spPr>
        <p:txBody>
          <a:bodyPr/>
          <a:lstStyle/>
          <a:p>
            <a:r>
              <a:rPr lang="en-US" dirty="0" smtClean="0"/>
              <a:t>Cells of the Nervous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30036"/>
            <a:ext cx="10820400" cy="53617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Other parts of Neurons:</a:t>
            </a:r>
          </a:p>
        </p:txBody>
      </p:sp>
      <p:pic>
        <p:nvPicPr>
          <p:cNvPr id="4" name="Picture 3" descr="shi78275_10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179975"/>
            <a:ext cx="3423368" cy="551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7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41859"/>
            <a:ext cx="8610600" cy="1293028"/>
          </a:xfrm>
        </p:spPr>
        <p:txBody>
          <a:bodyPr/>
          <a:lstStyle/>
          <a:p>
            <a:r>
              <a:rPr lang="en-US" dirty="0" smtClean="0"/>
              <a:t>Cells of the Nervous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30036"/>
            <a:ext cx="10820400" cy="53617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Other parts of Neurons: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800" u="sng" dirty="0" smtClean="0"/>
              <a:t>Schwann cells</a:t>
            </a:r>
            <a:r>
              <a:rPr lang="en-US" sz="2800" dirty="0" smtClean="0"/>
              <a:t>: neuroglia(other type of nerve cell) that surrounds an axon of a peripheral nerve, forming myelin and neurilemma; Found in PNS</a:t>
            </a:r>
          </a:p>
          <a:p>
            <a:endParaRPr lang="en-US" sz="1000" dirty="0" smtClean="0"/>
          </a:p>
          <a:p>
            <a:r>
              <a:rPr lang="en-US" sz="2800" u="sng" dirty="0" smtClean="0"/>
              <a:t>Myelin</a:t>
            </a:r>
            <a:r>
              <a:rPr lang="en-US" sz="2800" dirty="0" smtClean="0"/>
              <a:t>: lipids that form sheathlike covering around nerve axons</a:t>
            </a:r>
          </a:p>
          <a:p>
            <a:pPr lvl="2"/>
            <a:r>
              <a:rPr lang="en-US" sz="2400" dirty="0" smtClean="0"/>
              <a:t>White matter: myelinated axons</a:t>
            </a:r>
          </a:p>
          <a:p>
            <a:pPr lvl="2"/>
            <a:r>
              <a:rPr lang="en-US" sz="2400" dirty="0" smtClean="0"/>
              <a:t>Gray matter: Unmyelinated axons</a:t>
            </a:r>
          </a:p>
          <a:p>
            <a:pPr lvl="2"/>
            <a:endParaRPr lang="en-US" sz="1000" dirty="0" smtClean="0"/>
          </a:p>
          <a:p>
            <a:r>
              <a:rPr lang="en-US" sz="2800" u="sng" dirty="0" smtClean="0"/>
              <a:t>Neurilemma</a:t>
            </a:r>
            <a:r>
              <a:rPr lang="en-US" sz="2800" dirty="0" smtClean="0"/>
              <a:t>: part of the Schwann cell outside the myelin sheath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712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41859"/>
            <a:ext cx="8610600" cy="1293028"/>
          </a:xfrm>
        </p:spPr>
        <p:txBody>
          <a:bodyPr/>
          <a:lstStyle/>
          <a:p>
            <a:r>
              <a:rPr lang="en-US" dirty="0" smtClean="0"/>
              <a:t>Cells of the Nervous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30036"/>
            <a:ext cx="10820400" cy="53617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Other parts of Neurons:</a:t>
            </a:r>
          </a:p>
          <a:p>
            <a:pPr marL="0" indent="0">
              <a:buNone/>
            </a:pPr>
            <a:endParaRPr lang="en-US" sz="1000" dirty="0"/>
          </a:p>
        </p:txBody>
      </p:sp>
      <p:pic>
        <p:nvPicPr>
          <p:cNvPr id="4" name="Picture 3" descr="shi78275_10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179975"/>
            <a:ext cx="3423368" cy="551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87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41859"/>
            <a:ext cx="8610600" cy="1293028"/>
          </a:xfrm>
        </p:spPr>
        <p:txBody>
          <a:bodyPr/>
          <a:lstStyle/>
          <a:p>
            <a:r>
              <a:rPr lang="en-US" dirty="0" smtClean="0"/>
              <a:t>Cells of the Nervous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30036"/>
            <a:ext cx="10820400" cy="53617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Other parts of Neurons: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u="sng" dirty="0"/>
              <a:t>N</a:t>
            </a:r>
            <a:r>
              <a:rPr lang="en-US" sz="3200" u="sng" dirty="0" smtClean="0"/>
              <a:t>odes </a:t>
            </a:r>
            <a:r>
              <a:rPr lang="en-US" sz="3200" u="sng" dirty="0"/>
              <a:t>of </a:t>
            </a:r>
            <a:r>
              <a:rPr lang="en-US" sz="3200" u="sng" dirty="0" smtClean="0"/>
              <a:t>Ranvier</a:t>
            </a:r>
            <a:r>
              <a:rPr lang="en-US" sz="3200" dirty="0" smtClean="0"/>
              <a:t>: </a:t>
            </a:r>
            <a:r>
              <a:rPr lang="en-US" sz="3200" dirty="0"/>
              <a:t>Gaps or </a:t>
            </a:r>
            <a:r>
              <a:rPr lang="en-US" sz="3200" dirty="0"/>
              <a:t>i</a:t>
            </a:r>
            <a:r>
              <a:rPr lang="en-US" sz="3200" dirty="0" smtClean="0"/>
              <a:t>nterruptions </a:t>
            </a:r>
            <a:r>
              <a:rPr lang="en-US" sz="3200" dirty="0"/>
              <a:t>in the myelin </a:t>
            </a:r>
            <a:r>
              <a:rPr lang="en-US" sz="3200" dirty="0" smtClean="0"/>
              <a:t>sheath</a:t>
            </a:r>
          </a:p>
          <a:p>
            <a:endParaRPr lang="en-US" sz="1000" dirty="0"/>
          </a:p>
          <a:p>
            <a:r>
              <a:rPr lang="en-US" sz="3200" u="sng" dirty="0" smtClean="0"/>
              <a:t>Oligodendrocytes</a:t>
            </a:r>
            <a:r>
              <a:rPr lang="en-US" sz="3200" dirty="0" smtClean="0"/>
              <a:t>: neuroglia that produce </a:t>
            </a:r>
            <a:r>
              <a:rPr lang="en-US" sz="3200" dirty="0"/>
              <a:t>myelin in the brain and spinal </a:t>
            </a:r>
            <a:r>
              <a:rPr lang="en-US" sz="3200" dirty="0" smtClean="0"/>
              <a:t>cord (CNS)</a:t>
            </a:r>
          </a:p>
          <a:p>
            <a:endParaRPr lang="en-US" sz="1000" dirty="0"/>
          </a:p>
          <a:p>
            <a:r>
              <a:rPr lang="en-US" sz="3200" u="sng" dirty="0"/>
              <a:t>Synaptic cleft</a:t>
            </a:r>
            <a:r>
              <a:rPr lang="en-US" sz="3200" dirty="0"/>
              <a:t>: narrow space between the cells at a synapse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016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41859"/>
            <a:ext cx="8610600" cy="1293028"/>
          </a:xfrm>
        </p:spPr>
        <p:txBody>
          <a:bodyPr/>
          <a:lstStyle/>
          <a:p>
            <a:r>
              <a:rPr lang="en-US" dirty="0" smtClean="0"/>
              <a:t>Classification of Cells of the Nervous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92" y="1534887"/>
            <a:ext cx="6051480" cy="51568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There are three main types of neurons (structure):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Multipolar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Bipolar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Unipolar 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  <a:p>
            <a:r>
              <a:rPr lang="en-US" sz="3200" u="sng" dirty="0" smtClean="0"/>
              <a:t>Ganglia</a:t>
            </a:r>
            <a:r>
              <a:rPr lang="en-US" sz="3200" dirty="0" smtClean="0"/>
              <a:t>: cell bodies of some unipolar neurons group together</a:t>
            </a:r>
          </a:p>
          <a:p>
            <a:pPr marL="0" indent="0">
              <a:buNone/>
            </a:pPr>
            <a:endParaRPr lang="en-US" sz="3200" dirty="0" smtClean="0"/>
          </a:p>
          <a:p>
            <a:endParaRPr lang="en-US" sz="3200" dirty="0"/>
          </a:p>
        </p:txBody>
      </p:sp>
      <p:pic>
        <p:nvPicPr>
          <p:cNvPr id="4" name="Picture 3" descr="shi78275_10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772" y="1629311"/>
            <a:ext cx="5481273" cy="496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81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41859"/>
            <a:ext cx="8610600" cy="1293028"/>
          </a:xfrm>
        </p:spPr>
        <p:txBody>
          <a:bodyPr/>
          <a:lstStyle/>
          <a:p>
            <a:r>
              <a:rPr lang="en-US" dirty="0" smtClean="0"/>
              <a:t>Classification of Cells of the Nervous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92" y="1534887"/>
            <a:ext cx="6051480" cy="5156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There are three main types of neurons (Function):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Sensory neurons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Interneurons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Motor Neurons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  <a:p>
            <a:pPr marL="0" indent="0">
              <a:buNone/>
            </a:pPr>
            <a:r>
              <a:rPr lang="en-US" sz="3200" dirty="0" smtClean="0"/>
              <a:t>*Yellow arrow in figure represents impulse</a:t>
            </a:r>
          </a:p>
          <a:p>
            <a:endParaRPr lang="en-US" sz="3200" dirty="0"/>
          </a:p>
        </p:txBody>
      </p:sp>
      <p:pic>
        <p:nvPicPr>
          <p:cNvPr id="5" name="Picture 3" descr="shi78275_10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191" y="1995055"/>
            <a:ext cx="6666917" cy="399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59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41859"/>
            <a:ext cx="8610600" cy="1293028"/>
          </a:xfrm>
        </p:spPr>
        <p:txBody>
          <a:bodyPr/>
          <a:lstStyle/>
          <a:p>
            <a:r>
              <a:rPr lang="en-US" dirty="0" smtClean="0"/>
              <a:t>Classification of Cells of the Nervous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91" y="1101436"/>
            <a:ext cx="10723417" cy="559030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dirty="0" smtClean="0"/>
              <a:t>Neuroglia of the CNS: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en-US" sz="3200" u="sng" dirty="0" smtClean="0"/>
              <a:t>Astrocytes</a:t>
            </a:r>
            <a:r>
              <a:rPr lang="en-US" sz="3200" dirty="0" smtClean="0"/>
              <a:t>- </a:t>
            </a:r>
            <a:r>
              <a:rPr lang="en-US" sz="3200" dirty="0"/>
              <a:t>major component of the blood-brain </a:t>
            </a:r>
            <a:r>
              <a:rPr lang="en-US" sz="3200" dirty="0" smtClean="0"/>
              <a:t>barrier; aids in structural support and maintains homeostasis B/W blood vessels and neurons</a:t>
            </a:r>
            <a:endParaRPr lang="en-US" sz="3600" dirty="0" smtClean="0"/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en-US" sz="3200" u="sng" dirty="0" smtClean="0"/>
              <a:t>Oligodendrocytes</a:t>
            </a:r>
            <a:r>
              <a:rPr lang="en-US" sz="3200" dirty="0" smtClean="0"/>
              <a:t>: form myelin sheaths in brain and spinal cord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en-US" sz="3200" u="sng" dirty="0" smtClean="0"/>
              <a:t>Microglia</a:t>
            </a:r>
            <a:r>
              <a:rPr lang="en-US" sz="3200" dirty="0" smtClean="0"/>
              <a:t>: Immune protection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en-US" sz="3200" u="sng" dirty="0" smtClean="0"/>
              <a:t>Ependyma</a:t>
            </a:r>
            <a:r>
              <a:rPr lang="en-US" sz="3200" dirty="0" smtClean="0"/>
              <a:t>: from layer which substance diffuse through B/W brain/spinal cord and cerebrospinal fluid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080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41859"/>
            <a:ext cx="8610600" cy="1293028"/>
          </a:xfrm>
        </p:spPr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782" y="1534886"/>
            <a:ext cx="10820400" cy="5136077"/>
          </a:xfrm>
        </p:spPr>
        <p:txBody>
          <a:bodyPr>
            <a:normAutofit fontScale="92500" lnSpcReduction="10000"/>
          </a:bodyPr>
          <a:lstStyle/>
          <a:p>
            <a:r>
              <a:rPr lang="en-US" sz="3200" u="sng" dirty="0" smtClean="0"/>
              <a:t>Nervous system</a:t>
            </a:r>
            <a:r>
              <a:rPr lang="en-US" dirty="0" smtClean="0"/>
              <a:t>: </a:t>
            </a:r>
          </a:p>
          <a:p>
            <a:pPr lvl="1"/>
            <a:r>
              <a:rPr lang="en-US" sz="3000" dirty="0" smtClean="0"/>
              <a:t>network of cells that sense and respond to stimuli in ways that maintain homeostasis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3400" dirty="0" smtClean="0"/>
              <a:t>EXAMPLES</a:t>
            </a:r>
          </a:p>
          <a:p>
            <a:pPr lvl="1"/>
            <a:r>
              <a:rPr lang="en-US" sz="3200" dirty="0" smtClean="0"/>
              <a:t>detects </a:t>
            </a:r>
            <a:r>
              <a:rPr lang="en-US" sz="3200" dirty="0"/>
              <a:t>changes in the internal or external environment</a:t>
            </a:r>
            <a:r>
              <a:rPr lang="en-US" sz="3200" dirty="0" smtClean="0"/>
              <a:t>.</a:t>
            </a:r>
          </a:p>
          <a:p>
            <a:pPr lvl="1"/>
            <a:r>
              <a:rPr lang="en-US" sz="3200" dirty="0"/>
              <a:t>controls the movement of muscles</a:t>
            </a:r>
            <a:r>
              <a:rPr lang="en-US" sz="3200" dirty="0" smtClean="0"/>
              <a:t>.</a:t>
            </a:r>
          </a:p>
          <a:p>
            <a:pPr lvl="1"/>
            <a:r>
              <a:rPr lang="en-US" sz="3200" dirty="0"/>
              <a:t>regulates secretion</a:t>
            </a:r>
            <a:r>
              <a:rPr lang="en-US" sz="3200" dirty="0" smtClean="0"/>
              <a:t>.</a:t>
            </a:r>
          </a:p>
          <a:p>
            <a:pPr lvl="1"/>
            <a:r>
              <a:rPr lang="en-US" sz="3200" dirty="0"/>
              <a:t>integrates information from several sources and uses it to respond appropriately </a:t>
            </a:r>
            <a:br>
              <a:rPr lang="en-US" sz="3200" dirty="0"/>
            </a:br>
            <a:endParaRPr lang="en-US" sz="3200" dirty="0"/>
          </a:p>
          <a:p>
            <a:pPr lvl="1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10988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41859"/>
            <a:ext cx="8610600" cy="1293028"/>
          </a:xfrm>
        </p:spPr>
        <p:txBody>
          <a:bodyPr/>
          <a:lstStyle/>
          <a:p>
            <a:r>
              <a:rPr lang="en-US" dirty="0" smtClean="0"/>
              <a:t>Classification of Cells of the Nervous system </a:t>
            </a:r>
            <a:endParaRPr lang="en-US" dirty="0"/>
          </a:p>
        </p:txBody>
      </p:sp>
      <p:pic>
        <p:nvPicPr>
          <p:cNvPr id="5" name="Picture 3" descr="shi78275_10_0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9" y="1499086"/>
            <a:ext cx="6130636" cy="513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39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41859"/>
            <a:ext cx="8610600" cy="1293028"/>
          </a:xfrm>
        </p:spPr>
        <p:txBody>
          <a:bodyPr/>
          <a:lstStyle/>
          <a:p>
            <a:r>
              <a:rPr lang="en-US" dirty="0" smtClean="0"/>
              <a:t>Classification of Cells of the Nervous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91" y="1534887"/>
            <a:ext cx="10723417" cy="513310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dirty="0" smtClean="0"/>
              <a:t>Neuroglia of the PNS: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endParaRPr lang="en-US" sz="3200" u="sng" dirty="0" smtClean="0"/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en-US" sz="3200" u="sng" dirty="0" smtClean="0"/>
              <a:t>Schwann cells:</a:t>
            </a:r>
            <a:r>
              <a:rPr lang="en-US" sz="3200" dirty="0" smtClean="0"/>
              <a:t> Speed up neurotransmissions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endParaRPr lang="en-US" sz="3200" dirty="0"/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endParaRPr lang="en-US" sz="3200" dirty="0" smtClean="0"/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en-US" sz="3200" u="sng" dirty="0" smtClean="0"/>
              <a:t>Satellite cells</a:t>
            </a:r>
            <a:r>
              <a:rPr lang="en-US" sz="3200" dirty="0" smtClean="0"/>
              <a:t>: support ganglia in the PNS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996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41859"/>
            <a:ext cx="8610600" cy="1293028"/>
          </a:xfrm>
        </p:spPr>
        <p:txBody>
          <a:bodyPr/>
          <a:lstStyle/>
          <a:p>
            <a:r>
              <a:rPr lang="en-US" dirty="0" smtClean="0"/>
              <a:t>Synapse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91" y="1534887"/>
            <a:ext cx="10723417" cy="5133109"/>
          </a:xfrm>
        </p:spPr>
        <p:txBody>
          <a:bodyPr>
            <a:normAutofit fontScale="92500" lnSpcReduction="10000"/>
          </a:bodyPr>
          <a:lstStyle/>
          <a:p>
            <a:r>
              <a:rPr lang="en-US" sz="3200" u="sng" dirty="0" smtClean="0"/>
              <a:t>Presynaptic neuron </a:t>
            </a:r>
            <a:r>
              <a:rPr lang="en-US" sz="3200" dirty="0" smtClean="0"/>
              <a:t>sends impulse to synapse</a:t>
            </a:r>
          </a:p>
          <a:p>
            <a:endParaRPr lang="en-US" sz="3200" u="sng" dirty="0" smtClean="0"/>
          </a:p>
          <a:p>
            <a:r>
              <a:rPr lang="en-US" sz="3200" u="sng" dirty="0" smtClean="0"/>
              <a:t>Postsynaptic neuron </a:t>
            </a:r>
            <a:r>
              <a:rPr lang="en-US" sz="3200" dirty="0" smtClean="0"/>
              <a:t>receives input at synapse</a:t>
            </a:r>
          </a:p>
          <a:p>
            <a:endParaRPr lang="en-US" sz="3200" u="sng" dirty="0" smtClean="0"/>
          </a:p>
          <a:p>
            <a:r>
              <a:rPr lang="en-US" sz="3200" u="sng" dirty="0" smtClean="0"/>
              <a:t>Synaptic transmission</a:t>
            </a:r>
            <a:r>
              <a:rPr lang="en-US" sz="3200" dirty="0" smtClean="0"/>
              <a:t>: impulse in presynaptic neuron stimulates or inhibits the postsynaptic cell, one way process carried out by neurotransmitters.</a:t>
            </a:r>
            <a:endParaRPr lang="en-US" sz="3200" dirty="0"/>
          </a:p>
          <a:p>
            <a:pPr lvl="1"/>
            <a:endParaRPr lang="en-US" sz="3000" dirty="0" smtClean="0"/>
          </a:p>
          <a:p>
            <a:pPr marL="457200" lvl="1" indent="0">
              <a:buNone/>
            </a:pPr>
            <a:r>
              <a:rPr lang="en-US" sz="3000" dirty="0" smtClean="0"/>
              <a:t>*Transmitting </a:t>
            </a:r>
            <a:r>
              <a:rPr lang="en-US" sz="3000" dirty="0"/>
              <a:t>a nerve impulse from one neuron to another </a:t>
            </a:r>
            <a:r>
              <a:rPr lang="en-US" sz="3000" dirty="0" smtClean="0"/>
              <a:t>    involves </a:t>
            </a:r>
            <a:r>
              <a:rPr lang="en-US" sz="3000" dirty="0"/>
              <a:t>a </a:t>
            </a:r>
            <a:r>
              <a:rPr lang="en-US" sz="3000" dirty="0" smtClean="0"/>
              <a:t>nerve </a:t>
            </a:r>
            <a:r>
              <a:rPr lang="en-US" sz="3000" dirty="0"/>
              <a:t>impulse stimulating a presynaptic axon to release a neurotransmitter into a synaptic cleft. </a:t>
            </a:r>
            <a:endParaRPr lang="en-US" sz="30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391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41859"/>
            <a:ext cx="8610600" cy="1293028"/>
          </a:xfrm>
        </p:spPr>
        <p:txBody>
          <a:bodyPr/>
          <a:lstStyle/>
          <a:p>
            <a:r>
              <a:rPr lang="en-US" dirty="0" smtClean="0"/>
              <a:t>Cell Membrane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91" y="1534887"/>
            <a:ext cx="10723417" cy="5133109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/>
              </a:rPr>
              <a:t>A cell membrane is usually charged or </a:t>
            </a:r>
            <a:r>
              <a:rPr lang="en-US" sz="3200" u="sng" dirty="0" smtClean="0">
                <a:effectLst/>
              </a:rPr>
              <a:t>polarized. </a:t>
            </a:r>
          </a:p>
          <a:p>
            <a:r>
              <a:rPr lang="en-US" sz="3200" u="sng" dirty="0" smtClean="0"/>
              <a:t>Polarization</a:t>
            </a:r>
            <a:r>
              <a:rPr lang="en-US" sz="3200" dirty="0" smtClean="0"/>
              <a:t>: is due to the inside of the cell membrane being negatively charged (more negative ions) as compared to the outside (more positive ions). </a:t>
            </a:r>
          </a:p>
          <a:p>
            <a:r>
              <a:rPr lang="en-US" sz="3200" dirty="0">
                <a:effectLst/>
              </a:rPr>
              <a:t> </a:t>
            </a:r>
            <a:r>
              <a:rPr lang="en-US" sz="3200" u="sng" dirty="0"/>
              <a:t>M</a:t>
            </a:r>
            <a:r>
              <a:rPr lang="en-US" sz="3200" u="sng" dirty="0" smtClean="0">
                <a:effectLst/>
              </a:rPr>
              <a:t>embrane potential</a:t>
            </a:r>
            <a:r>
              <a:rPr lang="en-US" sz="3200" dirty="0" smtClean="0">
                <a:effectLst/>
              </a:rPr>
              <a:t>: stored electrical energy across a membrane due to the unequal distribution of charges 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494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41859"/>
            <a:ext cx="8610600" cy="1293028"/>
          </a:xfrm>
        </p:spPr>
        <p:txBody>
          <a:bodyPr/>
          <a:lstStyle/>
          <a:p>
            <a:r>
              <a:rPr lang="en-US" dirty="0" smtClean="0"/>
              <a:t>Cell Membrane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91" y="1534887"/>
            <a:ext cx="10723417" cy="5133109"/>
          </a:xfrm>
        </p:spPr>
        <p:txBody>
          <a:bodyPr>
            <a:normAutofit/>
          </a:bodyPr>
          <a:lstStyle/>
          <a:p>
            <a:r>
              <a:rPr lang="en-US" sz="3200" u="sng" dirty="0"/>
              <a:t>R</a:t>
            </a:r>
            <a:r>
              <a:rPr lang="en-US" sz="3200" u="sng" dirty="0" smtClean="0"/>
              <a:t>esting</a:t>
            </a:r>
            <a:r>
              <a:rPr lang="en-US" sz="3200" u="sng" dirty="0" smtClean="0">
                <a:effectLst/>
              </a:rPr>
              <a:t> potential</a:t>
            </a:r>
            <a:r>
              <a:rPr lang="en-US" sz="3200" dirty="0" smtClean="0">
                <a:effectLst/>
              </a:rPr>
              <a:t>: membrane potential of a resting/polarized neuron (not actively sending impulses)</a:t>
            </a:r>
          </a:p>
          <a:p>
            <a:pPr lvl="2"/>
            <a:r>
              <a:rPr lang="en-US" sz="2800" dirty="0" smtClean="0"/>
              <a:t>-70 millivolts</a:t>
            </a:r>
          </a:p>
          <a:p>
            <a:r>
              <a:rPr lang="en-US" sz="3200" b="1" i="1" dirty="0" smtClean="0">
                <a:effectLst/>
              </a:rPr>
              <a:t>Different stimuli influence mem. </a:t>
            </a:r>
            <a:r>
              <a:rPr lang="en-US" sz="3200" b="1" i="1" dirty="0" smtClean="0"/>
              <a:t>P</a:t>
            </a:r>
            <a:r>
              <a:rPr lang="en-US" sz="3200" b="1" i="1" dirty="0" smtClean="0">
                <a:effectLst/>
              </a:rPr>
              <a:t>otential which causes impulses </a:t>
            </a:r>
          </a:p>
          <a:p>
            <a:r>
              <a:rPr lang="en-US" sz="3200" u="sng" dirty="0" smtClean="0">
                <a:effectLst/>
              </a:rPr>
              <a:t>Hyperpolarized</a:t>
            </a:r>
            <a:r>
              <a:rPr lang="en-US" sz="3200" dirty="0" smtClean="0">
                <a:effectLst/>
              </a:rPr>
              <a:t>- membrane potential gets more negative than resting potential</a:t>
            </a:r>
          </a:p>
          <a:p>
            <a:r>
              <a:rPr lang="en-US" sz="3200" u="sng" dirty="0" smtClean="0"/>
              <a:t>Depolarized</a:t>
            </a:r>
            <a:r>
              <a:rPr lang="en-US" sz="3200" dirty="0" smtClean="0"/>
              <a:t>- membrane becomes more positive than resting potential; Caused by inflow of Na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 ions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5419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41859"/>
            <a:ext cx="8610600" cy="1293028"/>
          </a:xfrm>
        </p:spPr>
        <p:txBody>
          <a:bodyPr/>
          <a:lstStyle/>
          <a:p>
            <a:r>
              <a:rPr lang="en-US" dirty="0" smtClean="0"/>
              <a:t>Cell Membrane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91" y="1534887"/>
            <a:ext cx="10723417" cy="5133109"/>
          </a:xfrm>
        </p:spPr>
        <p:txBody>
          <a:bodyPr>
            <a:normAutofit fontScale="92500" lnSpcReduction="10000"/>
          </a:bodyPr>
          <a:lstStyle/>
          <a:p>
            <a:r>
              <a:rPr lang="en-US" sz="3200" u="sng" dirty="0"/>
              <a:t>Threshold potential</a:t>
            </a:r>
            <a:r>
              <a:rPr lang="en-US" sz="3200" dirty="0"/>
              <a:t>: level of potential at which an action potential is triggered in a neuron (-55 mv)</a:t>
            </a:r>
          </a:p>
          <a:p>
            <a:endParaRPr lang="en-US" sz="1000" u="sng" dirty="0" smtClean="0">
              <a:effectLst/>
            </a:endParaRPr>
          </a:p>
          <a:p>
            <a:r>
              <a:rPr lang="en-US" sz="3200" u="sng" dirty="0" smtClean="0">
                <a:effectLst/>
              </a:rPr>
              <a:t>Action potential</a:t>
            </a:r>
            <a:r>
              <a:rPr lang="en-US" sz="3200" dirty="0" smtClean="0">
                <a:effectLst/>
              </a:rPr>
              <a:t>:  Sequence of electrical changes in the axon of a neuron exposed to a stimulus that exceeds threshold. </a:t>
            </a:r>
          </a:p>
          <a:p>
            <a:pPr lvl="1"/>
            <a:endParaRPr lang="en-US" sz="1000" dirty="0" smtClean="0">
              <a:effectLst/>
            </a:endParaRPr>
          </a:p>
          <a:p>
            <a:pPr lvl="2"/>
            <a:r>
              <a:rPr lang="en-US" sz="2800" dirty="0"/>
              <a:t>An action potential </a:t>
            </a:r>
            <a:r>
              <a:rPr lang="en-US" sz="2800" dirty="0" smtClean="0"/>
              <a:t>occurs </a:t>
            </a:r>
            <a:r>
              <a:rPr lang="en-US" sz="2800" dirty="0"/>
              <a:t>when the </a:t>
            </a:r>
            <a:r>
              <a:rPr lang="en-US" sz="2800" dirty="0" smtClean="0"/>
              <a:t>local (resting) </a:t>
            </a:r>
            <a:r>
              <a:rPr lang="en-US" sz="2800" dirty="0"/>
              <a:t>potential reaches threshold </a:t>
            </a:r>
            <a:r>
              <a:rPr lang="en-US" sz="2800"/>
              <a:t>level</a:t>
            </a:r>
            <a:r>
              <a:rPr lang="en-US" sz="2800" smtClean="0"/>
              <a:t>.</a:t>
            </a:r>
          </a:p>
          <a:p>
            <a:pPr lvl="2"/>
            <a:endParaRPr lang="en-US" sz="2800" dirty="0" smtClean="0"/>
          </a:p>
          <a:p>
            <a:pPr lvl="2"/>
            <a:r>
              <a:rPr lang="en-US" sz="2800" dirty="0"/>
              <a:t>An action potential is triggered </a:t>
            </a:r>
            <a:r>
              <a:rPr lang="en-US" sz="2800" dirty="0" smtClean="0"/>
              <a:t>if excitatory postsynaptic potential</a:t>
            </a:r>
            <a:r>
              <a:rPr lang="en-US" sz="2800" b="1" dirty="0" smtClean="0"/>
              <a:t> (</a:t>
            </a:r>
            <a:r>
              <a:rPr lang="en-US" sz="2800" dirty="0" smtClean="0"/>
              <a:t>EPSP) </a:t>
            </a:r>
            <a:r>
              <a:rPr lang="en-US" sz="2800" dirty="0"/>
              <a:t>overpower </a:t>
            </a:r>
            <a:r>
              <a:rPr lang="en-US" sz="2800" dirty="0" smtClean="0"/>
              <a:t>inhibitory postsynaptic potential (IPSP).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524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41859"/>
            <a:ext cx="8610600" cy="1293028"/>
          </a:xfrm>
        </p:spPr>
        <p:txBody>
          <a:bodyPr/>
          <a:lstStyle/>
          <a:p>
            <a:r>
              <a:rPr lang="en-US" dirty="0" smtClean="0"/>
              <a:t>Cell Membrane potential</a:t>
            </a:r>
            <a:endParaRPr lang="en-US" dirty="0"/>
          </a:p>
        </p:txBody>
      </p:sp>
      <p:pic>
        <p:nvPicPr>
          <p:cNvPr id="4" name="Content Placeholder 3" descr="shi78275_10_1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67786"/>
            <a:ext cx="5987180" cy="534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97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41859"/>
            <a:ext cx="8610600" cy="1293028"/>
          </a:xfrm>
        </p:spPr>
        <p:txBody>
          <a:bodyPr/>
          <a:lstStyle/>
          <a:p>
            <a:r>
              <a:rPr lang="en-US" dirty="0" smtClean="0"/>
              <a:t>Cell Membrane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34888"/>
            <a:ext cx="10820400" cy="5177640"/>
          </a:xfrm>
        </p:spPr>
        <p:txBody>
          <a:bodyPr>
            <a:normAutofit/>
          </a:bodyPr>
          <a:lstStyle/>
          <a:p>
            <a:r>
              <a:rPr lang="en-US" sz="3200" dirty="0"/>
              <a:t>A stimulus either causes an action potential or it doesn't. This is </a:t>
            </a:r>
            <a:r>
              <a:rPr lang="en-US" sz="3200" dirty="0" smtClean="0"/>
              <a:t>called</a:t>
            </a:r>
            <a:r>
              <a:rPr lang="en-US" sz="3200" b="1" dirty="0" smtClean="0"/>
              <a:t> </a:t>
            </a:r>
            <a:r>
              <a:rPr lang="en-US" sz="3200" dirty="0"/>
              <a:t>an </a:t>
            </a:r>
            <a:r>
              <a:rPr lang="en-US" sz="3200" u="sng" dirty="0"/>
              <a:t>all-or-none response</a:t>
            </a:r>
            <a:r>
              <a:rPr lang="en-US" sz="3200" dirty="0"/>
              <a:t>. </a:t>
            </a:r>
            <a:endParaRPr lang="en-US" sz="3200" dirty="0" smtClean="0"/>
          </a:p>
          <a:p>
            <a:endParaRPr lang="en-US" sz="1000" dirty="0" smtClean="0"/>
          </a:p>
          <a:p>
            <a:r>
              <a:rPr lang="en-US" sz="3200" u="sng" dirty="0" smtClean="0"/>
              <a:t>Refractory period</a:t>
            </a:r>
            <a:r>
              <a:rPr lang="en-US" sz="3200" dirty="0" smtClean="0"/>
              <a:t>: a fraction of a second when  the axon becomes unresponsive to normal threshold stimulus; membrane is restoring resting potential</a:t>
            </a:r>
          </a:p>
          <a:p>
            <a:pPr lvl="2"/>
            <a:r>
              <a:rPr lang="en-US" sz="2800" u="sng" dirty="0"/>
              <a:t>A</a:t>
            </a:r>
            <a:r>
              <a:rPr lang="en-US" sz="2800" u="sng" dirty="0" smtClean="0"/>
              <a:t>bsolute </a:t>
            </a:r>
            <a:r>
              <a:rPr lang="en-US" sz="2800" u="sng" dirty="0"/>
              <a:t>refractory </a:t>
            </a:r>
            <a:r>
              <a:rPr lang="en-US" sz="2800" u="sng" dirty="0" smtClean="0"/>
              <a:t>period:</a:t>
            </a:r>
            <a:r>
              <a:rPr lang="en-US" sz="2800" dirty="0" smtClean="0"/>
              <a:t> no </a:t>
            </a:r>
            <a:r>
              <a:rPr lang="en-US" sz="2800" dirty="0"/>
              <a:t>stimulus of any strength will trigger a new action potential. </a:t>
            </a:r>
            <a:r>
              <a:rPr lang="en-US" sz="2800" dirty="0" smtClean="0"/>
              <a:t> 1/2,500 second</a:t>
            </a:r>
          </a:p>
          <a:p>
            <a:pPr lvl="2"/>
            <a:endParaRPr lang="en-US" sz="1000" dirty="0"/>
          </a:p>
          <a:p>
            <a:pPr lvl="2"/>
            <a:r>
              <a:rPr lang="en-US" sz="2800" u="sng" dirty="0" smtClean="0"/>
              <a:t>Relative refractory period: </a:t>
            </a:r>
            <a:r>
              <a:rPr lang="en-US" sz="2800" dirty="0" smtClean="0"/>
              <a:t>Resting potential restores; intense stimuli spark action potential.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070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41859"/>
            <a:ext cx="8610600" cy="1293028"/>
          </a:xfrm>
        </p:spPr>
        <p:txBody>
          <a:bodyPr/>
          <a:lstStyle/>
          <a:p>
            <a:r>
              <a:rPr lang="en-US" dirty="0" smtClean="0"/>
              <a:t>Cell Membrane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34888"/>
            <a:ext cx="10820400" cy="5177640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Saltatory Conduction</a:t>
            </a:r>
            <a:r>
              <a:rPr lang="en-US" sz="3200" dirty="0" smtClean="0"/>
              <a:t>: Impulses jump from node to node along axon.  </a:t>
            </a:r>
          </a:p>
          <a:p>
            <a:endParaRPr lang="en-US" sz="3200" dirty="0" smtClean="0"/>
          </a:p>
          <a:p>
            <a:pPr lvl="2"/>
            <a:r>
              <a:rPr lang="en-US" sz="3200" dirty="0" smtClean="0"/>
              <a:t>Conduction on myelinated axons is many times faster than conductions on unmyelinated axons. </a:t>
            </a:r>
          </a:p>
          <a:p>
            <a:pPr lvl="2"/>
            <a:endParaRPr lang="en-US" sz="3200" dirty="0" smtClean="0"/>
          </a:p>
          <a:p>
            <a:pPr lvl="2"/>
            <a:r>
              <a:rPr lang="en-US" sz="3200" dirty="0" smtClean="0"/>
              <a:t>Myelin sheaths act as insulators that cause impulses to jump form nodes of Ranvier.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15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9798" y="241859"/>
            <a:ext cx="4585855" cy="1293028"/>
          </a:xfrm>
        </p:spPr>
        <p:txBody>
          <a:bodyPr/>
          <a:lstStyle/>
          <a:p>
            <a:r>
              <a:rPr lang="en-US" dirty="0" smtClean="0"/>
              <a:t>Cell Membrane potential</a:t>
            </a:r>
            <a:endParaRPr lang="en-US" dirty="0"/>
          </a:p>
        </p:txBody>
      </p:sp>
      <p:pic>
        <p:nvPicPr>
          <p:cNvPr id="4" name="Content Placeholder 3" descr="shi78275_t10_0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381" y="888373"/>
            <a:ext cx="6074453" cy="567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22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41859"/>
            <a:ext cx="8610600" cy="1293028"/>
          </a:xfrm>
        </p:spPr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782" y="1330037"/>
            <a:ext cx="10820400" cy="16493233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Nervous system composed of 3 things</a:t>
            </a:r>
            <a:r>
              <a:rPr lang="en-US" sz="3200" dirty="0" smtClean="0"/>
              <a:t>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Neural tissue</a:t>
            </a:r>
          </a:p>
          <a:p>
            <a:pPr lvl="2"/>
            <a:r>
              <a:rPr lang="en-US" sz="3200" u="sng" dirty="0" smtClean="0"/>
              <a:t>Neurons</a:t>
            </a:r>
            <a:r>
              <a:rPr lang="en-US" sz="3200" dirty="0" smtClean="0"/>
              <a:t>-  cell that send and receive bioelectric and chemical signals </a:t>
            </a:r>
          </a:p>
          <a:p>
            <a:pPr lvl="2"/>
            <a:endParaRPr lang="en-US" sz="1000" dirty="0" smtClean="0"/>
          </a:p>
          <a:p>
            <a:pPr lvl="2"/>
            <a:r>
              <a:rPr lang="en-US" sz="3200" u="sng" dirty="0" smtClean="0"/>
              <a:t>Neuroglia</a:t>
            </a:r>
            <a:r>
              <a:rPr lang="en-US" sz="3200" dirty="0" smtClean="0"/>
              <a:t>- specialized cells that support neurons and maintain homeostasis of the nervous system. </a:t>
            </a:r>
          </a:p>
          <a:p>
            <a:pPr lvl="1"/>
            <a:endParaRPr lang="en-US" sz="1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Blood vessels </a:t>
            </a:r>
          </a:p>
          <a:p>
            <a:pPr lvl="1">
              <a:buFont typeface="+mj-lt"/>
              <a:buAutoNum type="arabicPeriod"/>
            </a:pPr>
            <a:endParaRPr lang="en-US" sz="1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Connective tissue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57045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0946" y="1925186"/>
            <a:ext cx="6150653" cy="1293028"/>
          </a:xfrm>
        </p:spPr>
        <p:txBody>
          <a:bodyPr/>
          <a:lstStyle/>
          <a:p>
            <a:r>
              <a:rPr lang="en-US" smtClean="0"/>
              <a:t>Neurotransmitters</a:t>
            </a:r>
            <a:endParaRPr lang="en-US" dirty="0"/>
          </a:p>
        </p:txBody>
      </p:sp>
      <p:pic>
        <p:nvPicPr>
          <p:cNvPr id="5" name="Picture 3" descr="shi78275_t10_0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 b="27881"/>
          <a:stretch/>
        </p:blipFill>
        <p:spPr bwMode="auto">
          <a:xfrm>
            <a:off x="6053116" y="241859"/>
            <a:ext cx="5474420" cy="631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35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41859"/>
            <a:ext cx="8610600" cy="1293028"/>
          </a:xfrm>
        </p:spPr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30036"/>
            <a:ext cx="10820400" cy="5361709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u="sng" dirty="0" smtClean="0"/>
              <a:t>Organs of the nervous system are divided</a:t>
            </a:r>
            <a:r>
              <a:rPr lang="en-US" sz="3200" dirty="0" smtClean="0"/>
              <a:t>: </a:t>
            </a:r>
          </a:p>
          <a:p>
            <a:pPr lvl="1"/>
            <a:r>
              <a:rPr lang="en-US" sz="3200" u="sng" dirty="0" smtClean="0"/>
              <a:t>Central Nervous System (CNS)- </a:t>
            </a:r>
            <a:r>
              <a:rPr lang="en-US" sz="3200" dirty="0" smtClean="0"/>
              <a:t>Brain and spinal cord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u="sng" dirty="0" smtClean="0"/>
              <a:t>Peripheral Nervous System (PNS)- </a:t>
            </a:r>
            <a:r>
              <a:rPr lang="en-US" sz="3200" dirty="0" smtClean="0"/>
              <a:t>nerves that connect the central nervous system to other body parts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5082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41859"/>
            <a:ext cx="8610600" cy="1293028"/>
          </a:xfrm>
        </p:spPr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30036"/>
            <a:ext cx="10820400" cy="53617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3200" dirty="0" smtClean="0"/>
          </a:p>
          <a:p>
            <a:r>
              <a:rPr lang="en-US" sz="3500" u="sng" dirty="0"/>
              <a:t>Synapse</a:t>
            </a:r>
            <a:r>
              <a:rPr lang="en-US" sz="3500" dirty="0"/>
              <a:t>: </a:t>
            </a:r>
            <a:r>
              <a:rPr lang="en-US" sz="3500" dirty="0" smtClean="0"/>
              <a:t>Functional connection between the axon of one neuron and a receptor cell/neuron</a:t>
            </a:r>
          </a:p>
          <a:p>
            <a:pPr marL="0" indent="0">
              <a:buNone/>
            </a:pPr>
            <a:endParaRPr lang="en-US" sz="3500" dirty="0"/>
          </a:p>
          <a:p>
            <a:r>
              <a:rPr lang="en-US" sz="3500" u="sng" dirty="0"/>
              <a:t>Impulses</a:t>
            </a:r>
            <a:r>
              <a:rPr lang="en-US" sz="3500" dirty="0"/>
              <a:t>: bioelectric signals that travels down the axon &amp; allow neurons to communicate with other neurons &amp; </a:t>
            </a:r>
            <a:r>
              <a:rPr lang="en-US" sz="3500" dirty="0" smtClean="0"/>
              <a:t>cells</a:t>
            </a:r>
          </a:p>
          <a:p>
            <a:pPr marL="0" indent="0">
              <a:buNone/>
            </a:pPr>
            <a:endParaRPr lang="en-US" sz="3500" dirty="0"/>
          </a:p>
          <a:p>
            <a:r>
              <a:rPr lang="en-US" sz="3500" u="sng" dirty="0"/>
              <a:t>Neurotransmitter</a:t>
            </a:r>
            <a:r>
              <a:rPr lang="en-US" sz="3500" dirty="0"/>
              <a:t>: chemical that a axon secretes into a synapse </a:t>
            </a:r>
          </a:p>
          <a:p>
            <a:pPr marL="457200" lvl="1" indent="0">
              <a:buNone/>
            </a:pP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518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41859"/>
            <a:ext cx="8610600" cy="1293028"/>
          </a:xfrm>
        </p:spPr>
        <p:txBody>
          <a:bodyPr/>
          <a:lstStyle/>
          <a:p>
            <a:r>
              <a:rPr lang="en-US" dirty="0" smtClean="0"/>
              <a:t>General functions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30036"/>
            <a:ext cx="10820400" cy="536170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There are three types of general nervous system functions: </a:t>
            </a:r>
          </a:p>
          <a:p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Sensory functions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Integrative Functions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Motor functions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2571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41859"/>
            <a:ext cx="8610600" cy="1293028"/>
          </a:xfrm>
        </p:spPr>
        <p:txBody>
          <a:bodyPr/>
          <a:lstStyle/>
          <a:p>
            <a:r>
              <a:rPr lang="en-US" dirty="0" smtClean="0"/>
              <a:t>General functions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30036"/>
            <a:ext cx="10820400" cy="536170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Sensory functions</a:t>
            </a:r>
            <a:r>
              <a:rPr lang="en-US" sz="3200" dirty="0" smtClean="0"/>
              <a:t>: </a:t>
            </a:r>
          </a:p>
          <a:p>
            <a:endParaRPr lang="en-US" sz="3200" dirty="0"/>
          </a:p>
          <a:p>
            <a:r>
              <a:rPr lang="en-US" sz="3200" dirty="0" smtClean="0"/>
              <a:t>Carried out by sensory receptors at the ends of neurons in the PNS</a:t>
            </a:r>
          </a:p>
          <a:p>
            <a:r>
              <a:rPr lang="en-US" sz="3200" u="sng" dirty="0" smtClean="0"/>
              <a:t>Sensory receptors </a:t>
            </a:r>
            <a:r>
              <a:rPr lang="en-US" sz="3200" dirty="0" smtClean="0"/>
              <a:t>monitor internal and environmental changes </a:t>
            </a:r>
          </a:p>
          <a:p>
            <a:pPr lvl="2"/>
            <a:r>
              <a:rPr lang="en-US" sz="2800" dirty="0" smtClean="0"/>
              <a:t>Examples include light and sound intensities, temp, and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concentration</a:t>
            </a:r>
          </a:p>
          <a:p>
            <a:pPr marL="0" indent="0">
              <a:buNone/>
            </a:pP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6119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41859"/>
            <a:ext cx="8610600" cy="1293028"/>
          </a:xfrm>
        </p:spPr>
        <p:txBody>
          <a:bodyPr/>
          <a:lstStyle/>
          <a:p>
            <a:r>
              <a:rPr lang="en-US" dirty="0" smtClean="0"/>
              <a:t>General functions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30036"/>
            <a:ext cx="10820400" cy="536170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Integrative functions</a:t>
            </a:r>
            <a:r>
              <a:rPr lang="en-US" sz="3200" dirty="0" smtClean="0"/>
              <a:t>: </a:t>
            </a:r>
          </a:p>
          <a:p>
            <a:endParaRPr lang="en-US" sz="3200" dirty="0"/>
          </a:p>
          <a:p>
            <a:r>
              <a:rPr lang="en-US" sz="3200" dirty="0" smtClean="0"/>
              <a:t>Carried out by CNS</a:t>
            </a:r>
          </a:p>
          <a:p>
            <a:r>
              <a:rPr lang="en-US" sz="3200" dirty="0" smtClean="0"/>
              <a:t>Signals from PNS are integrated with CNS to create sensations, adding memory or helping produce thoughts </a:t>
            </a:r>
          </a:p>
          <a:p>
            <a:r>
              <a:rPr lang="en-US" sz="3200" dirty="0" smtClean="0"/>
              <a:t>After integration conscious or subconscious decisions are made/acted upon through motor functions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sz="3200" dirty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5165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41859"/>
            <a:ext cx="8610600" cy="1293028"/>
          </a:xfrm>
        </p:spPr>
        <p:txBody>
          <a:bodyPr/>
          <a:lstStyle/>
          <a:p>
            <a:r>
              <a:rPr lang="en-US" dirty="0" smtClean="0"/>
              <a:t>General functions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30036"/>
            <a:ext cx="10820400" cy="536170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Motor functions</a:t>
            </a:r>
            <a:r>
              <a:rPr lang="en-US" sz="3200" dirty="0" smtClean="0"/>
              <a:t>: </a:t>
            </a:r>
          </a:p>
          <a:p>
            <a:endParaRPr lang="en-US" sz="3200" dirty="0"/>
          </a:p>
          <a:p>
            <a:r>
              <a:rPr lang="en-US" sz="3200" dirty="0" smtClean="0"/>
              <a:t>Motor impulses stimulate effectors (glands, muscles) to respond.</a:t>
            </a:r>
          </a:p>
          <a:p>
            <a:r>
              <a:rPr lang="en-US" sz="3200" dirty="0" smtClean="0"/>
              <a:t>The motor portion of the PNS that carries out voluntary activities is the </a:t>
            </a:r>
            <a:r>
              <a:rPr lang="en-US" sz="3200" u="sng" dirty="0" smtClean="0"/>
              <a:t>somatic nervous system</a:t>
            </a:r>
          </a:p>
          <a:p>
            <a:r>
              <a:rPr lang="en-US" sz="3200" dirty="0" smtClean="0"/>
              <a:t>The motor portion of the PNS that carries out involuntary activities is the </a:t>
            </a:r>
            <a:r>
              <a:rPr lang="en-US" sz="3200" u="sng" dirty="0" smtClean="0"/>
              <a:t>autonomic nervous system</a:t>
            </a:r>
            <a:endParaRPr lang="en-US" sz="3200" u="sng" dirty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569595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3383</TotalTime>
  <Words>1143</Words>
  <Application>Microsoft Macintosh PowerPoint</Application>
  <PresentationFormat>Widescreen</PresentationFormat>
  <Paragraphs>199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Calibri</vt:lpstr>
      <vt:lpstr>Century Gothic</vt:lpstr>
      <vt:lpstr>Arial</vt:lpstr>
      <vt:lpstr>Vapor Trail</vt:lpstr>
      <vt:lpstr>Ch. 10 Nervous System basic Structure and Function</vt:lpstr>
      <vt:lpstr>INTRODUCTION </vt:lpstr>
      <vt:lpstr>INTRODUCTION </vt:lpstr>
      <vt:lpstr>INTRODUCTION </vt:lpstr>
      <vt:lpstr>INTRODUCTION </vt:lpstr>
      <vt:lpstr>General functions </vt:lpstr>
      <vt:lpstr>General functions </vt:lpstr>
      <vt:lpstr>General functions </vt:lpstr>
      <vt:lpstr>General functions </vt:lpstr>
      <vt:lpstr>Cells of the Nervous system </vt:lpstr>
      <vt:lpstr>Cells of the Nervous system </vt:lpstr>
      <vt:lpstr>Cells of the Nervous system </vt:lpstr>
      <vt:lpstr>Cells of the Nervous system </vt:lpstr>
      <vt:lpstr>Cells of the Nervous system </vt:lpstr>
      <vt:lpstr>Cells of the Nervous system </vt:lpstr>
      <vt:lpstr>Cells of the Nervous system </vt:lpstr>
      <vt:lpstr>Classification of Cells of the Nervous system </vt:lpstr>
      <vt:lpstr>Classification of Cells of the Nervous system </vt:lpstr>
      <vt:lpstr>Classification of Cells of the Nervous system </vt:lpstr>
      <vt:lpstr>Classification of Cells of the Nervous system </vt:lpstr>
      <vt:lpstr>Classification of Cells of the Nervous system </vt:lpstr>
      <vt:lpstr>Synapse</vt:lpstr>
      <vt:lpstr>Cell Membrane potential</vt:lpstr>
      <vt:lpstr>Cell Membrane potential</vt:lpstr>
      <vt:lpstr>Cell Membrane potential</vt:lpstr>
      <vt:lpstr>Cell Membrane potential</vt:lpstr>
      <vt:lpstr>Cell Membrane potential</vt:lpstr>
      <vt:lpstr>Cell Membrane potential</vt:lpstr>
      <vt:lpstr>Cell Membrane potential</vt:lpstr>
      <vt:lpstr>Neurotransmitters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10 Nervous System basic Structure and Function</dc:title>
  <dc:creator>Microsoft Office User</dc:creator>
  <cp:lastModifiedBy>Microsoft Office User</cp:lastModifiedBy>
  <cp:revision>42</cp:revision>
  <dcterms:created xsi:type="dcterms:W3CDTF">2015-12-28T20:00:46Z</dcterms:created>
  <dcterms:modified xsi:type="dcterms:W3CDTF">2015-12-31T04:24:37Z</dcterms:modified>
</cp:coreProperties>
</file>