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70" r:id="rId15"/>
    <p:sldId id="278" r:id="rId16"/>
    <p:sldId id="279" r:id="rId17"/>
    <p:sldId id="271" r:id="rId18"/>
    <p:sldId id="274" r:id="rId19"/>
    <p:sldId id="282" r:id="rId20"/>
    <p:sldId id="281" r:id="rId21"/>
    <p:sldId id="272" r:id="rId22"/>
    <p:sldId id="273" r:id="rId23"/>
    <p:sldId id="275" r:id="rId24"/>
    <p:sldId id="276" r:id="rId25"/>
    <p:sldId id="277" r:id="rId26"/>
    <p:sldId id="280" r:id="rId27"/>
    <p:sldId id="283" r:id="rId28"/>
    <p:sldId id="288" r:id="rId29"/>
    <p:sldId id="287" r:id="rId30"/>
    <p:sldId id="284" r:id="rId31"/>
    <p:sldId id="291" r:id="rId32"/>
    <p:sldId id="290" r:id="rId33"/>
    <p:sldId id="285" r:id="rId34"/>
    <p:sldId id="286" r:id="rId35"/>
    <p:sldId id="292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49"/>
    <p:restoredTop sz="86003"/>
  </p:normalViewPr>
  <p:slideViewPr>
    <p:cSldViewPr snapToGrid="0" snapToObjects="1">
      <p:cViewPr>
        <p:scale>
          <a:sx n="70" d="100"/>
          <a:sy n="70" d="100"/>
        </p:scale>
        <p:origin x="192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9691F-456C-764D-9DA7-8E9584852D55}" type="datetimeFigureOut">
              <a:rPr lang="en-US" smtClean="0"/>
              <a:t>1/13/16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8DF3A-3A3D-9A43-86BE-09F836D8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44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8DF3A-3A3D-9A43-86BE-09F836D89AF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95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5067" y="1456267"/>
            <a:ext cx="94488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Nervous System II</a:t>
            </a:r>
            <a:br>
              <a:rPr lang="en-US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> </a:t>
            </a:r>
            <a:r>
              <a:rPr lang="en-US" sz="4000" dirty="0" smtClean="0"/>
              <a:t>Division of the Nervous system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4340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5792" y="0"/>
            <a:ext cx="8610600" cy="1293028"/>
          </a:xfrm>
        </p:spPr>
        <p:txBody>
          <a:bodyPr/>
          <a:lstStyle/>
          <a:p>
            <a:r>
              <a:rPr lang="en-US" dirty="0" smtClean="0"/>
              <a:t>Spinal 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26464"/>
            <a:ext cx="10927080" cy="5121405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dirty="0" smtClean="0"/>
              <a:t>Functions of the spinal cord</a:t>
            </a:r>
            <a:r>
              <a:rPr lang="en-US" sz="3200" dirty="0" smtClean="0"/>
              <a:t>: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The spinal cord is the center for spinal reflexes.</a:t>
            </a:r>
          </a:p>
          <a:p>
            <a:endParaRPr lang="en-US" sz="1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/>
              <a:t>Reflexes are automatic, subconscious responses to changes</a:t>
            </a:r>
          </a:p>
          <a:p>
            <a:pPr lvl="3">
              <a:buFont typeface="Wingdings" charset="2"/>
              <a:buChar char="v"/>
            </a:pPr>
            <a:r>
              <a:rPr lang="en-US" sz="2800" dirty="0"/>
              <a:t>The component of the autonomic reflex arc that detects a change in stimulus is </a:t>
            </a:r>
            <a:r>
              <a:rPr lang="en-US" sz="2800" dirty="0" smtClean="0"/>
              <a:t>the sensory receptor</a:t>
            </a:r>
            <a:endParaRPr lang="en-US" sz="2800" dirty="0"/>
          </a:p>
          <a:p>
            <a:pPr lvl="3">
              <a:buFont typeface="Wingdings" charset="2"/>
              <a:buChar char="v"/>
            </a:pPr>
            <a:endParaRPr lang="en-US" sz="26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/>
              <a:t>The help maintain homeostasis </a:t>
            </a:r>
          </a:p>
          <a:p>
            <a:pPr lvl="1">
              <a:buFont typeface="+mj-lt"/>
              <a:buAutoNum type="arabicPeriod"/>
            </a:pPr>
            <a:endParaRPr lang="en-US" sz="1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/>
              <a:t>Knee-jerk reflex only uses two neurons </a:t>
            </a:r>
            <a:r>
              <a:rPr lang="en-US" sz="3000" dirty="0"/>
              <a:t>(monosynaptic which are the quickest </a:t>
            </a:r>
            <a:r>
              <a:rPr lang="en-US" sz="3000" dirty="0" smtClean="0"/>
              <a:t>). Other reflexes involve more neurons</a:t>
            </a:r>
          </a:p>
          <a:p>
            <a:pPr lvl="1">
              <a:buFont typeface="+mj-lt"/>
              <a:buAutoNum type="arabicPeriod"/>
            </a:pPr>
            <a:endParaRPr lang="en-US" sz="1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/>
              <a:t>Withdrawal reflexes are protective </a:t>
            </a:r>
          </a:p>
          <a:p>
            <a:endParaRPr lang="en-US" sz="10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781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hi78275_11_0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69" y="950977"/>
            <a:ext cx="7300979" cy="504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2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5792" y="0"/>
            <a:ext cx="8610600" cy="1293028"/>
          </a:xfrm>
        </p:spPr>
        <p:txBody>
          <a:bodyPr/>
          <a:lstStyle/>
          <a:p>
            <a:r>
              <a:rPr lang="en-US" dirty="0" smtClean="0"/>
              <a:t>Spinal 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426464"/>
            <a:ext cx="11265408" cy="5121405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Functions of the spinal cord</a:t>
            </a:r>
            <a:r>
              <a:rPr lang="en-US" sz="3200" dirty="0" smtClean="0"/>
              <a:t>:</a:t>
            </a:r>
          </a:p>
          <a:p>
            <a:pPr marL="514350" indent="-514350">
              <a:buFont typeface="+mj-lt"/>
              <a:buAutoNum type="alphaUcPeriod" startAt="2"/>
            </a:pPr>
            <a:r>
              <a:rPr lang="en-US" sz="3200" dirty="0" smtClean="0"/>
              <a:t>The spinal cord is a two-way communication system between the brain and structures outside the nervous system.</a:t>
            </a:r>
          </a:p>
          <a:p>
            <a:endParaRPr lang="en-US" sz="1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/>
              <a:t>Ascending tracts carry sensory impulses to the brain; Descending tracts carry motor impulses to muscles and glands </a:t>
            </a:r>
          </a:p>
          <a:p>
            <a:r>
              <a:rPr lang="en-US" sz="3200" dirty="0" smtClean="0"/>
              <a:t>Many of the fibers in the ascending </a:t>
            </a:r>
            <a:r>
              <a:rPr lang="en-US" sz="3200" smtClean="0"/>
              <a:t>and descending </a:t>
            </a:r>
            <a:r>
              <a:rPr lang="en-US" sz="3200" dirty="0" smtClean="0"/>
              <a:t>tracts cross over in the spinal cord or brain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602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76" y="0"/>
            <a:ext cx="8610600" cy="1293028"/>
          </a:xfrm>
        </p:spPr>
        <p:txBody>
          <a:bodyPr/>
          <a:lstStyle/>
          <a:p>
            <a:r>
              <a:rPr lang="en-US" smtClean="0"/>
              <a:t>Brain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3028"/>
            <a:ext cx="10820400" cy="4925657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Brain</a:t>
            </a:r>
            <a:r>
              <a:rPr lang="en-US" sz="3200" dirty="0" smtClean="0"/>
              <a:t>: Largest and most complex part of the nervous system.  </a:t>
            </a:r>
          </a:p>
          <a:p>
            <a:endParaRPr lang="en-US" sz="32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/>
              <a:t>Contains nerve centers associated with sensations </a:t>
            </a:r>
          </a:p>
          <a:p>
            <a:pPr marL="971550" lvl="1" indent="-514350">
              <a:buFont typeface="+mj-lt"/>
              <a:buAutoNum type="arabicPeriod"/>
            </a:pPr>
            <a:endParaRPr lang="en-US" sz="3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/>
              <a:t>Issues motor commands </a:t>
            </a:r>
          </a:p>
          <a:p>
            <a:pPr marL="971550" lvl="1" indent="-514350">
              <a:buFont typeface="+mj-lt"/>
              <a:buAutoNum type="arabicPeriod"/>
            </a:pPr>
            <a:endParaRPr lang="en-US" sz="3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/>
              <a:t>carries on higher mental functions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6787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76" y="0"/>
            <a:ext cx="8610600" cy="1293028"/>
          </a:xfrm>
        </p:spPr>
        <p:txBody>
          <a:bodyPr/>
          <a:lstStyle/>
          <a:p>
            <a:r>
              <a:rPr lang="en-US" dirty="0" smtClean="0"/>
              <a:t>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3028"/>
            <a:ext cx="10820400" cy="492565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Brain development:</a:t>
            </a:r>
          </a:p>
          <a:p>
            <a:r>
              <a:rPr lang="en-US" sz="3000" dirty="0" smtClean="0"/>
              <a:t>Brain structure reflects the way it forms</a:t>
            </a:r>
          </a:p>
          <a:p>
            <a:r>
              <a:rPr lang="en-US" sz="3000" dirty="0" smtClean="0"/>
              <a:t>The brain develops from a neural tube with three cavities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Forebrain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Midbrain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Hindbrain</a:t>
            </a:r>
          </a:p>
          <a:p>
            <a:r>
              <a:rPr lang="en-US" sz="3000" dirty="0" smtClean="0"/>
              <a:t>The cavities persist as ventricles and the walls give rise to structural and functional regions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661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hi78275_11_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704" y="438912"/>
            <a:ext cx="4407407" cy="612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8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structure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figure 11.15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2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76" y="0"/>
            <a:ext cx="8610600" cy="1293028"/>
          </a:xfrm>
        </p:spPr>
        <p:txBody>
          <a:bodyPr/>
          <a:lstStyle/>
          <a:p>
            <a:r>
              <a:rPr lang="en-US" dirty="0" smtClean="0"/>
              <a:t>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3028"/>
            <a:ext cx="10820400" cy="492565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Cerebrum: provide higher brain functions such as thought, reasoning, interpretation of sensory input, control of voluntary muscles and memory storage</a:t>
            </a:r>
          </a:p>
          <a:p>
            <a:endParaRPr lang="en-US" sz="3200" dirty="0"/>
          </a:p>
          <a:p>
            <a:r>
              <a:rPr lang="en-US" sz="3200" dirty="0" smtClean="0"/>
              <a:t>Cerebral cortex has sensory, association and motor areas</a:t>
            </a:r>
          </a:p>
          <a:p>
            <a:r>
              <a:rPr lang="en-US" sz="2400" dirty="0"/>
              <a:t>The function of the cerebral association areas is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analyze sensory experiences</a:t>
            </a:r>
            <a:r>
              <a:rPr lang="en-US" dirty="0" smtClean="0"/>
              <a:t>.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memory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interpret sensations.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reasoning </a:t>
            </a:r>
            <a:r>
              <a:rPr lang="en-US" dirty="0"/>
              <a:t>and judgment. </a:t>
            </a:r>
          </a:p>
          <a:p>
            <a:endParaRPr lang="en-US" sz="3200" dirty="0" smtClean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01864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76" y="0"/>
            <a:ext cx="8610600" cy="1293028"/>
          </a:xfrm>
        </p:spPr>
        <p:txBody>
          <a:bodyPr/>
          <a:lstStyle/>
          <a:p>
            <a:r>
              <a:rPr lang="en-US" dirty="0" smtClean="0"/>
              <a:t>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3028"/>
            <a:ext cx="10820400" cy="492565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Cerebrum</a:t>
            </a:r>
          </a:p>
          <a:p>
            <a:r>
              <a:rPr lang="en-US" sz="3200" dirty="0" smtClean="0"/>
              <a:t>Consists of two hemispheres which contain lobes</a:t>
            </a:r>
          </a:p>
          <a:p>
            <a:r>
              <a:rPr lang="en-US" sz="3200" dirty="0" smtClean="0"/>
              <a:t>Lobes: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/>
              <a:t>Frontal- Contains primary motor cortex, cognitive thought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/>
              <a:t>Parietal- interpret sense info from </a:t>
            </a:r>
            <a:r>
              <a:rPr lang="en-US" sz="3000" dirty="0" smtClean="0"/>
              <a:t>skin (cutaneous), </a:t>
            </a:r>
            <a:r>
              <a:rPr lang="en-US" sz="3000" dirty="0" smtClean="0"/>
              <a:t>taste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/>
              <a:t>Temporal-interpretation of auditory patterns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/>
              <a:t>Occipital –responsible for vision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/>
              <a:t>Insula- not visible on the surface of the brain, transmit sense info with appropriate emotions,  Hard to study with surface electrodes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3384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hi78275_11_1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717" y="1743525"/>
            <a:ext cx="6860211" cy="354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hi78275_11_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28" y="2401893"/>
            <a:ext cx="4732919" cy="362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18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2133" y="0"/>
            <a:ext cx="8610600" cy="1293028"/>
          </a:xfrm>
        </p:spPr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3028"/>
            <a:ext cx="10820400" cy="492565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central nervous system (CNS) consists of the brain and spinal cord. </a:t>
            </a:r>
          </a:p>
          <a:p>
            <a:endParaRPr lang="en-US" sz="1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/>
              <a:t>The </a:t>
            </a:r>
            <a:r>
              <a:rPr lang="en-US" sz="3000" u="sng" dirty="0" smtClean="0"/>
              <a:t>brain </a:t>
            </a:r>
            <a:r>
              <a:rPr lang="en-US" sz="3000" dirty="0" smtClean="0"/>
              <a:t>oversees sensation, and perception, movement, and thinking </a:t>
            </a:r>
          </a:p>
          <a:p>
            <a:pPr lvl="1">
              <a:buFont typeface="+mj-lt"/>
              <a:buAutoNum type="arabicPeriod"/>
            </a:pPr>
            <a:endParaRPr lang="en-US" sz="1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/>
              <a:t>The </a:t>
            </a:r>
            <a:r>
              <a:rPr lang="en-US" sz="3000" u="sng" dirty="0" smtClean="0"/>
              <a:t>brainstem</a:t>
            </a:r>
            <a:r>
              <a:rPr lang="en-US" sz="3000" dirty="0" smtClean="0"/>
              <a:t> connects the brain and the spinal cord, allowing communication between  the two.</a:t>
            </a:r>
          </a:p>
          <a:p>
            <a:pPr lvl="1">
              <a:buFont typeface="+mj-lt"/>
              <a:buAutoNum type="arabicPeriod"/>
            </a:pPr>
            <a:endParaRPr lang="en-US" sz="1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/>
              <a:t>The </a:t>
            </a:r>
            <a:r>
              <a:rPr lang="en-US" sz="3000" u="sng" dirty="0" smtClean="0"/>
              <a:t>spinal cord </a:t>
            </a:r>
            <a:r>
              <a:rPr lang="en-US" sz="3000" dirty="0" smtClean="0"/>
              <a:t>provides communication between the CNS and the peripheral nervous system (PNS). </a:t>
            </a:r>
          </a:p>
        </p:txBody>
      </p:sp>
    </p:spTree>
    <p:extLst>
      <p:ext uri="{BB962C8B-B14F-4D97-AF65-F5344CB8AC3E}">
        <p14:creationId xmlns:p14="http://schemas.microsoft.com/office/powerpoint/2010/main" val="109214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76" y="0"/>
            <a:ext cx="8610600" cy="1293028"/>
          </a:xfrm>
        </p:spPr>
        <p:txBody>
          <a:bodyPr/>
          <a:lstStyle/>
          <a:p>
            <a:r>
              <a:rPr lang="en-US" dirty="0" smtClean="0"/>
              <a:t>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3028"/>
            <a:ext cx="10820400" cy="4925657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Cerebrum</a:t>
            </a:r>
          </a:p>
          <a:p>
            <a:r>
              <a:rPr lang="en-US" sz="3200" dirty="0" smtClean="0"/>
              <a:t>Consists of two hemispheres which contain lobes</a:t>
            </a:r>
            <a:endParaRPr lang="en-US" sz="3000" dirty="0"/>
          </a:p>
          <a:p>
            <a:pPr marL="0" indent="0">
              <a:buNone/>
            </a:pPr>
            <a:endParaRPr lang="en-US" sz="3000" dirty="0" smtClean="0"/>
          </a:p>
          <a:p>
            <a:pPr marL="228600" lvl="1">
              <a:spcBef>
                <a:spcPts val="1000"/>
              </a:spcBef>
            </a:pPr>
            <a:r>
              <a:rPr lang="en-US" sz="3000" u="sng" dirty="0"/>
              <a:t>Central </a:t>
            </a:r>
            <a:r>
              <a:rPr lang="en-US" sz="3000" u="sng" dirty="0" smtClean="0"/>
              <a:t>sulcus: </a:t>
            </a:r>
            <a:r>
              <a:rPr lang="en-US" sz="3000" dirty="0" smtClean="0"/>
              <a:t>separates frontal </a:t>
            </a:r>
            <a:r>
              <a:rPr lang="en-US" sz="3000" dirty="0"/>
              <a:t>and parietal </a:t>
            </a:r>
            <a:r>
              <a:rPr lang="en-US" sz="3000" dirty="0" smtClean="0"/>
              <a:t>lobes</a:t>
            </a:r>
          </a:p>
          <a:p>
            <a:pPr marL="228600" lvl="1">
              <a:spcBef>
                <a:spcPts val="1000"/>
              </a:spcBef>
            </a:pPr>
            <a:endParaRPr lang="en-US" sz="3000" dirty="0"/>
          </a:p>
          <a:p>
            <a:r>
              <a:rPr lang="en-US" sz="3200" u="sng" dirty="0" smtClean="0"/>
              <a:t>Corpus callosum</a:t>
            </a:r>
            <a:r>
              <a:rPr lang="en-US" sz="3200" dirty="0" smtClean="0"/>
              <a:t>: </a:t>
            </a:r>
            <a:r>
              <a:rPr lang="en-US" sz="3200" dirty="0"/>
              <a:t>is a band of commissural fibers that connects the right cerebral hemisphere to the left cerebral </a:t>
            </a:r>
            <a:r>
              <a:rPr lang="en-US" sz="3200" dirty="0" smtClean="0"/>
              <a:t>hemisphere.</a:t>
            </a:r>
          </a:p>
          <a:p>
            <a:endParaRPr lang="en-US" sz="3200" dirty="0" smtClean="0"/>
          </a:p>
          <a:p>
            <a:r>
              <a:rPr lang="en-US" sz="3200" dirty="0"/>
              <a:t>The right and left cerebral hemispheres are separated from each other by </a:t>
            </a:r>
            <a:r>
              <a:rPr lang="en-US" sz="3200" dirty="0" smtClean="0"/>
              <a:t>the </a:t>
            </a:r>
            <a:r>
              <a:rPr lang="en-US" sz="3200" u="sng" dirty="0" smtClean="0"/>
              <a:t>longitudinal fissure</a:t>
            </a:r>
            <a:r>
              <a:rPr lang="en-US" sz="2400" dirty="0"/>
              <a:t/>
            </a:r>
            <a:br>
              <a:rPr lang="en-US" sz="2400" dirty="0"/>
            </a:br>
            <a:endParaRPr lang="en-US" dirty="0"/>
          </a:p>
          <a:p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15602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76" y="0"/>
            <a:ext cx="8610600" cy="1293028"/>
          </a:xfrm>
        </p:spPr>
        <p:txBody>
          <a:bodyPr/>
          <a:lstStyle/>
          <a:p>
            <a:r>
              <a:rPr lang="en-US" dirty="0" smtClean="0"/>
              <a:t>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3028"/>
            <a:ext cx="10820400" cy="4925657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Cerebellum</a:t>
            </a:r>
            <a:r>
              <a:rPr lang="en-US" sz="3200" dirty="0" smtClean="0"/>
              <a:t>: Part </a:t>
            </a:r>
            <a:r>
              <a:rPr lang="en-US" sz="3200" dirty="0"/>
              <a:t>of the brain that coordinates voluntary muscular movements is the </a:t>
            </a:r>
            <a:endParaRPr lang="en-US" sz="3200" dirty="0" smtClean="0"/>
          </a:p>
          <a:p>
            <a:pPr lvl="1"/>
            <a:r>
              <a:rPr lang="en-US" sz="3000" dirty="0" smtClean="0"/>
              <a:t>control </a:t>
            </a:r>
            <a:r>
              <a:rPr lang="en-US" sz="3000" dirty="0"/>
              <a:t>skeletal muscles to maintain balance </a:t>
            </a:r>
          </a:p>
          <a:p>
            <a:pPr lvl="1"/>
            <a:r>
              <a:rPr lang="en-US" sz="3000" dirty="0" smtClean="0"/>
              <a:t>control </a:t>
            </a:r>
            <a:r>
              <a:rPr lang="en-US" sz="3000" dirty="0"/>
              <a:t>of posture, locomotion, and fine motor coordination. </a:t>
            </a:r>
            <a:endParaRPr lang="en-US" sz="3000" dirty="0" smtClean="0"/>
          </a:p>
          <a:p>
            <a:pPr lvl="1"/>
            <a:endParaRPr lang="en-US" sz="3000" dirty="0" smtClean="0"/>
          </a:p>
          <a:p>
            <a:pPr lvl="1"/>
            <a:r>
              <a:rPr lang="en-US" sz="3000" dirty="0" smtClean="0"/>
              <a:t>Separated from cerebrum by transverse fissure </a:t>
            </a:r>
          </a:p>
          <a:p>
            <a:endParaRPr lang="en-US" sz="320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97657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76" y="0"/>
            <a:ext cx="8610600" cy="1293028"/>
          </a:xfrm>
        </p:spPr>
        <p:txBody>
          <a:bodyPr/>
          <a:lstStyle/>
          <a:p>
            <a:r>
              <a:rPr lang="en-US" dirty="0" smtClean="0"/>
              <a:t>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3028"/>
            <a:ext cx="10820400" cy="4925657"/>
          </a:xfrm>
        </p:spPr>
        <p:txBody>
          <a:bodyPr>
            <a:normAutofit/>
          </a:bodyPr>
          <a:lstStyle/>
          <a:p>
            <a:r>
              <a:rPr lang="en-US" sz="3200" dirty="0"/>
              <a:t>D</a:t>
            </a:r>
            <a:r>
              <a:rPr lang="en-US" sz="3200" dirty="0" smtClean="0"/>
              <a:t>iencephalon: includes the thalamus and hypothalamus </a:t>
            </a:r>
          </a:p>
          <a:p>
            <a:r>
              <a:rPr lang="en-US" sz="3200" u="sng" dirty="0" smtClean="0"/>
              <a:t>Thalamus</a:t>
            </a:r>
            <a:r>
              <a:rPr lang="en-US" sz="3200" dirty="0" smtClean="0"/>
              <a:t> is a major portion of the diencephalon and relays incoming sensory impulses to cerebral cortex</a:t>
            </a:r>
          </a:p>
          <a:p>
            <a:r>
              <a:rPr lang="en-US" sz="3200" u="sng" dirty="0" smtClean="0"/>
              <a:t>Hypothalamus</a:t>
            </a:r>
            <a:r>
              <a:rPr lang="en-US" sz="3200" dirty="0" smtClean="0"/>
              <a:t>: controls homeostasis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Regulation </a:t>
            </a:r>
            <a:r>
              <a:rPr lang="en-US" dirty="0"/>
              <a:t>of body </a:t>
            </a:r>
            <a:r>
              <a:rPr lang="en-US" dirty="0" smtClean="0"/>
              <a:t>temperature “thermostat”</a:t>
            </a:r>
            <a:endParaRPr lang="en-US" dirty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Control of </a:t>
            </a:r>
            <a:r>
              <a:rPr lang="en-US" dirty="0" smtClean="0"/>
              <a:t>hunger</a:t>
            </a:r>
            <a:endParaRPr lang="en-US" dirty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Production of hormones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Control </a:t>
            </a:r>
            <a:r>
              <a:rPr lang="en-US" dirty="0"/>
              <a:t>of thirst 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980018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76" y="0"/>
            <a:ext cx="8610600" cy="1293028"/>
          </a:xfrm>
        </p:spPr>
        <p:txBody>
          <a:bodyPr/>
          <a:lstStyle/>
          <a:p>
            <a:r>
              <a:rPr lang="en-US" dirty="0" smtClean="0"/>
              <a:t>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3028"/>
            <a:ext cx="10820400" cy="4925657"/>
          </a:xfrm>
        </p:spPr>
        <p:txBody>
          <a:bodyPr>
            <a:normAutofit/>
          </a:bodyPr>
          <a:lstStyle/>
          <a:p>
            <a:r>
              <a:rPr lang="en-US" sz="3200" dirty="0"/>
              <a:t>D</a:t>
            </a:r>
            <a:r>
              <a:rPr lang="en-US" sz="3200" dirty="0" smtClean="0"/>
              <a:t>iencephalon:</a:t>
            </a:r>
          </a:p>
          <a:p>
            <a:endParaRPr lang="en-US" sz="3200" dirty="0" smtClean="0"/>
          </a:p>
          <a:p>
            <a:r>
              <a:rPr lang="en-US" sz="3200" u="sng" dirty="0" smtClean="0"/>
              <a:t>Limbic system </a:t>
            </a:r>
            <a:r>
              <a:rPr lang="en-US" sz="3200" dirty="0" smtClean="0"/>
              <a:t>produces emotional feelings and modifies behavior, interprets smell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81390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76" y="0"/>
            <a:ext cx="8610600" cy="1293028"/>
          </a:xfrm>
        </p:spPr>
        <p:txBody>
          <a:bodyPr/>
          <a:lstStyle/>
          <a:p>
            <a:r>
              <a:rPr lang="en-US" dirty="0" smtClean="0"/>
              <a:t>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3028"/>
            <a:ext cx="10820400" cy="5363804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Brainstem</a:t>
            </a:r>
            <a:r>
              <a:rPr lang="en-US" sz="3200" dirty="0" smtClean="0"/>
              <a:t>: Extends from base of the brain to spinal cord, made of: </a:t>
            </a:r>
          </a:p>
          <a:p>
            <a:endParaRPr lang="en-US" sz="1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/>
              <a:t>Midbrain- contains reflex centers associated with eye and head movement</a:t>
            </a:r>
          </a:p>
          <a:p>
            <a:pPr marL="971550" lvl="1" indent="-514350">
              <a:buFont typeface="+mj-lt"/>
              <a:buAutoNum type="arabicPeriod"/>
            </a:pPr>
            <a:endParaRPr lang="en-US" sz="1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/>
              <a:t>Pons- Transmit impulses between the cerebrum and other parts of the nervous system</a:t>
            </a:r>
          </a:p>
          <a:p>
            <a:pPr marL="971550" lvl="1" indent="-514350">
              <a:buFont typeface="+mj-lt"/>
              <a:buAutoNum type="arabicPeriod"/>
            </a:pPr>
            <a:endParaRPr lang="en-US" sz="1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3000" dirty="0"/>
              <a:t>M</a:t>
            </a:r>
            <a:r>
              <a:rPr lang="en-US" sz="3000" dirty="0" smtClean="0"/>
              <a:t>edulla oblongata- Continuous w/spinal cord, transmits all ascending and descending impulses and contains vital reflex centers involved w/ cardiovascular and respiratory systems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5408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33600" y="2250252"/>
            <a:ext cx="8610600" cy="1293028"/>
          </a:xfrm>
        </p:spPr>
        <p:txBody>
          <a:bodyPr/>
          <a:lstStyle/>
          <a:p>
            <a:r>
              <a:rPr lang="en-US" dirty="0" smtClean="0"/>
              <a:t>Brainstem</a:t>
            </a:r>
            <a:endParaRPr lang="en-US" dirty="0"/>
          </a:p>
        </p:txBody>
      </p:sp>
      <p:pic>
        <p:nvPicPr>
          <p:cNvPr id="4" name="Content Placeholder 3" descr="shi78275_11_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592" y="520578"/>
            <a:ext cx="3099811" cy="604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768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76" y="0"/>
            <a:ext cx="8610600" cy="1293028"/>
          </a:xfrm>
        </p:spPr>
        <p:txBody>
          <a:bodyPr/>
          <a:lstStyle/>
          <a:p>
            <a:r>
              <a:rPr lang="en-US" dirty="0" smtClean="0"/>
              <a:t>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3028"/>
            <a:ext cx="10820400" cy="5363804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Brainstem</a:t>
            </a:r>
            <a:r>
              <a:rPr lang="en-US" sz="3200" dirty="0" smtClean="0"/>
              <a:t>: Extends from base of the brain to spinal cord, made of: </a:t>
            </a:r>
          </a:p>
          <a:p>
            <a:endParaRPr lang="en-US" sz="1000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en-US" sz="3200" dirty="0" smtClean="0"/>
              <a:t>Reticular formation- </a:t>
            </a:r>
          </a:p>
          <a:p>
            <a:pPr lvl="1"/>
            <a:r>
              <a:rPr lang="en-US" sz="3000" dirty="0" smtClean="0"/>
              <a:t>Maintains alertness and attention</a:t>
            </a:r>
            <a:endParaRPr lang="en-US" sz="3000" dirty="0"/>
          </a:p>
          <a:p>
            <a:pPr lvl="1"/>
            <a:r>
              <a:rPr lang="en-US" sz="3000" dirty="0" smtClean="0"/>
              <a:t>responsible for sleep/wake cycle</a:t>
            </a:r>
          </a:p>
        </p:txBody>
      </p:sp>
    </p:spTree>
    <p:extLst>
      <p:ext uri="{BB962C8B-B14F-4D97-AF65-F5344CB8AC3E}">
        <p14:creationId xmlns:p14="http://schemas.microsoft.com/office/powerpoint/2010/main" val="1457019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192" y="182880"/>
            <a:ext cx="8610600" cy="1293028"/>
          </a:xfrm>
        </p:spPr>
        <p:txBody>
          <a:bodyPr/>
          <a:lstStyle/>
          <a:p>
            <a:r>
              <a:rPr lang="en-US" dirty="0" smtClean="0"/>
              <a:t>Peripheral </a:t>
            </a:r>
            <a:r>
              <a:rPr lang="en-US" smtClean="0"/>
              <a:t>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3028"/>
            <a:ext cx="10820400" cy="5363804"/>
          </a:xfrm>
        </p:spPr>
        <p:txBody>
          <a:bodyPr>
            <a:normAutofit/>
          </a:bodyPr>
          <a:lstStyle/>
          <a:p>
            <a:r>
              <a:rPr lang="en-US" sz="3000" u="sng" dirty="0" smtClean="0"/>
              <a:t>Structure of Peripheral Nerves: </a:t>
            </a:r>
          </a:p>
          <a:p>
            <a:endParaRPr lang="en-US" sz="3000" u="sng" dirty="0"/>
          </a:p>
          <a:p>
            <a:r>
              <a:rPr lang="en-US" sz="3200" dirty="0"/>
              <a:t>The </a:t>
            </a:r>
            <a:r>
              <a:rPr lang="en-US" sz="3200" u="sng" dirty="0" smtClean="0"/>
              <a:t>epineurium</a:t>
            </a:r>
            <a:r>
              <a:rPr lang="en-US" sz="3200" b="1" dirty="0" smtClean="0"/>
              <a:t> </a:t>
            </a:r>
            <a:r>
              <a:rPr lang="en-US" sz="3200" dirty="0" smtClean="0"/>
              <a:t>outermost layer of connective tissue that bundles </a:t>
            </a:r>
            <a:r>
              <a:rPr lang="en-US" sz="3200" dirty="0"/>
              <a:t>fascicles into nerves.</a:t>
            </a:r>
            <a:br>
              <a:rPr lang="en-US" sz="3200" dirty="0"/>
            </a:br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u="sng" dirty="0" smtClean="0"/>
              <a:t>endoneurium</a:t>
            </a:r>
            <a:r>
              <a:rPr lang="en-US" sz="3200" dirty="0"/>
              <a:t> </a:t>
            </a:r>
            <a:r>
              <a:rPr lang="en-US" sz="3200" dirty="0" smtClean="0"/>
              <a:t>is a small amount of connective tissue that surrounds </a:t>
            </a:r>
            <a:r>
              <a:rPr lang="en-US" sz="3200" dirty="0"/>
              <a:t>individual axons and their Schwann cells. </a:t>
            </a:r>
            <a:endParaRPr lang="en-US" sz="3200" dirty="0"/>
          </a:p>
          <a:p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439916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192" y="182880"/>
            <a:ext cx="8610600" cy="1293028"/>
          </a:xfrm>
        </p:spPr>
        <p:txBody>
          <a:bodyPr/>
          <a:lstStyle/>
          <a:p>
            <a:r>
              <a:rPr lang="en-US" dirty="0" smtClean="0"/>
              <a:t>Peripheral </a:t>
            </a:r>
            <a:r>
              <a:rPr lang="en-US" smtClean="0"/>
              <a:t>Nervous system</a:t>
            </a:r>
            <a:endParaRPr lang="en-US" dirty="0"/>
          </a:p>
        </p:txBody>
      </p:sp>
      <p:pic>
        <p:nvPicPr>
          <p:cNvPr id="4" name="Picture 3" descr="shi78275_11_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72" y="1252503"/>
            <a:ext cx="4755769" cy="540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83464" y="2280580"/>
            <a:ext cx="5148072" cy="5363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u="sng" smtClean="0"/>
              <a:t>Structure of Peripheral Nerves: </a:t>
            </a:r>
          </a:p>
          <a:p>
            <a:endParaRPr lang="en-US" sz="3000" u="sng" smtClean="0"/>
          </a:p>
          <a:p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1070418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192" y="182880"/>
            <a:ext cx="8610600" cy="1293028"/>
          </a:xfrm>
        </p:spPr>
        <p:txBody>
          <a:bodyPr/>
          <a:lstStyle/>
          <a:p>
            <a:r>
              <a:rPr lang="en-US" dirty="0" smtClean="0"/>
              <a:t>Peripheral </a:t>
            </a:r>
            <a:r>
              <a:rPr lang="en-US" smtClean="0"/>
              <a:t>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3028"/>
            <a:ext cx="10820400" cy="5363804"/>
          </a:xfrm>
        </p:spPr>
        <p:txBody>
          <a:bodyPr>
            <a:normAutofit lnSpcReduction="10000"/>
          </a:bodyPr>
          <a:lstStyle/>
          <a:p>
            <a:r>
              <a:rPr lang="en-US" sz="3000" u="sng" dirty="0" smtClean="0"/>
              <a:t>Cranial Nerves</a:t>
            </a:r>
            <a:r>
              <a:rPr lang="en-US" sz="3000" dirty="0" smtClean="0"/>
              <a:t>: Originate from the brain and communicate with other body parts</a:t>
            </a:r>
          </a:p>
          <a:p>
            <a:endParaRPr lang="en-US" sz="1000" dirty="0"/>
          </a:p>
          <a:p>
            <a:r>
              <a:rPr lang="en-US" sz="3200" dirty="0"/>
              <a:t>There are </a:t>
            </a:r>
            <a:r>
              <a:rPr lang="en-US" sz="3200" dirty="0" smtClean="0"/>
              <a:t>12 pairs </a:t>
            </a:r>
            <a:r>
              <a:rPr lang="en-US" sz="3200" dirty="0"/>
              <a:t>of cranial nerves and </a:t>
            </a:r>
            <a:r>
              <a:rPr lang="en-US" sz="3200" dirty="0" smtClean="0"/>
              <a:t>31 pairs </a:t>
            </a:r>
            <a:r>
              <a:rPr lang="en-US" sz="3200" dirty="0"/>
              <a:t>of spinal nerves. </a:t>
            </a:r>
            <a:endParaRPr lang="en-US" sz="3200" dirty="0" smtClean="0"/>
          </a:p>
          <a:p>
            <a:endParaRPr lang="en-US" sz="1000" dirty="0"/>
          </a:p>
          <a:p>
            <a:r>
              <a:rPr lang="en-US" sz="3200" dirty="0"/>
              <a:t>The Roman numerals assigned to each cranial nerve reflect </a:t>
            </a:r>
            <a:r>
              <a:rPr lang="en-US" sz="3200" dirty="0" smtClean="0"/>
              <a:t>the </a:t>
            </a:r>
            <a:r>
              <a:rPr lang="en-US" sz="3200" dirty="0"/>
              <a:t>sequence from anterior to posterior in which they emerge from the brain. </a:t>
            </a:r>
            <a:endParaRPr lang="en-US" sz="3200" dirty="0"/>
          </a:p>
          <a:p>
            <a:endParaRPr lang="en-US" sz="3200" u="sng" dirty="0"/>
          </a:p>
          <a:p>
            <a:r>
              <a:rPr lang="en-US" sz="3200" u="sng" dirty="0" smtClean="0"/>
              <a:t>Vagus Nerve</a:t>
            </a:r>
            <a:r>
              <a:rPr lang="en-US" sz="3200" dirty="0" smtClean="0"/>
              <a:t>: </a:t>
            </a:r>
            <a:r>
              <a:rPr lang="en-US" sz="3200" dirty="0"/>
              <a:t>cranial nerve which acts to innervate the thoracic and abdominal </a:t>
            </a:r>
            <a:r>
              <a:rPr lang="en-US" sz="3200" dirty="0" smtClean="0"/>
              <a:t>organs. Only one </a:t>
            </a:r>
            <a:r>
              <a:rPr lang="en-US" sz="3200" smtClean="0"/>
              <a:t>to leave had/neck area</a:t>
            </a:r>
            <a:endParaRPr lang="en-US" sz="3200" dirty="0" smtClean="0"/>
          </a:p>
          <a:p>
            <a:endParaRPr lang="en-US" sz="1000" dirty="0"/>
          </a:p>
          <a:p>
            <a:endParaRPr lang="en-US" sz="3200" dirty="0"/>
          </a:p>
          <a:p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873864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hi78275_10_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446" y="1280161"/>
            <a:ext cx="8518754" cy="495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8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192" y="182880"/>
            <a:ext cx="8610600" cy="1293028"/>
          </a:xfrm>
        </p:spPr>
        <p:txBody>
          <a:bodyPr/>
          <a:lstStyle/>
          <a:p>
            <a:r>
              <a:rPr lang="en-US" dirty="0" smtClean="0"/>
              <a:t>Peripheral </a:t>
            </a:r>
            <a:r>
              <a:rPr lang="en-US" smtClean="0"/>
              <a:t>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3028"/>
            <a:ext cx="10820400" cy="5363804"/>
          </a:xfrm>
        </p:spPr>
        <p:txBody>
          <a:bodyPr>
            <a:normAutofit/>
          </a:bodyPr>
          <a:lstStyle/>
          <a:p>
            <a:r>
              <a:rPr lang="en-US" sz="3000" u="sng" dirty="0" smtClean="0"/>
              <a:t>Cranial Nerves</a:t>
            </a:r>
            <a:r>
              <a:rPr lang="en-US" sz="3000" dirty="0" smtClean="0"/>
              <a:t>:</a:t>
            </a:r>
          </a:p>
          <a:p>
            <a:endParaRPr lang="en-US" sz="1300" dirty="0"/>
          </a:p>
          <a:p>
            <a:r>
              <a:rPr lang="en-US" sz="3200" dirty="0" smtClean="0"/>
              <a:t> </a:t>
            </a:r>
            <a:r>
              <a:rPr lang="en-US" sz="3200" u="sng" dirty="0"/>
              <a:t>A</a:t>
            </a:r>
            <a:r>
              <a:rPr lang="en-US" sz="3200" u="sng" dirty="0" smtClean="0"/>
              <a:t>bducens nerves</a:t>
            </a:r>
            <a:r>
              <a:rPr lang="en-US" sz="3200" dirty="0" smtClean="0"/>
              <a:t>: are </a:t>
            </a:r>
            <a:r>
              <a:rPr lang="en-US" sz="3200" dirty="0"/>
              <a:t>involved in eye movement.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Facial expression is regulated by the </a:t>
            </a:r>
            <a:r>
              <a:rPr lang="en-US" sz="3200" u="sng" dirty="0" smtClean="0"/>
              <a:t>facial </a:t>
            </a:r>
            <a:r>
              <a:rPr lang="en-US" sz="3200" u="sng" dirty="0"/>
              <a:t>nerve</a:t>
            </a:r>
            <a:r>
              <a:rPr lang="en-US" sz="3200" dirty="0"/>
              <a:t>. </a:t>
            </a:r>
            <a:endParaRPr lang="en-US" sz="3200" dirty="0" smtClean="0"/>
          </a:p>
          <a:p>
            <a:endParaRPr lang="en-US" sz="1200" dirty="0"/>
          </a:p>
          <a:p>
            <a:r>
              <a:rPr lang="en-US" sz="3200" u="sng" dirty="0"/>
              <a:t>M</a:t>
            </a:r>
            <a:r>
              <a:rPr lang="en-US" sz="3200" u="sng" dirty="0" smtClean="0"/>
              <a:t>ixed nerve: </a:t>
            </a:r>
            <a:r>
              <a:rPr lang="en-US" sz="3200" dirty="0"/>
              <a:t>consists of both </a:t>
            </a:r>
            <a:r>
              <a:rPr lang="en-US" sz="3200" dirty="0" smtClean="0"/>
              <a:t>afferent (sensory) </a:t>
            </a:r>
            <a:r>
              <a:rPr lang="en-US" sz="3200" dirty="0"/>
              <a:t>and efferent </a:t>
            </a:r>
            <a:r>
              <a:rPr lang="en-US" sz="3200" dirty="0" smtClean="0"/>
              <a:t>(motor) fibers.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3200" u="sng" dirty="0"/>
              <a:t>Vestibulocochlear (VIII):</a:t>
            </a:r>
            <a:r>
              <a:rPr lang="en-US" sz="3200" dirty="0"/>
              <a:t> cranial nerves is exclusively sensory, controls hearing and </a:t>
            </a:r>
            <a:r>
              <a:rPr lang="en-US" sz="3200" dirty="0" err="1"/>
              <a:t>equillibrium</a:t>
            </a:r>
            <a:endParaRPr lang="en-US" sz="3200" dirty="0"/>
          </a:p>
          <a:p>
            <a:endParaRPr lang="en-US" sz="3200" dirty="0"/>
          </a:p>
          <a:p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13446297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192" y="182880"/>
            <a:ext cx="8610600" cy="1293028"/>
          </a:xfrm>
        </p:spPr>
        <p:txBody>
          <a:bodyPr/>
          <a:lstStyle/>
          <a:p>
            <a:r>
              <a:rPr lang="en-US" dirty="0" smtClean="0"/>
              <a:t>Peripheral </a:t>
            </a:r>
            <a:r>
              <a:rPr lang="en-US" smtClean="0"/>
              <a:t>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3028"/>
            <a:ext cx="10820400" cy="5363804"/>
          </a:xfrm>
        </p:spPr>
        <p:txBody>
          <a:bodyPr>
            <a:normAutofit lnSpcReduction="10000"/>
          </a:bodyPr>
          <a:lstStyle/>
          <a:p>
            <a:r>
              <a:rPr lang="en-US" sz="3000" u="sng" dirty="0" smtClean="0"/>
              <a:t>Cranial Nerves</a:t>
            </a:r>
            <a:r>
              <a:rPr lang="en-US" sz="3000" dirty="0" smtClean="0"/>
              <a:t>:</a:t>
            </a:r>
          </a:p>
          <a:p>
            <a:endParaRPr lang="en-US" sz="1200" dirty="0"/>
          </a:p>
          <a:p>
            <a:r>
              <a:rPr lang="en-US" sz="3200" dirty="0" smtClean="0"/>
              <a:t>Other important cranial nerves:</a:t>
            </a:r>
          </a:p>
          <a:p>
            <a:pPr lvl="1"/>
            <a:r>
              <a:rPr lang="en-US" sz="2800" dirty="0" smtClean="0"/>
              <a:t>Olfactory </a:t>
            </a:r>
            <a:r>
              <a:rPr lang="en-US" sz="2800" dirty="0"/>
              <a:t>– </a:t>
            </a:r>
            <a:r>
              <a:rPr lang="en-US" sz="2800" dirty="0" smtClean="0"/>
              <a:t>smell, most anterior</a:t>
            </a:r>
          </a:p>
          <a:p>
            <a:pPr lvl="1"/>
            <a:r>
              <a:rPr lang="en-US" sz="2800" dirty="0" smtClean="0"/>
              <a:t>Oculomotor </a:t>
            </a:r>
            <a:r>
              <a:rPr lang="en-US" sz="2800" dirty="0"/>
              <a:t>– eye </a:t>
            </a:r>
            <a:r>
              <a:rPr lang="en-US" sz="2800" dirty="0" smtClean="0"/>
              <a:t>movement</a:t>
            </a:r>
          </a:p>
          <a:p>
            <a:pPr lvl="1"/>
            <a:r>
              <a:rPr lang="en-US" sz="2800" dirty="0" smtClean="0"/>
              <a:t>Trochlear </a:t>
            </a:r>
            <a:r>
              <a:rPr lang="en-US" sz="2800" dirty="0"/>
              <a:t>– eye movement </a:t>
            </a:r>
            <a:endParaRPr lang="en-US" sz="2800" dirty="0" smtClean="0"/>
          </a:p>
          <a:p>
            <a:pPr lvl="1"/>
            <a:r>
              <a:rPr lang="en-US" sz="2800" dirty="0"/>
              <a:t>Glossopharyngeal – muscles for </a:t>
            </a:r>
            <a:r>
              <a:rPr lang="en-US" sz="2800" dirty="0" smtClean="0"/>
              <a:t>swallowing</a:t>
            </a:r>
          </a:p>
          <a:p>
            <a:pPr lvl="1"/>
            <a:r>
              <a:rPr lang="en-US" sz="2800" dirty="0" smtClean="0"/>
              <a:t>Vagus </a:t>
            </a:r>
            <a:r>
              <a:rPr lang="en-US" sz="2800" dirty="0"/>
              <a:t>– sensory and motor for internal </a:t>
            </a:r>
            <a:r>
              <a:rPr lang="en-US" sz="2800" dirty="0" smtClean="0"/>
              <a:t>organs</a:t>
            </a:r>
          </a:p>
          <a:p>
            <a:pPr lvl="1"/>
            <a:r>
              <a:rPr lang="en-US" sz="2800" dirty="0" smtClean="0"/>
              <a:t>Hypoglossal –tongue movement for speaking, chewing and swallowing </a:t>
            </a:r>
            <a:endParaRPr lang="en-US" sz="2800" dirty="0"/>
          </a:p>
          <a:p>
            <a:pPr lvl="1"/>
            <a:r>
              <a:rPr lang="en-US" sz="2800" dirty="0" smtClean="0"/>
              <a:t>Vestibulocochlear </a:t>
            </a:r>
            <a:r>
              <a:rPr lang="en-US" sz="2800" dirty="0"/>
              <a:t>– hearing and balance </a:t>
            </a:r>
            <a:endParaRPr lang="en-US" sz="2800" dirty="0" smtClean="0"/>
          </a:p>
          <a:p>
            <a:pPr lvl="1"/>
            <a:r>
              <a:rPr lang="en-US" sz="2800" dirty="0" smtClean="0"/>
              <a:t>Optic- Sensory for vision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17934334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1200"/>
              <a:t>Fig. 11.25</a:t>
            </a:r>
          </a:p>
        </p:txBody>
      </p:sp>
      <p:pic>
        <p:nvPicPr>
          <p:cNvPr id="35843" name="Picture 3" descr="shi78275_11_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13536"/>
            <a:ext cx="86868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372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192" y="182880"/>
            <a:ext cx="8610600" cy="1293028"/>
          </a:xfrm>
        </p:spPr>
        <p:txBody>
          <a:bodyPr/>
          <a:lstStyle/>
          <a:p>
            <a:r>
              <a:rPr lang="en-US" dirty="0" smtClean="0"/>
              <a:t>Peripheral </a:t>
            </a:r>
            <a:r>
              <a:rPr lang="en-US" smtClean="0"/>
              <a:t>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3028"/>
            <a:ext cx="10820400" cy="5363804"/>
          </a:xfrm>
        </p:spPr>
        <p:txBody>
          <a:bodyPr>
            <a:normAutofit/>
          </a:bodyPr>
          <a:lstStyle/>
          <a:p>
            <a:r>
              <a:rPr lang="en-US" sz="3000" u="sng" dirty="0" smtClean="0"/>
              <a:t>Spinal Nerves</a:t>
            </a:r>
            <a:r>
              <a:rPr lang="en-US" sz="3000" dirty="0" smtClean="0"/>
              <a:t>: Originate from the spinal cord and communicate with other body parts </a:t>
            </a:r>
          </a:p>
          <a:p>
            <a:endParaRPr lang="en-US" sz="3000" dirty="0"/>
          </a:p>
          <a:p>
            <a:r>
              <a:rPr lang="en-US" sz="3200" dirty="0" smtClean="0"/>
              <a:t> </a:t>
            </a:r>
            <a:r>
              <a:rPr lang="en-US" sz="3200" u="sng" dirty="0" smtClean="0"/>
              <a:t>Ventral </a:t>
            </a:r>
            <a:r>
              <a:rPr lang="en-US" sz="3200" u="sng" dirty="0"/>
              <a:t>root </a:t>
            </a:r>
            <a:r>
              <a:rPr lang="en-US" sz="3200" dirty="0"/>
              <a:t>of a spinal nerve </a:t>
            </a:r>
            <a:r>
              <a:rPr lang="en-US" sz="3200" dirty="0" smtClean="0"/>
              <a:t>contains only </a:t>
            </a:r>
            <a:r>
              <a:rPr lang="en-US" sz="3200" dirty="0"/>
              <a:t>motor fibers</a:t>
            </a:r>
            <a:r>
              <a:rPr lang="en-US" sz="3200" dirty="0" smtClean="0"/>
              <a:t>.</a:t>
            </a:r>
          </a:p>
          <a:p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sensory root of a spinal nerve is also referred to </a:t>
            </a:r>
            <a:r>
              <a:rPr lang="en-US" sz="3200" dirty="0" smtClean="0"/>
              <a:t>as the </a:t>
            </a:r>
            <a:r>
              <a:rPr lang="en-US" sz="3200" u="sng" dirty="0" smtClean="0"/>
              <a:t>dorsal </a:t>
            </a:r>
            <a:r>
              <a:rPr lang="en-US" sz="3200" u="sng" dirty="0"/>
              <a:t>root</a:t>
            </a:r>
            <a:r>
              <a:rPr lang="en-US" sz="3200" dirty="0"/>
              <a:t>. </a:t>
            </a:r>
            <a:br>
              <a:rPr lang="en-US" sz="3200" dirty="0"/>
            </a:b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58180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192" y="182880"/>
            <a:ext cx="8610600" cy="1293028"/>
          </a:xfrm>
        </p:spPr>
        <p:txBody>
          <a:bodyPr/>
          <a:lstStyle/>
          <a:p>
            <a:r>
              <a:rPr lang="en-US" dirty="0" smtClean="0"/>
              <a:t>Peripheral </a:t>
            </a:r>
            <a:r>
              <a:rPr lang="en-US" smtClean="0"/>
              <a:t>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3028"/>
            <a:ext cx="10820400" cy="5363804"/>
          </a:xfrm>
        </p:spPr>
        <p:txBody>
          <a:bodyPr>
            <a:normAutofit/>
          </a:bodyPr>
          <a:lstStyle/>
          <a:p>
            <a:r>
              <a:rPr lang="en-US" sz="3000" u="sng" dirty="0" smtClean="0"/>
              <a:t>Spinal Nerves</a:t>
            </a:r>
            <a:r>
              <a:rPr lang="en-US" sz="3000" dirty="0" smtClean="0"/>
              <a:t>: 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The </a:t>
            </a:r>
            <a:r>
              <a:rPr lang="en-US" sz="3200" u="sng" dirty="0"/>
              <a:t>brachial </a:t>
            </a:r>
            <a:r>
              <a:rPr lang="en-US" sz="3200" u="sng" dirty="0" smtClean="0"/>
              <a:t>plexus:</a:t>
            </a:r>
            <a:r>
              <a:rPr lang="en-US" sz="3200" dirty="0" smtClean="0"/>
              <a:t> Nerves found deep within the shoulders and the arm pits. </a:t>
            </a:r>
          </a:p>
          <a:p>
            <a:pPr lvl="1"/>
            <a:r>
              <a:rPr lang="en-US" sz="3000" dirty="0" smtClean="0"/>
              <a:t>supplies </a:t>
            </a:r>
            <a:r>
              <a:rPr lang="en-US" sz="3000" dirty="0"/>
              <a:t>nerves that function to contract </a:t>
            </a:r>
            <a:r>
              <a:rPr lang="en-US" sz="3000" dirty="0" smtClean="0"/>
              <a:t>muscles </a:t>
            </a:r>
            <a:r>
              <a:rPr lang="en-US" sz="3000" dirty="0"/>
              <a:t>of the arm and </a:t>
            </a:r>
            <a:r>
              <a:rPr lang="en-US" sz="3000" dirty="0" smtClean="0"/>
              <a:t>forearm</a:t>
            </a:r>
          </a:p>
          <a:p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  <a:p>
            <a:endParaRPr lang="en-US" sz="3200" dirty="0"/>
          </a:p>
          <a:p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4655326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192" y="182880"/>
            <a:ext cx="8610600" cy="1293028"/>
          </a:xfrm>
        </p:spPr>
        <p:txBody>
          <a:bodyPr/>
          <a:lstStyle/>
          <a:p>
            <a:r>
              <a:rPr lang="en-US" dirty="0" smtClean="0"/>
              <a:t>Autonomic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3028"/>
            <a:ext cx="10820400" cy="5363804"/>
          </a:xfrm>
        </p:spPr>
        <p:txBody>
          <a:bodyPr>
            <a:normAutofit fontScale="85000" lnSpcReduction="20000"/>
          </a:bodyPr>
          <a:lstStyle/>
          <a:p>
            <a:r>
              <a:rPr lang="en-US" sz="3800" dirty="0" smtClean="0"/>
              <a:t>Autonomic Nervous = involuntary control</a:t>
            </a:r>
          </a:p>
          <a:p>
            <a:endParaRPr lang="en-US" sz="3200" dirty="0"/>
          </a:p>
          <a:p>
            <a:r>
              <a:rPr lang="en-US" sz="3200" dirty="0" smtClean="0"/>
              <a:t>Effectors </a:t>
            </a:r>
            <a:r>
              <a:rPr lang="en-US" sz="3200" dirty="0"/>
              <a:t>controlled by the autonomic nervous </a:t>
            </a:r>
            <a:r>
              <a:rPr lang="en-US" sz="3200" dirty="0" smtClean="0"/>
              <a:t>system: </a:t>
            </a:r>
          </a:p>
          <a:p>
            <a:pPr lvl="1"/>
            <a:r>
              <a:rPr lang="en-US" sz="3000" dirty="0" smtClean="0"/>
              <a:t>cardiac </a:t>
            </a:r>
            <a:r>
              <a:rPr lang="en-US" sz="3000" dirty="0"/>
              <a:t>muscle </a:t>
            </a:r>
            <a:endParaRPr lang="en-US" sz="3000" dirty="0"/>
          </a:p>
          <a:p>
            <a:pPr lvl="1"/>
            <a:r>
              <a:rPr lang="en-US" sz="3000" dirty="0" smtClean="0"/>
              <a:t>glands</a:t>
            </a:r>
            <a:endParaRPr lang="en-US" sz="3000" b="1" dirty="0"/>
          </a:p>
          <a:p>
            <a:pPr lvl="1"/>
            <a:r>
              <a:rPr lang="en-US" sz="3000" dirty="0" smtClean="0"/>
              <a:t>smooth </a:t>
            </a:r>
            <a:r>
              <a:rPr lang="en-US" sz="3000" dirty="0"/>
              <a:t>muscle in blood </a:t>
            </a:r>
            <a:r>
              <a:rPr lang="en-US" sz="3000" dirty="0" smtClean="0"/>
              <a:t>vessels</a:t>
            </a:r>
            <a:endParaRPr lang="en-US" sz="3000" dirty="0"/>
          </a:p>
          <a:p>
            <a:pPr lvl="1"/>
            <a:r>
              <a:rPr lang="en-US" sz="3000" dirty="0" smtClean="0"/>
              <a:t>smooth </a:t>
            </a:r>
            <a:r>
              <a:rPr lang="en-US" sz="3000" dirty="0"/>
              <a:t>muscle in the digestive </a:t>
            </a:r>
            <a:r>
              <a:rPr lang="en-US" sz="3000" dirty="0" smtClean="0"/>
              <a:t>system</a:t>
            </a:r>
          </a:p>
          <a:p>
            <a:pPr marL="457200" lvl="1" indent="0">
              <a:buNone/>
            </a:pPr>
            <a:r>
              <a:rPr lang="en-US" sz="1200" dirty="0" smtClean="0"/>
              <a:t> </a:t>
            </a:r>
          </a:p>
          <a:p>
            <a:pPr marL="0" indent="0">
              <a:buNone/>
            </a:pPr>
            <a:r>
              <a:rPr lang="en-US" sz="3200" dirty="0" smtClean="0"/>
              <a:t>Two main Branches: </a:t>
            </a:r>
            <a:endParaRPr lang="en-US" sz="3200" dirty="0"/>
          </a:p>
          <a:p>
            <a:r>
              <a:rPr lang="en-US" sz="3200" u="sng" dirty="0" smtClean="0"/>
              <a:t>Sympathetic</a:t>
            </a:r>
            <a:r>
              <a:rPr lang="en-US" sz="3200" dirty="0" smtClean="0"/>
              <a:t>: is </a:t>
            </a:r>
            <a:r>
              <a:rPr lang="en-US" sz="3200" dirty="0"/>
              <a:t>often referred to as the </a:t>
            </a:r>
            <a:r>
              <a:rPr lang="en-US" sz="3200" b="1" dirty="0"/>
              <a:t>emergency </a:t>
            </a:r>
            <a:r>
              <a:rPr lang="en-US" sz="3200" dirty="0"/>
              <a:t>system and stimulates the body in times of stress and crisis.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u="sng" dirty="0" smtClean="0"/>
              <a:t>Parasympathetic</a:t>
            </a:r>
            <a:r>
              <a:rPr lang="en-US" sz="3200" dirty="0" smtClean="0"/>
              <a:t>: Normal system; operates under ordinary and restful conditions. 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  <a:p>
            <a:endParaRPr lang="en-US" sz="3200" dirty="0"/>
          </a:p>
          <a:p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853049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0"/>
            <a:ext cx="8610600" cy="1293028"/>
          </a:xfrm>
        </p:spPr>
        <p:txBody>
          <a:bodyPr/>
          <a:lstStyle/>
          <a:p>
            <a:r>
              <a:rPr lang="en-US" dirty="0" smtClean="0"/>
              <a:t>Meninges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3028"/>
            <a:ext cx="10820400" cy="492565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Bone and protective membranes called </a:t>
            </a:r>
            <a:r>
              <a:rPr lang="en-US" sz="3200" u="sng" dirty="0" smtClean="0"/>
              <a:t>meninges</a:t>
            </a:r>
            <a:r>
              <a:rPr lang="en-US" sz="3200" dirty="0" smtClean="0"/>
              <a:t> surround the brain and spinal cord. </a:t>
            </a:r>
          </a:p>
          <a:p>
            <a:endParaRPr lang="en-US" sz="32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/>
              <a:t>The </a:t>
            </a:r>
            <a:r>
              <a:rPr lang="en-US" sz="3000" u="sng" dirty="0" smtClean="0"/>
              <a:t>meninges</a:t>
            </a:r>
            <a:r>
              <a:rPr lang="en-US" sz="3000" dirty="0" smtClean="0"/>
              <a:t> consist of </a:t>
            </a:r>
            <a:r>
              <a:rPr lang="en-US" sz="3000" u="sng" dirty="0" smtClean="0"/>
              <a:t>dura mater (1</a:t>
            </a:r>
            <a:r>
              <a:rPr lang="en-US" sz="3000" u="sng" baseline="30000" dirty="0" smtClean="0"/>
              <a:t>st</a:t>
            </a:r>
            <a:r>
              <a:rPr lang="en-US" sz="3000" u="sng" dirty="0" smtClean="0"/>
              <a:t> )</a:t>
            </a:r>
            <a:r>
              <a:rPr lang="en-US" sz="3000" dirty="0" smtClean="0"/>
              <a:t>, </a:t>
            </a:r>
            <a:r>
              <a:rPr lang="en-US" sz="3000" u="sng" dirty="0" smtClean="0"/>
              <a:t>arachnoid  mater (2</a:t>
            </a:r>
            <a:r>
              <a:rPr lang="en-US" sz="3000" u="sng" baseline="30000" dirty="0" smtClean="0"/>
              <a:t>nd</a:t>
            </a:r>
            <a:r>
              <a:rPr lang="en-US" sz="3000" u="sng" dirty="0" smtClean="0"/>
              <a:t> )</a:t>
            </a:r>
            <a:r>
              <a:rPr lang="en-US" sz="3000" dirty="0" smtClean="0"/>
              <a:t>and </a:t>
            </a:r>
            <a:r>
              <a:rPr lang="en-US" sz="3000" u="sng" dirty="0" smtClean="0"/>
              <a:t>pia mater (3</a:t>
            </a:r>
            <a:r>
              <a:rPr lang="en-US" sz="3000" u="sng" baseline="30000" dirty="0" smtClean="0"/>
              <a:t>rd</a:t>
            </a:r>
            <a:r>
              <a:rPr lang="en-US" sz="3000" u="sng" dirty="0" smtClean="0"/>
              <a:t>) </a:t>
            </a:r>
          </a:p>
          <a:p>
            <a:pPr marL="971550" lvl="1" indent="-514350">
              <a:buFont typeface="+mj-lt"/>
              <a:buAutoNum type="arabicPeriod"/>
            </a:pPr>
            <a:endParaRPr lang="en-US" sz="3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/>
              <a:t>Cerebrospinal fluid occupies the space between the </a:t>
            </a:r>
            <a:r>
              <a:rPr lang="en-US" sz="3000" u="sng" dirty="0" smtClean="0"/>
              <a:t>arachnoid</a:t>
            </a:r>
            <a:r>
              <a:rPr lang="en-US" sz="3000" dirty="0" smtClean="0"/>
              <a:t> and </a:t>
            </a:r>
            <a:r>
              <a:rPr lang="en-US" sz="3000" u="sng" dirty="0" smtClean="0"/>
              <a:t>pia mater</a:t>
            </a:r>
            <a:r>
              <a:rPr lang="en-US" sz="3000" dirty="0" smtClean="0"/>
              <a:t>.  And is clear and watery.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8383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154" y="146304"/>
            <a:ext cx="7848600" cy="1293028"/>
          </a:xfrm>
        </p:spPr>
        <p:txBody>
          <a:bodyPr/>
          <a:lstStyle/>
          <a:p>
            <a:r>
              <a:rPr lang="en-US" dirty="0" smtClean="0"/>
              <a:t>Ventricles and cerebrospinal fluid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39332"/>
            <a:ext cx="10820400" cy="4779353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Ventricles</a:t>
            </a:r>
            <a:r>
              <a:rPr lang="en-US" sz="3200" dirty="0" smtClean="0"/>
              <a:t>: connecting cavities in the cerebral hemispheres and brainstem. </a:t>
            </a:r>
          </a:p>
          <a:p>
            <a:pPr lvl="1"/>
            <a:r>
              <a:rPr lang="en-US" sz="3000" dirty="0" smtClean="0"/>
              <a:t>They are filled with cerebrospinal fluid. </a:t>
            </a:r>
          </a:p>
          <a:p>
            <a:pPr marL="457200" lvl="1" indent="0">
              <a:buNone/>
            </a:pPr>
            <a:endParaRPr lang="en-US" sz="3000" dirty="0" smtClean="0"/>
          </a:p>
          <a:p>
            <a:r>
              <a:rPr lang="en-US" sz="3200" u="sng" dirty="0" smtClean="0"/>
              <a:t>Cerebrospinal fluid (CSF)</a:t>
            </a:r>
            <a:r>
              <a:rPr lang="en-US" sz="3200" dirty="0" smtClean="0"/>
              <a:t>:</a:t>
            </a:r>
            <a:r>
              <a:rPr lang="en-US" sz="3200" u="sng" dirty="0" smtClean="0"/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/>
              <a:t>H</a:t>
            </a:r>
            <a:r>
              <a:rPr lang="en-US" sz="3000" dirty="0" smtClean="0"/>
              <a:t>elps maintain a stable ion concentration in the CNS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/>
              <a:t>P</a:t>
            </a:r>
            <a:r>
              <a:rPr lang="en-US" sz="3000" dirty="0" smtClean="0"/>
              <a:t>rovides a pathway for blood waste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/>
              <a:t>Helps clear waste from brain tissue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7481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154" y="146304"/>
            <a:ext cx="7848600" cy="1293028"/>
          </a:xfrm>
        </p:spPr>
        <p:txBody>
          <a:bodyPr/>
          <a:lstStyle/>
          <a:p>
            <a:r>
              <a:rPr lang="en-US" dirty="0" smtClean="0"/>
              <a:t>Ventricles and cerebrospinal fluid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39332"/>
            <a:ext cx="10820400" cy="477935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CSF circulates  through the ventricles and is reabsorbed into the blood of the dural sinuses  </a:t>
            </a:r>
          </a:p>
          <a:p>
            <a:endParaRPr lang="en-US" sz="3000" dirty="0"/>
          </a:p>
          <a:p>
            <a:r>
              <a:rPr lang="en-US" sz="3000" u="sng" dirty="0" smtClean="0"/>
              <a:t>Choroid plexuses</a:t>
            </a:r>
            <a:r>
              <a:rPr lang="en-US" sz="3000" dirty="0" smtClean="0"/>
              <a:t>: Found in the walls of ventricles and secrete CSF</a:t>
            </a:r>
          </a:p>
          <a:p>
            <a:endParaRPr lang="en-US" sz="3000" dirty="0"/>
          </a:p>
          <a:p>
            <a:r>
              <a:rPr lang="en-US" sz="3000" u="sng" dirty="0" smtClean="0"/>
              <a:t>Ependymal Cells</a:t>
            </a:r>
            <a:r>
              <a:rPr lang="en-US" sz="3000" dirty="0" smtClean="0"/>
              <a:t>: regulate the composition of the CSF, found in choroid plexuses.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90775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016" y="0"/>
            <a:ext cx="8610600" cy="1293028"/>
          </a:xfrm>
        </p:spPr>
        <p:txBody>
          <a:bodyPr/>
          <a:lstStyle/>
          <a:p>
            <a:r>
              <a:rPr lang="en-US" dirty="0" smtClean="0"/>
              <a:t>Spinal Cord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3028"/>
            <a:ext cx="4233672" cy="492565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spinal cord is a nerve column that extends from the brain into the vertebral canal and ends between the first and second lumbar vertebrae 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 descr="shi78275_11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345" y="1131528"/>
            <a:ext cx="4081272" cy="545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72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5792" y="0"/>
            <a:ext cx="8610600" cy="1293028"/>
          </a:xfrm>
        </p:spPr>
        <p:txBody>
          <a:bodyPr/>
          <a:lstStyle/>
          <a:p>
            <a:r>
              <a:rPr lang="en-US" dirty="0" smtClean="0"/>
              <a:t>Spinal 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3028"/>
            <a:ext cx="10820400" cy="4925657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Structure of the spinal cord:</a:t>
            </a:r>
          </a:p>
          <a:p>
            <a:r>
              <a:rPr lang="en-US" sz="3200" dirty="0" smtClean="0"/>
              <a:t>The spinal cord is composed of thirty-one segments, each of which gives rise to a pair of </a:t>
            </a:r>
            <a:r>
              <a:rPr lang="en-US" sz="3200" u="sng" dirty="0" smtClean="0"/>
              <a:t>spinal nerves</a:t>
            </a:r>
            <a:r>
              <a:rPr lang="en-US" sz="3200" dirty="0" smtClean="0"/>
              <a:t>. </a:t>
            </a:r>
          </a:p>
          <a:p>
            <a:endParaRPr lang="en-US" sz="1000" dirty="0" smtClean="0"/>
          </a:p>
          <a:p>
            <a:r>
              <a:rPr lang="en-US" sz="3200" dirty="0" smtClean="0"/>
              <a:t>It is characterized by: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/>
              <a:t>a cervical enlargement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/>
              <a:t>a lumber enlargement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/>
              <a:t>two deep longitudinal grooves that divide it into right and left halves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/>
              <a:t>Spinal cord has four main regions: cervical thoracic, lumbar and sacral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250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5792" y="0"/>
            <a:ext cx="8610600" cy="1293028"/>
          </a:xfrm>
        </p:spPr>
        <p:txBody>
          <a:bodyPr/>
          <a:lstStyle/>
          <a:p>
            <a:r>
              <a:rPr lang="en-US" dirty="0" smtClean="0"/>
              <a:t>Spinal 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2212"/>
            <a:ext cx="4416552" cy="492565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White matter surrounds a central core of gray matter</a:t>
            </a:r>
          </a:p>
          <a:p>
            <a:endParaRPr lang="en-US" sz="3200" dirty="0" smtClean="0"/>
          </a:p>
          <a:p>
            <a:r>
              <a:rPr lang="en-US" sz="3200" dirty="0" smtClean="0"/>
              <a:t>The white matter is composed of bundles of myelinated fibers</a:t>
            </a:r>
          </a:p>
          <a:p>
            <a:endParaRPr lang="en-US" sz="1000" dirty="0" smtClean="0"/>
          </a:p>
          <a:p>
            <a:endParaRPr lang="en-US" sz="3200" dirty="0"/>
          </a:p>
        </p:txBody>
      </p:sp>
      <p:pic>
        <p:nvPicPr>
          <p:cNvPr id="4" name="Picture 3" descr="shi78275_11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533" y="1152144"/>
            <a:ext cx="5540470" cy="521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70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488</TotalTime>
  <Words>1180</Words>
  <Application>Microsoft Macintosh PowerPoint</Application>
  <PresentationFormat>Widescreen</PresentationFormat>
  <Paragraphs>205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Calibri</vt:lpstr>
      <vt:lpstr>Century Gothic</vt:lpstr>
      <vt:lpstr>Wingdings</vt:lpstr>
      <vt:lpstr>Arial</vt:lpstr>
      <vt:lpstr>Vapor Trail</vt:lpstr>
      <vt:lpstr>Nervous System II   Division of the Nervous system</vt:lpstr>
      <vt:lpstr>Introduction </vt:lpstr>
      <vt:lpstr>PowerPoint Presentation</vt:lpstr>
      <vt:lpstr>Meninges</vt:lpstr>
      <vt:lpstr>Ventricles and cerebrospinal fluid</vt:lpstr>
      <vt:lpstr>Ventricles and cerebrospinal fluid</vt:lpstr>
      <vt:lpstr>Spinal Cord </vt:lpstr>
      <vt:lpstr>Spinal Cord</vt:lpstr>
      <vt:lpstr>Spinal Cord</vt:lpstr>
      <vt:lpstr>Spinal Cord</vt:lpstr>
      <vt:lpstr>PowerPoint Presentation</vt:lpstr>
      <vt:lpstr>Spinal Cord</vt:lpstr>
      <vt:lpstr>Brain</vt:lpstr>
      <vt:lpstr>Brain</vt:lpstr>
      <vt:lpstr>PowerPoint Presentation</vt:lpstr>
      <vt:lpstr>Brain structure </vt:lpstr>
      <vt:lpstr>Brain</vt:lpstr>
      <vt:lpstr>Brain</vt:lpstr>
      <vt:lpstr>PowerPoint Presentation</vt:lpstr>
      <vt:lpstr>Brain</vt:lpstr>
      <vt:lpstr>Brain</vt:lpstr>
      <vt:lpstr>Brain</vt:lpstr>
      <vt:lpstr>Brain</vt:lpstr>
      <vt:lpstr>Brain</vt:lpstr>
      <vt:lpstr>Brainstem</vt:lpstr>
      <vt:lpstr>Brain</vt:lpstr>
      <vt:lpstr>Peripheral Nervous system</vt:lpstr>
      <vt:lpstr>Peripheral Nervous system</vt:lpstr>
      <vt:lpstr>Peripheral Nervous system</vt:lpstr>
      <vt:lpstr>Peripheral Nervous system</vt:lpstr>
      <vt:lpstr>Peripheral Nervous system</vt:lpstr>
      <vt:lpstr>Fig. 11.25</vt:lpstr>
      <vt:lpstr>Peripheral Nervous system</vt:lpstr>
      <vt:lpstr>Peripheral Nervous system</vt:lpstr>
      <vt:lpstr>Autonomic Nervous system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Nervous System II   Division of the Nervous system</dc:title>
  <dc:creator>Microsoft Office User</dc:creator>
  <cp:lastModifiedBy>Microsoft Office User</cp:lastModifiedBy>
  <cp:revision>32</cp:revision>
  <dcterms:created xsi:type="dcterms:W3CDTF">2016-01-11T04:12:13Z</dcterms:created>
  <dcterms:modified xsi:type="dcterms:W3CDTF">2016-01-13T13:22:55Z</dcterms:modified>
</cp:coreProperties>
</file>