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7" r:id="rId11"/>
    <p:sldId id="264" r:id="rId12"/>
    <p:sldId id="265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51"/>
    <p:restoredTop sz="50000"/>
  </p:normalViewPr>
  <p:slideViewPr>
    <p:cSldViewPr snapToGrid="0" snapToObjects="1">
      <p:cViewPr varScale="1">
        <p:scale>
          <a:sx n="54" d="100"/>
          <a:sy n="54" d="100"/>
        </p:scale>
        <p:origin x="5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031D6-2929-BB46-B922-75DD52B77D93}" type="datetimeFigureOut">
              <a:rPr lang="en-US" smtClean="0"/>
              <a:t>1/15/16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F0ED9-D811-3243-9046-8117A3AC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6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F0ED9-D811-3243-9046-8117A3AC89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76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NERVOUS SYSTEM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4710"/>
            <a:ext cx="94488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SENSES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8270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3028"/>
            <a:ext cx="10820400" cy="49256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b="1" dirty="0" smtClean="0"/>
              <a:t>Hearing: </a:t>
            </a:r>
          </a:p>
          <a:p>
            <a:r>
              <a:rPr lang="en-US" sz="3200" dirty="0"/>
              <a:t>O</a:t>
            </a:r>
            <a:r>
              <a:rPr lang="en-US" sz="3200" dirty="0" smtClean="0"/>
              <a:t>rder of structures in the ear that </a:t>
            </a:r>
            <a:r>
              <a:rPr lang="en-US" sz="3200" dirty="0"/>
              <a:t>vibrate when a sound wave enters the ear. </a:t>
            </a:r>
          </a:p>
          <a:p>
            <a:pPr lvl="2"/>
            <a:r>
              <a:rPr lang="en-US" sz="2800" dirty="0" smtClean="0"/>
              <a:t>Eardrum </a:t>
            </a:r>
          </a:p>
          <a:p>
            <a:pPr lvl="2"/>
            <a:r>
              <a:rPr lang="en-US" sz="2800" dirty="0" err="1"/>
              <a:t>O</a:t>
            </a:r>
            <a:r>
              <a:rPr lang="en-US" sz="2800" dirty="0" err="1" smtClean="0"/>
              <a:t>ssicles</a:t>
            </a:r>
            <a:r>
              <a:rPr lang="en-US" sz="2800" dirty="0" smtClean="0"/>
              <a:t> </a:t>
            </a:r>
          </a:p>
          <a:p>
            <a:pPr lvl="2"/>
            <a:r>
              <a:rPr lang="en-US" sz="2800" dirty="0"/>
              <a:t>O</a:t>
            </a:r>
            <a:r>
              <a:rPr lang="en-US" sz="2800" dirty="0" smtClean="0"/>
              <a:t>val window </a:t>
            </a:r>
          </a:p>
          <a:p>
            <a:pPr lvl="2"/>
            <a:r>
              <a:rPr lang="en-US" sz="2800" dirty="0"/>
              <a:t>P</a:t>
            </a:r>
            <a:r>
              <a:rPr lang="en-US" sz="2800" dirty="0" smtClean="0"/>
              <a:t>erilymph </a:t>
            </a:r>
            <a:endParaRPr lang="en-US" sz="2800" dirty="0"/>
          </a:p>
          <a:p>
            <a:pPr lvl="2"/>
            <a:r>
              <a:rPr lang="en-US" sz="2800" dirty="0" err="1" smtClean="0"/>
              <a:t>Endolymph</a:t>
            </a:r>
            <a:r>
              <a:rPr lang="en-US" sz="2800" dirty="0" smtClean="0"/>
              <a:t> </a:t>
            </a:r>
          </a:p>
          <a:p>
            <a:r>
              <a:rPr lang="en-US" sz="3200" dirty="0" smtClean="0"/>
              <a:t>Inner </a:t>
            </a:r>
            <a:r>
              <a:rPr lang="en-US" sz="3200" dirty="0"/>
              <a:t>ear bones from lateral to </a:t>
            </a:r>
            <a:r>
              <a:rPr lang="en-US" sz="3200" dirty="0" smtClean="0"/>
              <a:t>medial: </a:t>
            </a:r>
            <a:endParaRPr lang="en-US" sz="3200" dirty="0"/>
          </a:p>
          <a:p>
            <a:pPr marL="914400" lvl="2" indent="0">
              <a:buNone/>
            </a:pPr>
            <a:r>
              <a:rPr lang="en-US" sz="2800" dirty="0" smtClean="0"/>
              <a:t>Malleus</a:t>
            </a:r>
            <a:r>
              <a:rPr lang="en-US" sz="2800" dirty="0"/>
              <a:t> </a:t>
            </a:r>
            <a:endParaRPr lang="en-US" sz="2800" dirty="0" smtClean="0"/>
          </a:p>
          <a:p>
            <a:pPr marL="914400" lvl="2" indent="0">
              <a:buNone/>
            </a:pPr>
            <a:r>
              <a:rPr lang="en-US" sz="2800" dirty="0" smtClean="0"/>
              <a:t>Incus </a:t>
            </a:r>
          </a:p>
          <a:p>
            <a:pPr marL="914400" lvl="2" indent="0">
              <a:buNone/>
            </a:pPr>
            <a:r>
              <a:rPr lang="en-US" sz="2800" dirty="0" smtClean="0"/>
              <a:t>Stapes</a:t>
            </a:r>
            <a:r>
              <a:rPr lang="en-US" sz="2800" dirty="0"/>
              <a:t> 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1527" y="0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Special Senses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549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3028"/>
            <a:ext cx="10820400" cy="4925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Taste: 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sense of taste is called </a:t>
            </a:r>
            <a:r>
              <a:rPr lang="en-US" sz="3200" u="sng" dirty="0"/>
              <a:t>gustation</a:t>
            </a:r>
            <a:r>
              <a:rPr lang="en-US" sz="3200" dirty="0"/>
              <a:t>. 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P</a:t>
            </a:r>
            <a:r>
              <a:rPr lang="en-US" sz="3200" dirty="0" smtClean="0"/>
              <a:t>rimary </a:t>
            </a:r>
            <a:r>
              <a:rPr lang="en-US" sz="3200" dirty="0"/>
              <a:t>taste </a:t>
            </a:r>
            <a:r>
              <a:rPr lang="en-US" sz="3200" dirty="0" smtClean="0"/>
              <a:t>sensations: </a:t>
            </a:r>
          </a:p>
          <a:p>
            <a:pPr lvl="1"/>
            <a:r>
              <a:rPr lang="en-US" sz="3000" dirty="0" smtClean="0"/>
              <a:t>Sweet </a:t>
            </a:r>
            <a:r>
              <a:rPr lang="en-US" sz="3000" dirty="0"/>
              <a:t> </a:t>
            </a:r>
            <a:endParaRPr lang="en-US" sz="3000" dirty="0" smtClean="0"/>
          </a:p>
          <a:p>
            <a:pPr lvl="1"/>
            <a:r>
              <a:rPr lang="en-US" sz="3000" dirty="0" smtClean="0"/>
              <a:t>Salty</a:t>
            </a:r>
          </a:p>
          <a:p>
            <a:pPr lvl="1"/>
            <a:r>
              <a:rPr lang="en-US" sz="3000" dirty="0" smtClean="0"/>
              <a:t>Sour</a:t>
            </a:r>
            <a:r>
              <a:rPr lang="en-US" sz="3000" dirty="0"/>
              <a:t> </a:t>
            </a:r>
            <a:endParaRPr lang="en-US" sz="3000" dirty="0" smtClean="0"/>
          </a:p>
          <a:p>
            <a:pPr lvl="1"/>
            <a:r>
              <a:rPr lang="en-US" sz="3000" dirty="0" smtClean="0"/>
              <a:t>Bitter </a:t>
            </a:r>
            <a:r>
              <a:rPr lang="en-US" sz="3000" dirty="0"/>
              <a:t> </a:t>
            </a:r>
            <a:endParaRPr lang="en-US" sz="3000" dirty="0" smtClean="0"/>
          </a:p>
          <a:p>
            <a:pPr lvl="1"/>
            <a:r>
              <a:rPr lang="en-US" sz="3000" dirty="0" smtClean="0"/>
              <a:t>umami</a:t>
            </a:r>
            <a:endParaRPr lang="en-US" sz="3000" dirty="0"/>
          </a:p>
          <a:p>
            <a:r>
              <a:rPr lang="en-US" sz="3200" dirty="0"/>
              <a:t>Sensory structures that detect taste are </a:t>
            </a:r>
            <a:r>
              <a:rPr lang="en-US" sz="3200" dirty="0" smtClean="0"/>
              <a:t>taste </a:t>
            </a:r>
            <a:r>
              <a:rPr lang="en-US" sz="3200" dirty="0"/>
              <a:t>buds. 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1527" y="0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Special Senses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785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3028"/>
            <a:ext cx="10820400" cy="4925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Smell: </a:t>
            </a:r>
          </a:p>
          <a:p>
            <a:r>
              <a:rPr lang="en-US" sz="3200" dirty="0" smtClean="0"/>
              <a:t>Smell is the </a:t>
            </a:r>
            <a:r>
              <a:rPr lang="en-US" sz="3200" dirty="0"/>
              <a:t>special </a:t>
            </a:r>
            <a:r>
              <a:rPr lang="en-US" sz="3200" dirty="0" smtClean="0"/>
              <a:t>sense relayed </a:t>
            </a:r>
            <a:r>
              <a:rPr lang="en-US" sz="3200" dirty="0"/>
              <a:t>directly to the cerebral cortex without going to the </a:t>
            </a:r>
            <a:r>
              <a:rPr lang="en-US" sz="3200" dirty="0" smtClean="0"/>
              <a:t>thalamus</a:t>
            </a:r>
          </a:p>
          <a:p>
            <a:endParaRPr lang="en-US" sz="3200" dirty="0"/>
          </a:p>
          <a:p>
            <a:r>
              <a:rPr lang="en-US" sz="3200" dirty="0" smtClean="0"/>
              <a:t>Detected by chemoreceptors called olfactory receptors 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1527" y="0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Special Senses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35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963" y="1293028"/>
            <a:ext cx="10820400" cy="492565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b="1" dirty="0" smtClean="0"/>
              <a:t>Smell:</a:t>
            </a:r>
          </a:p>
          <a:p>
            <a:r>
              <a:rPr lang="en-US" sz="4100" dirty="0"/>
              <a:t>In order for a molecule to be detected by the olfactory neurons, it must be dissolved in fluid covering the olfactory epithelium. </a:t>
            </a:r>
            <a:endParaRPr lang="en-US" sz="4100" dirty="0" smtClean="0"/>
          </a:p>
          <a:p>
            <a:endParaRPr lang="en-US" sz="4100" dirty="0"/>
          </a:p>
          <a:p>
            <a:r>
              <a:rPr lang="en-US" sz="4100" dirty="0"/>
              <a:t>Inhaling deeply and slowly through the nose help to identify an odor because more air containing the odor is brought into contact with the olfactory epithelium </a:t>
            </a:r>
            <a:endParaRPr lang="en-US" sz="4100" dirty="0" smtClean="0"/>
          </a:p>
          <a:p>
            <a:endParaRPr lang="en-US" sz="4100" dirty="0"/>
          </a:p>
          <a:p>
            <a:r>
              <a:rPr lang="en-US" sz="4100" dirty="0" smtClean="0"/>
              <a:t>A </a:t>
            </a:r>
            <a:r>
              <a:rPr lang="en-US" sz="4100" dirty="0"/>
              <a:t>person's nose run when he </a:t>
            </a:r>
            <a:r>
              <a:rPr lang="en-US" sz="4100" dirty="0" smtClean="0"/>
              <a:t>cries because tears </a:t>
            </a:r>
            <a:r>
              <a:rPr lang="en-US" sz="4100" dirty="0"/>
              <a:t>drain into the nasal cavity via the nasolacrimal duct. 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1527" y="0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Special Senses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048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3028"/>
            <a:ext cx="10820400" cy="4925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Equilibrium: </a:t>
            </a:r>
          </a:p>
          <a:p>
            <a:r>
              <a:rPr lang="en-US" sz="3200" u="sng" dirty="0" smtClean="0"/>
              <a:t>Static equilibrium</a:t>
            </a:r>
            <a:r>
              <a:rPr lang="en-US" sz="3200" dirty="0" smtClean="0"/>
              <a:t>- </a:t>
            </a:r>
            <a:r>
              <a:rPr lang="en-US" sz="3200" dirty="0"/>
              <a:t>maintenance of balance when the head and body are </a:t>
            </a:r>
            <a:r>
              <a:rPr lang="en-US" sz="3200" dirty="0" smtClean="0"/>
              <a:t>not moving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u="sng" dirty="0" smtClean="0"/>
              <a:t>Dynamic equilibrium</a:t>
            </a:r>
            <a:r>
              <a:rPr lang="en-US" sz="3200" dirty="0" smtClean="0"/>
              <a:t>-  maintenance of balance when the head and body are suddenly moved or rotated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1527" y="0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Special Senses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4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3028"/>
            <a:ext cx="10820400" cy="4925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Equilibrium: </a:t>
            </a:r>
          </a:p>
          <a:p>
            <a:r>
              <a:rPr lang="en-US" sz="3200" dirty="0" smtClean="0"/>
              <a:t>Maintained by inner ear structures</a:t>
            </a:r>
          </a:p>
          <a:p>
            <a:endParaRPr lang="en-US" sz="3200" dirty="0"/>
          </a:p>
          <a:p>
            <a:r>
              <a:rPr lang="en-US" sz="3200" dirty="0"/>
              <a:t>The position of the head with respect to gravity is determined by the </a:t>
            </a:r>
            <a:r>
              <a:rPr lang="en-US" sz="3200" dirty="0" smtClean="0"/>
              <a:t>movements </a:t>
            </a:r>
            <a:r>
              <a:rPr lang="en-US" sz="3200" dirty="0"/>
              <a:t>of </a:t>
            </a:r>
            <a:r>
              <a:rPr lang="en-US" sz="3200" u="sng" dirty="0" err="1"/>
              <a:t>otoliths</a:t>
            </a:r>
            <a:r>
              <a:rPr lang="en-US" sz="3200" dirty="0"/>
              <a:t> in response to gravity. 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1527" y="0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Special Senses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88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General Senses</a:t>
            </a:r>
            <a:r>
              <a:rPr lang="en-US" sz="3200" dirty="0" smtClean="0"/>
              <a:t>: are those with receptors widely distributed throughout the body</a:t>
            </a:r>
          </a:p>
          <a:p>
            <a:pPr lvl="1"/>
            <a:r>
              <a:rPr lang="en-US" sz="3000" dirty="0" smtClean="0"/>
              <a:t>EX. Skin, various organs and joints</a:t>
            </a:r>
            <a:endParaRPr lang="en-US" sz="3000" dirty="0"/>
          </a:p>
          <a:p>
            <a:r>
              <a:rPr lang="en-US" sz="3200" u="sng" dirty="0"/>
              <a:t>Special </a:t>
            </a:r>
            <a:r>
              <a:rPr lang="en-US" sz="3200" u="sng" dirty="0" smtClean="0"/>
              <a:t>senses</a:t>
            </a:r>
            <a:r>
              <a:rPr lang="en-US" sz="3200" dirty="0" smtClean="0"/>
              <a:t>: more specialized receptors and </a:t>
            </a:r>
            <a:r>
              <a:rPr lang="en-US" sz="3200" dirty="0"/>
              <a:t>arise from receptors </a:t>
            </a:r>
            <a:r>
              <a:rPr lang="en-US" sz="3200" dirty="0" smtClean="0"/>
              <a:t>located</a:t>
            </a:r>
            <a:r>
              <a:rPr lang="en-US" sz="3200" b="1" dirty="0" smtClean="0"/>
              <a:t> </a:t>
            </a:r>
            <a:r>
              <a:rPr lang="en-US" sz="3200" dirty="0"/>
              <a:t>primarily in the head. </a:t>
            </a:r>
            <a:endParaRPr lang="en-US" sz="3200" dirty="0" smtClean="0"/>
          </a:p>
          <a:p>
            <a:pPr lvl="1"/>
            <a:r>
              <a:rPr lang="en-US" sz="3000" dirty="0" smtClean="0"/>
              <a:t>EX. Eyes and ears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13116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369519"/>
            <a:ext cx="8610600" cy="1293028"/>
          </a:xfrm>
        </p:spPr>
        <p:txBody>
          <a:bodyPr/>
          <a:lstStyle/>
          <a:p>
            <a:pPr algn="ctr"/>
            <a:r>
              <a:rPr lang="en-US" dirty="0" smtClean="0"/>
              <a:t>Receptors, Sensation and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2548"/>
            <a:ext cx="10820400" cy="4556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Receptors: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Chemoreceptors- respond to changes in concentration of chemicals</a:t>
            </a:r>
          </a:p>
          <a:p>
            <a:pPr lvl="2"/>
            <a:r>
              <a:rPr lang="en-US" sz="2800" dirty="0" smtClean="0"/>
              <a:t>Olfactory (smell) receptors</a:t>
            </a:r>
          </a:p>
          <a:p>
            <a:pPr lvl="2"/>
            <a:r>
              <a:rPr lang="en-US" sz="2800" dirty="0" smtClean="0"/>
              <a:t>Detect changes in cerebrospinal fluid pH</a:t>
            </a:r>
          </a:p>
          <a:p>
            <a:pPr lvl="2"/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Pain receptors (nociceptors)- respond to tissue damage.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805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369519"/>
            <a:ext cx="8610600" cy="1293028"/>
          </a:xfrm>
        </p:spPr>
        <p:txBody>
          <a:bodyPr/>
          <a:lstStyle/>
          <a:p>
            <a:pPr algn="ctr"/>
            <a:r>
              <a:rPr lang="en-US" dirty="0" smtClean="0"/>
              <a:t>Receptors, Sensation and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2548"/>
            <a:ext cx="10820400" cy="4556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Receptors: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 smtClean="0"/>
              <a:t>Thermoreceptors- sense temperature change</a:t>
            </a:r>
          </a:p>
          <a:p>
            <a:pPr marL="514350" indent="-514350">
              <a:buFont typeface="+mj-lt"/>
              <a:buAutoNum type="arabicPeriod" startAt="3"/>
            </a:pPr>
            <a:endParaRPr lang="en-US" sz="3200" dirty="0"/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 smtClean="0"/>
              <a:t>Mechanoreceptors- </a:t>
            </a:r>
            <a:r>
              <a:rPr lang="en-US" sz="3200" dirty="0"/>
              <a:t>respond to touch, pressure, vibration, and stretch </a:t>
            </a:r>
            <a:endParaRPr lang="en-US" sz="3200" dirty="0" smtClean="0"/>
          </a:p>
          <a:p>
            <a:pPr marL="514350" indent="-514350">
              <a:buFont typeface="+mj-lt"/>
              <a:buAutoNum type="arabicPeriod" startAt="3"/>
            </a:pPr>
            <a:endParaRPr lang="en-US" sz="3200" dirty="0"/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 smtClean="0"/>
              <a:t>Photoreceptors- </a:t>
            </a:r>
            <a:r>
              <a:rPr lang="en-US" sz="3200" dirty="0"/>
              <a:t>detect changes in light intensity, color, and movement </a:t>
            </a:r>
          </a:p>
        </p:txBody>
      </p:sp>
    </p:spTree>
    <p:extLst>
      <p:ext uri="{BB962C8B-B14F-4D97-AF65-F5344CB8AC3E}">
        <p14:creationId xmlns:p14="http://schemas.microsoft.com/office/powerpoint/2010/main" val="1115792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369519"/>
            <a:ext cx="8610600" cy="1293028"/>
          </a:xfrm>
        </p:spPr>
        <p:txBody>
          <a:bodyPr/>
          <a:lstStyle/>
          <a:p>
            <a:pPr algn="ctr"/>
            <a:r>
              <a:rPr lang="en-US" dirty="0" smtClean="0"/>
              <a:t>Receptors, Sensation and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2548"/>
            <a:ext cx="10820400" cy="455613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The brain interprets input from sensory receptors as </a:t>
            </a:r>
            <a:r>
              <a:rPr lang="en-US" sz="3200" u="sng" dirty="0" smtClean="0"/>
              <a:t>perception</a:t>
            </a:r>
            <a:r>
              <a:rPr lang="en-US" sz="3200" dirty="0" smtClean="0"/>
              <a:t>. </a:t>
            </a:r>
          </a:p>
          <a:p>
            <a:endParaRPr lang="en-US" sz="3200" dirty="0"/>
          </a:p>
          <a:p>
            <a:r>
              <a:rPr lang="en-US" sz="3200" u="sng" dirty="0" smtClean="0"/>
              <a:t>Sensation</a:t>
            </a:r>
            <a:r>
              <a:rPr lang="en-US" sz="3200" dirty="0" smtClean="0"/>
              <a:t>- Conscious </a:t>
            </a:r>
            <a:r>
              <a:rPr lang="en-US" sz="3200" dirty="0"/>
              <a:t>awareness of incoming sensory </a:t>
            </a:r>
            <a:r>
              <a:rPr lang="en-US" sz="3200" dirty="0" smtClean="0"/>
              <a:t>information</a:t>
            </a:r>
          </a:p>
          <a:p>
            <a:endParaRPr lang="en-US" sz="3200" dirty="0"/>
          </a:p>
          <a:p>
            <a:r>
              <a:rPr lang="en-US" sz="3200" u="sng" dirty="0" smtClean="0"/>
              <a:t>Sensory adaptation</a:t>
            </a:r>
            <a:r>
              <a:rPr lang="en-US" sz="3200" dirty="0" smtClean="0"/>
              <a:t>- ability to ignore unimportant stimuli</a:t>
            </a:r>
          </a:p>
          <a:p>
            <a:pPr lvl="2"/>
            <a:r>
              <a:rPr lang="en-US" sz="2800" dirty="0" smtClean="0"/>
              <a:t>EX. Not constantly noticing/sensing your socks around your ankles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9740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Touch</a:t>
            </a:r>
            <a:r>
              <a:rPr lang="en-US" sz="3200" dirty="0" smtClean="0"/>
              <a:t> is the only one of the five senses that is considered a general sense</a:t>
            </a:r>
          </a:p>
          <a:p>
            <a:endParaRPr lang="en-US" sz="3200" dirty="0"/>
          </a:p>
          <a:p>
            <a:r>
              <a:rPr lang="en-US" sz="3200" dirty="0" smtClean="0"/>
              <a:t>Detected by mechanoreceptors and thermoreceptors and pain receptors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499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3028"/>
            <a:ext cx="10820400" cy="4925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Vision: </a:t>
            </a:r>
          </a:p>
          <a:p>
            <a:pPr marL="0" indent="0">
              <a:buNone/>
            </a:pPr>
            <a:r>
              <a:rPr lang="en-US" sz="3200" dirty="0" smtClean="0"/>
              <a:t>Eyeball has outer, middle, and inner tunic (layers)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outermost tunic of the eyeball is the</a:t>
            </a:r>
            <a:r>
              <a:rPr lang="en-US" sz="3200" b="1" dirty="0"/>
              <a:t> </a:t>
            </a:r>
            <a:r>
              <a:rPr lang="en-US" sz="3200" u="sng" dirty="0" smtClean="0"/>
              <a:t>sclera</a:t>
            </a:r>
          </a:p>
          <a:p>
            <a:pPr lvl="1"/>
            <a:r>
              <a:rPr lang="en-US" sz="3000" dirty="0"/>
              <a:t>The transparent anterior portion of the sclera is the </a:t>
            </a:r>
            <a:r>
              <a:rPr lang="en-US" sz="3000" u="sng" dirty="0" smtClean="0"/>
              <a:t>cornea</a:t>
            </a:r>
          </a:p>
          <a:p>
            <a:r>
              <a:rPr lang="en-US" sz="3200" u="sng" dirty="0" smtClean="0"/>
              <a:t>Choroid Coat- </a:t>
            </a:r>
            <a:r>
              <a:rPr lang="en-US" sz="3200" dirty="0" smtClean="0"/>
              <a:t>Middle tunic</a:t>
            </a:r>
            <a:endParaRPr lang="en-US" sz="3200" u="sng" dirty="0" smtClean="0"/>
          </a:p>
          <a:p>
            <a:r>
              <a:rPr lang="en-US" sz="3200" u="sng" dirty="0" smtClean="0"/>
              <a:t>Retina</a:t>
            </a:r>
            <a:r>
              <a:rPr lang="en-US" sz="3200" dirty="0" smtClean="0"/>
              <a:t>- </a:t>
            </a:r>
            <a:r>
              <a:rPr lang="en-US" sz="3200" dirty="0"/>
              <a:t>the inner tunic of the eye  </a:t>
            </a:r>
          </a:p>
          <a:p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1527" y="0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Special Senses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07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3028"/>
            <a:ext cx="10820400" cy="49256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 smtClean="0"/>
              <a:t>Vision: </a:t>
            </a:r>
          </a:p>
          <a:p>
            <a:r>
              <a:rPr lang="en-US" sz="3200" dirty="0" smtClean="0"/>
              <a:t>Detected by photoreceptors</a:t>
            </a:r>
          </a:p>
          <a:p>
            <a:endParaRPr lang="en-US" sz="3200" dirty="0"/>
          </a:p>
          <a:p>
            <a:r>
              <a:rPr lang="en-US" sz="3200" dirty="0" smtClean="0"/>
              <a:t>The </a:t>
            </a:r>
            <a:r>
              <a:rPr lang="en-US" sz="3200" dirty="0"/>
              <a:t>blink reflex is designed to. </a:t>
            </a:r>
            <a:r>
              <a:rPr lang="en-US" sz="3200" b="1" dirty="0"/>
              <a:t>D. </a:t>
            </a:r>
            <a:r>
              <a:rPr lang="en-US" sz="3200" dirty="0"/>
              <a:t>keep the eyes moist. </a:t>
            </a:r>
            <a:endParaRPr lang="en-US" sz="3200" dirty="0" smtClean="0"/>
          </a:p>
          <a:p>
            <a:endParaRPr lang="en-US" sz="3200" dirty="0"/>
          </a:p>
          <a:p>
            <a:pPr lvl="0"/>
            <a:r>
              <a:rPr lang="en-US" sz="3200" dirty="0"/>
              <a:t>The contractile structure that surrounds the pupil is </a:t>
            </a:r>
            <a:r>
              <a:rPr lang="en-US" sz="3200" dirty="0" smtClean="0"/>
              <a:t>the</a:t>
            </a:r>
            <a:r>
              <a:rPr lang="en-US" sz="3200" b="1" dirty="0" smtClean="0"/>
              <a:t> </a:t>
            </a:r>
            <a:r>
              <a:rPr lang="en-US" sz="3200" u="sng" dirty="0"/>
              <a:t>iris</a:t>
            </a:r>
            <a:r>
              <a:rPr lang="en-US" sz="3200" dirty="0" smtClean="0"/>
              <a:t>.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 </a:t>
            </a:r>
            <a:r>
              <a:rPr lang="en-US" sz="3200" u="sng" dirty="0"/>
              <a:t>Lacrimal glands</a:t>
            </a:r>
            <a:r>
              <a:rPr lang="en-US" sz="3200" dirty="0"/>
              <a:t>: constantly produce a fluid called tears. 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1527" y="0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Special Senses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266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0344" y="1058778"/>
            <a:ext cx="10820400" cy="5501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Hearing: </a:t>
            </a:r>
          </a:p>
          <a:p>
            <a:r>
              <a:rPr lang="en-US" sz="3200" u="sng" dirty="0" smtClean="0"/>
              <a:t>inner ear</a:t>
            </a:r>
            <a:r>
              <a:rPr lang="en-US" sz="3200" dirty="0" smtClean="0"/>
              <a:t>-contains </a:t>
            </a:r>
            <a:r>
              <a:rPr lang="en-US" sz="3200" dirty="0"/>
              <a:t>the sense organs for hearing and </a:t>
            </a:r>
            <a:r>
              <a:rPr lang="en-US" sz="3200" dirty="0" smtClean="0"/>
              <a:t>balance </a:t>
            </a:r>
            <a:r>
              <a:rPr lang="en-US" sz="3200" dirty="0"/>
              <a:t> </a:t>
            </a:r>
            <a:r>
              <a:rPr lang="en-US" sz="3200" dirty="0" smtClean="0"/>
              <a:t> </a:t>
            </a:r>
          </a:p>
          <a:p>
            <a:endParaRPr lang="en-US" sz="1000" dirty="0" smtClean="0"/>
          </a:p>
          <a:p>
            <a:pPr lvl="0"/>
            <a:r>
              <a:rPr lang="en-US" sz="3200" dirty="0"/>
              <a:t>The external ear terminates at the </a:t>
            </a:r>
            <a:r>
              <a:rPr lang="en-US" sz="3200" u="sng" dirty="0" smtClean="0"/>
              <a:t>tympanic </a:t>
            </a:r>
            <a:r>
              <a:rPr lang="en-US" sz="3200" u="sng" dirty="0"/>
              <a:t>membrane</a:t>
            </a:r>
            <a:r>
              <a:rPr lang="en-US" sz="3200" dirty="0"/>
              <a:t>.   </a:t>
            </a:r>
            <a:endParaRPr lang="en-US" sz="3200" dirty="0" smtClean="0"/>
          </a:p>
          <a:p>
            <a:pPr lvl="0"/>
            <a:endParaRPr lang="en-US" sz="1000" dirty="0"/>
          </a:p>
          <a:p>
            <a:pPr lvl="0"/>
            <a:r>
              <a:rPr lang="en-US" sz="3200" dirty="0"/>
              <a:t>The auditory tube equalizes air pressure between the middle ear and outside air. </a:t>
            </a:r>
            <a:endParaRPr lang="en-US" sz="3200" dirty="0" smtClean="0"/>
          </a:p>
          <a:p>
            <a:pPr lvl="0"/>
            <a:endParaRPr lang="en-US" sz="1000" dirty="0"/>
          </a:p>
          <a:p>
            <a:pPr lvl="0"/>
            <a:r>
              <a:rPr lang="en-US" sz="3200" dirty="0"/>
              <a:t>The malleus, incus, and stapes transmit vibrations from the eardrum to the oval window. </a:t>
            </a:r>
            <a:r>
              <a:rPr lang="en-US" sz="3200" dirty="0"/>
              <a:t> </a:t>
            </a:r>
          </a:p>
          <a:p>
            <a:endParaRPr lang="en-US" sz="3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1527" y="0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Special Senses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6638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74</TotalTime>
  <Words>495</Words>
  <Application>Microsoft Macintosh PowerPoint</Application>
  <PresentationFormat>Widescreen</PresentationFormat>
  <Paragraphs>105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Arial</vt:lpstr>
      <vt:lpstr>Vapor Trail</vt:lpstr>
      <vt:lpstr>NERVOUS SYSTEM III</vt:lpstr>
      <vt:lpstr>INTRODUCTION </vt:lpstr>
      <vt:lpstr>Receptors, Sensation and perception</vt:lpstr>
      <vt:lpstr>Receptors, Sensation and perception</vt:lpstr>
      <vt:lpstr>Receptors, Sensation and perception</vt:lpstr>
      <vt:lpstr>General Senses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NERVOUS SYSTEM III</dc:title>
  <dc:creator>Microsoft Office User</dc:creator>
  <cp:lastModifiedBy>Microsoft Office User</cp:lastModifiedBy>
  <cp:revision>19</cp:revision>
  <dcterms:created xsi:type="dcterms:W3CDTF">2016-01-15T12:34:43Z</dcterms:created>
  <dcterms:modified xsi:type="dcterms:W3CDTF">2016-01-15T14:22:23Z</dcterms:modified>
</cp:coreProperties>
</file>