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68" r:id="rId20"/>
    <p:sldId id="267" r:id="rId21"/>
    <p:sldId id="276" r:id="rId22"/>
    <p:sldId id="283" r:id="rId23"/>
    <p:sldId id="277" r:id="rId24"/>
    <p:sldId id="278" r:id="rId25"/>
    <p:sldId id="280" r:id="rId26"/>
    <p:sldId id="279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300" r:id="rId44"/>
    <p:sldId id="30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61"/>
    <p:restoredTop sz="94467"/>
  </p:normalViewPr>
  <p:slideViewPr>
    <p:cSldViewPr snapToGrid="0" snapToObjects="1">
      <p:cViewPr>
        <p:scale>
          <a:sx n="73" d="100"/>
          <a:sy n="73" d="100"/>
        </p:scale>
        <p:origin x="4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C14EA-CF02-764F-9776-6288023A66C1}" type="datetimeFigureOut">
              <a:rPr lang="en-US" smtClean="0"/>
              <a:t>10/26/15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3FDC-4A7E-8A41-9987-97A517EA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35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5 Tissues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Simple Squamous- </a:t>
            </a:r>
            <a:r>
              <a:rPr lang="en-US" sz="2400" dirty="0" smtClean="0"/>
              <a:t>Single layer of thin flattened cells. </a:t>
            </a:r>
          </a:p>
          <a:p>
            <a:pPr lvl="1"/>
            <a:r>
              <a:rPr lang="en-US" sz="2200" dirty="0" smtClean="0"/>
              <a:t>Fit together like floor tiles, and nuclei are usually broad and thin</a:t>
            </a:r>
          </a:p>
          <a:p>
            <a:pPr lvl="1"/>
            <a:r>
              <a:rPr lang="en-US" sz="2200" dirty="0" smtClean="0"/>
              <a:t>Simple structure allows for easy diffusion</a:t>
            </a:r>
          </a:p>
          <a:p>
            <a:pPr lvl="1"/>
            <a:r>
              <a:rPr lang="en-US" sz="2200" dirty="0" smtClean="0"/>
              <a:t>Ex. Line the alveoli of lungs and forms walls of capillaries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020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Simple Cuboidal - </a:t>
            </a:r>
            <a:r>
              <a:rPr lang="en-US" sz="2400" dirty="0" smtClean="0"/>
              <a:t>Single layer of cube-shaped cells. 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uclei are usually spherical and centrally located</a:t>
            </a:r>
          </a:p>
          <a:p>
            <a:pPr lvl="1"/>
            <a:r>
              <a:rPr lang="en-US" sz="2200" dirty="0" smtClean="0"/>
              <a:t>Functions for secretion and absorption</a:t>
            </a:r>
          </a:p>
          <a:p>
            <a:pPr lvl="1"/>
            <a:r>
              <a:rPr lang="en-US" sz="2200" dirty="0" smtClean="0"/>
              <a:t>Ex. Line kidney tubules, ducts of certain glands and surface of ovaries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544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Simple Columnar - </a:t>
            </a:r>
            <a:r>
              <a:rPr lang="en-US" sz="2400" dirty="0" smtClean="0"/>
              <a:t>Single layer of elongated cells. 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uclei are usually near basement membrane</a:t>
            </a:r>
          </a:p>
          <a:p>
            <a:pPr lvl="1"/>
            <a:r>
              <a:rPr lang="en-US" sz="2200" dirty="0" smtClean="0"/>
              <a:t>Functions for protection, secretion and absorption</a:t>
            </a:r>
          </a:p>
          <a:p>
            <a:pPr lvl="1"/>
            <a:r>
              <a:rPr lang="en-US" sz="2200" dirty="0" smtClean="0"/>
              <a:t>Ex. Line Uterus, stomach and intestines.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39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Pseudostratified Columnar –</a:t>
            </a:r>
            <a:r>
              <a:rPr lang="en-US" sz="2400" dirty="0" smtClean="0"/>
              <a:t>single layer of elongated cells</a:t>
            </a:r>
          </a:p>
          <a:p>
            <a:pPr lvl="1"/>
            <a:r>
              <a:rPr lang="en-US" sz="2200" dirty="0"/>
              <a:t>N</a:t>
            </a:r>
            <a:r>
              <a:rPr lang="en-US" sz="2200" dirty="0" smtClean="0"/>
              <a:t>uclei are staggered at different heights and appear multi layered</a:t>
            </a:r>
          </a:p>
          <a:p>
            <a:pPr lvl="1"/>
            <a:r>
              <a:rPr lang="en-US" sz="2200" dirty="0" smtClean="0"/>
              <a:t>Functions for protection, secretion and the movement of mucus/substances</a:t>
            </a:r>
          </a:p>
          <a:p>
            <a:pPr lvl="1"/>
            <a:r>
              <a:rPr lang="en-US" sz="2200" dirty="0" smtClean="0"/>
              <a:t>Ex. Line respiratory passage ways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1960217"/>
            <a:ext cx="3135244" cy="2351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198" y="973668"/>
            <a:ext cx="5945808" cy="44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Stratified Squamous- </a:t>
            </a:r>
            <a:r>
              <a:rPr lang="en-US" sz="2400" dirty="0" smtClean="0"/>
              <a:t>Many layers of cells where the top cells are flattened and the bottom appear more cuboidal. </a:t>
            </a:r>
          </a:p>
          <a:p>
            <a:pPr lvl="1"/>
            <a:r>
              <a:rPr lang="en-US" sz="2200" dirty="0" smtClean="0"/>
              <a:t>Bottom cells are constantly preforming cell division to replace lost flattened cells</a:t>
            </a:r>
          </a:p>
          <a:p>
            <a:pPr lvl="1"/>
            <a:r>
              <a:rPr lang="en-US" sz="2200" dirty="0" smtClean="0"/>
              <a:t>Functions for protection</a:t>
            </a:r>
          </a:p>
          <a:p>
            <a:pPr lvl="1"/>
            <a:r>
              <a:rPr lang="en-US" sz="2200" dirty="0" smtClean="0"/>
              <a:t>Ex. Outer layer of skin, linings of mouth, vagina and anal canal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862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Stratified columnar- </a:t>
            </a:r>
            <a:r>
              <a:rPr lang="en-US" sz="2400" dirty="0" smtClean="0"/>
              <a:t>Top layer of elongated cells and lower layers of cube-shaped cells </a:t>
            </a:r>
          </a:p>
          <a:p>
            <a:pPr lvl="1"/>
            <a:r>
              <a:rPr lang="en-US" sz="2200" dirty="0" smtClean="0"/>
              <a:t>Functions for protection and secretion</a:t>
            </a:r>
          </a:p>
          <a:p>
            <a:pPr lvl="1"/>
            <a:r>
              <a:rPr lang="en-US" sz="2200" dirty="0" smtClean="0"/>
              <a:t>Ex. Part of the male urethra and lining of the larger ducts of excretory glands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53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Stratified Cuboidal- </a:t>
            </a:r>
            <a:r>
              <a:rPr lang="en-US" sz="2400" dirty="0" smtClean="0"/>
              <a:t>2-3 layers of cube shaped cells</a:t>
            </a:r>
          </a:p>
          <a:p>
            <a:pPr lvl="1"/>
            <a:r>
              <a:rPr lang="en-US" sz="2200" dirty="0" smtClean="0"/>
              <a:t>Functions for protection</a:t>
            </a:r>
          </a:p>
          <a:p>
            <a:pPr lvl="1"/>
            <a:r>
              <a:rPr lang="en-US" sz="2200" dirty="0" smtClean="0"/>
              <a:t>Ex. Linings of ducts of mammary, sweat and salivary glands and the pancreas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151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Transitional- </a:t>
            </a:r>
            <a:r>
              <a:rPr lang="en-US" sz="2400" dirty="0" smtClean="0"/>
              <a:t>several layers of cube shaped and elongated cells</a:t>
            </a:r>
          </a:p>
          <a:p>
            <a:pPr lvl="1"/>
            <a:r>
              <a:rPr lang="en-US" sz="2200" dirty="0" smtClean="0"/>
              <a:t>Change in response to tension (when contracted many layers of cells and when distended/relaxed only a few layers of cells </a:t>
            </a:r>
          </a:p>
          <a:p>
            <a:pPr lvl="1"/>
            <a:r>
              <a:rPr lang="en-US" sz="2200" dirty="0" smtClean="0"/>
              <a:t>Functions for protection and provides expandable lining</a:t>
            </a:r>
          </a:p>
          <a:p>
            <a:pPr lvl="1"/>
            <a:r>
              <a:rPr lang="en-US" sz="2200" dirty="0" smtClean="0"/>
              <a:t>Ex. Inner lining of urinary bladder and linings of ureters and part of urethra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27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Glandular- </a:t>
            </a:r>
            <a:r>
              <a:rPr lang="en-US" sz="2400" dirty="0" smtClean="0"/>
              <a:t>multi or unicellular</a:t>
            </a:r>
          </a:p>
          <a:p>
            <a:pPr lvl="1"/>
            <a:r>
              <a:rPr lang="en-US" sz="2200" dirty="0" smtClean="0"/>
              <a:t>Produces and secretes substances into ducts or into bodily fluids</a:t>
            </a:r>
          </a:p>
          <a:p>
            <a:pPr lvl="1"/>
            <a:r>
              <a:rPr lang="en-US" sz="2200" dirty="0" smtClean="0"/>
              <a:t>Functions for secretion</a:t>
            </a:r>
          </a:p>
          <a:p>
            <a:pPr lvl="1"/>
            <a:r>
              <a:rPr lang="en-US" sz="2200" dirty="0" smtClean="0"/>
              <a:t>Ex. Sweat, endocrine and salivary glands</a:t>
            </a:r>
          </a:p>
          <a:p>
            <a:pPr lvl="1"/>
            <a:r>
              <a:rPr lang="en-US" sz="2200" b="1" dirty="0" smtClean="0"/>
              <a:t>Exocrine glands- </a:t>
            </a:r>
            <a:r>
              <a:rPr lang="en-US" sz="2200" dirty="0" smtClean="0"/>
              <a:t>glands that secrete their products into ducts that open onto surfaces like the skin or digestive tract</a:t>
            </a:r>
          </a:p>
          <a:p>
            <a:pPr lvl="1"/>
            <a:r>
              <a:rPr lang="en-US" sz="2200" b="1" dirty="0" smtClean="0"/>
              <a:t>Endocrine glands</a:t>
            </a:r>
            <a:r>
              <a:rPr lang="en-US" sz="2200" dirty="0" smtClean="0"/>
              <a:t>- glands that secrete their products into tissue fluids or blood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56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Serous fluid- </a:t>
            </a:r>
            <a:r>
              <a:rPr lang="en-US" sz="2400" dirty="0" smtClean="0"/>
              <a:t>watery and has a high concentration of enzymes.  Help lubricate and found with visceral and parietal membranes of the thoracic and abdominopelvic cavities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Mucus-</a:t>
            </a:r>
            <a:r>
              <a:rPr lang="en-US" sz="2400" dirty="0" smtClean="0"/>
              <a:t> thick fluid containing the glycoprotein mucin. Lines the digestive, respiratory and reproductive 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69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Tissues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a tissue?</a:t>
            </a:r>
          </a:p>
          <a:p>
            <a:endParaRPr lang="en-US" sz="1000" dirty="0"/>
          </a:p>
          <a:p>
            <a:pPr lvl="1"/>
            <a:r>
              <a:rPr lang="en-US" sz="2400" b="1" dirty="0" smtClean="0"/>
              <a:t>Tissues</a:t>
            </a:r>
            <a:r>
              <a:rPr lang="en-US" sz="2400" dirty="0" smtClean="0"/>
              <a:t>- layers or groups of cells with a specific function. </a:t>
            </a:r>
          </a:p>
          <a:p>
            <a:pPr lvl="1"/>
            <a:r>
              <a:rPr lang="en-US" sz="2400" b="1" dirty="0" smtClean="0"/>
              <a:t>Histology</a:t>
            </a:r>
            <a:r>
              <a:rPr lang="en-US" sz="2400" dirty="0" smtClean="0"/>
              <a:t>- Study of Tissues</a:t>
            </a:r>
          </a:p>
          <a:p>
            <a:pPr lvl="1"/>
            <a:r>
              <a:rPr lang="en-US" sz="2400" dirty="0" smtClean="0"/>
              <a:t>Four Main types: </a:t>
            </a:r>
            <a:r>
              <a:rPr lang="en-US" sz="2400" b="1" dirty="0" smtClean="0"/>
              <a:t>Epithelial, connective, muscle and nervous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8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05878"/>
            <a:ext cx="8825659" cy="37139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Connective Tissue- </a:t>
            </a:r>
            <a:r>
              <a:rPr lang="en-US" sz="2400" dirty="0" smtClean="0"/>
              <a:t>widely distributed throughout the body and are the most abundant tissue by weight. </a:t>
            </a:r>
          </a:p>
          <a:p>
            <a:pPr lvl="1"/>
            <a:r>
              <a:rPr lang="en-US" sz="2400" dirty="0" smtClean="0"/>
              <a:t>Functions to binds structures, provides support and protection, serve as frameworks, fill spaces, stores fat, produce blood cells, protect against infection, and help repair tissue damage </a:t>
            </a:r>
          </a:p>
          <a:p>
            <a:pPr lvl="1"/>
            <a:r>
              <a:rPr lang="en-US" sz="2400" dirty="0" smtClean="0"/>
              <a:t>Have good blood supply and cells are farther apart with an extracellular matrix in between them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38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05878"/>
            <a:ext cx="8825659" cy="37139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Extracellular matrix-</a:t>
            </a:r>
            <a:r>
              <a:rPr lang="en-US" sz="2400" dirty="0" smtClean="0"/>
              <a:t>composed of </a:t>
            </a:r>
            <a:r>
              <a:rPr lang="en-US" sz="2400" i="1" dirty="0" smtClean="0"/>
              <a:t>protein fibers</a:t>
            </a:r>
            <a:r>
              <a:rPr lang="en-US" sz="2400" dirty="0" smtClean="0"/>
              <a:t> and a </a:t>
            </a:r>
            <a:r>
              <a:rPr lang="en-US" sz="2400" i="1" dirty="0" smtClean="0"/>
              <a:t>ground substance </a:t>
            </a:r>
            <a:r>
              <a:rPr lang="en-US" sz="2400" dirty="0" smtClean="0"/>
              <a:t>made of nonfibrous proteins, other molecules and fluid. </a:t>
            </a:r>
          </a:p>
          <a:p>
            <a:pPr lvl="1"/>
            <a:r>
              <a:rPr lang="en-US" sz="2400" dirty="0" smtClean="0"/>
              <a:t>Consistency ranges from fluid-semisolid-solid</a:t>
            </a:r>
          </a:p>
          <a:p>
            <a:pPr lvl="1"/>
            <a:r>
              <a:rPr lang="en-US" sz="2400" dirty="0" smtClean="0"/>
              <a:t>Ground substances binds, supports and provides a medium to transfer substance b/w blood and cells of the tissue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61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969" y="2603500"/>
            <a:ext cx="427037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Tissues-</a:t>
            </a:r>
            <a:r>
              <a:rPr lang="en-US" b="1" dirty="0"/>
              <a:t> Cell </a:t>
            </a:r>
            <a:r>
              <a:rPr lang="en-US" b="1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05878"/>
            <a:ext cx="8825659" cy="371392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sz="2000" b="1" dirty="0" smtClean="0"/>
          </a:p>
          <a:p>
            <a:pPr lvl="1"/>
            <a:r>
              <a:rPr lang="en-US" sz="2400" b="1" dirty="0" smtClean="0"/>
              <a:t>Fixed- stay in the specific connective tissue for an extended period</a:t>
            </a:r>
          </a:p>
          <a:p>
            <a:pPr lvl="1"/>
            <a:endParaRPr lang="en-US" sz="2400" b="1" dirty="0"/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Wandering- move through and appear in tissues in response to injury and infection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64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Tissues-</a:t>
            </a:r>
            <a:r>
              <a:rPr lang="en-US" b="1" dirty="0"/>
              <a:t> 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05878"/>
            <a:ext cx="8825659" cy="37139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Fixed:  </a:t>
            </a:r>
          </a:p>
          <a:p>
            <a:pPr marL="914400" lvl="2" indent="0">
              <a:buNone/>
            </a:pPr>
            <a:r>
              <a:rPr lang="en-US" sz="2400" b="1" dirty="0" smtClean="0"/>
              <a:t>Fibroblasts-</a:t>
            </a:r>
            <a:r>
              <a:rPr lang="en-US" sz="2400" dirty="0" smtClean="0"/>
              <a:t> Large star shaped cells produce fibers by secreting proteins to the extra cellular matrix</a:t>
            </a:r>
          </a:p>
          <a:p>
            <a:pPr marL="914400" lvl="2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Mast cells- </a:t>
            </a:r>
            <a:r>
              <a:rPr lang="en-US" sz="2400" dirty="0" smtClean="0"/>
              <a:t>large cells located near blood vessels 	that release 	substances that help prevent blood 	clotting and promote 	inflammation</a:t>
            </a:r>
          </a:p>
        </p:txBody>
      </p:sp>
    </p:spTree>
    <p:extLst>
      <p:ext uri="{BB962C8B-B14F-4D97-AF65-F5344CB8AC3E}">
        <p14:creationId xmlns:p14="http://schemas.microsoft.com/office/powerpoint/2010/main" val="273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Tissues-</a:t>
            </a:r>
            <a:r>
              <a:rPr lang="en-US" b="1" dirty="0"/>
              <a:t> Cell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05878"/>
            <a:ext cx="8825659" cy="37139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Wandering:  </a:t>
            </a:r>
          </a:p>
          <a:p>
            <a:pPr marL="914400" lvl="2" indent="0">
              <a:buNone/>
            </a:pPr>
            <a:r>
              <a:rPr lang="en-US" sz="2400" b="1" dirty="0" smtClean="0"/>
              <a:t>Macrophages-</a:t>
            </a:r>
            <a:r>
              <a:rPr lang="en-US" sz="2400" dirty="0" smtClean="0"/>
              <a:t> originate as white blood cells.  Can either attach to fibers or move about.  </a:t>
            </a:r>
          </a:p>
          <a:p>
            <a:pPr marL="914400" lvl="2" indent="0">
              <a:buNone/>
            </a:pPr>
            <a:r>
              <a:rPr lang="en-US" sz="2400" dirty="0" smtClean="0"/>
              <a:t>*Clear foreign particles from tissues by phagocytosis, which helps defend against infection</a:t>
            </a:r>
          </a:p>
          <a:p>
            <a:pPr marL="457200" lvl="1" indent="0">
              <a:buNone/>
            </a:pPr>
            <a:r>
              <a:rPr lang="en-US" sz="2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714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Tissues- </a:t>
            </a:r>
            <a:r>
              <a:rPr lang="en-US" b="1" dirty="0" smtClean="0"/>
              <a:t>Fibers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Collagenous Fibers- </a:t>
            </a:r>
            <a:r>
              <a:rPr lang="en-US" sz="2400" dirty="0" smtClean="0"/>
              <a:t>Thick threadlike fibers made of the protein collagen.</a:t>
            </a:r>
          </a:p>
          <a:p>
            <a:pPr lvl="2"/>
            <a:r>
              <a:rPr lang="en-US" sz="2000" dirty="0" smtClean="0"/>
              <a:t>Have great tensile strength and hold structures together</a:t>
            </a:r>
          </a:p>
          <a:p>
            <a:pPr lvl="2"/>
            <a:r>
              <a:rPr lang="en-US" sz="2000" dirty="0" smtClean="0"/>
              <a:t>Ex. Ligaments (connect bone to bone) and Tendons (connect muscle to bone)</a:t>
            </a:r>
          </a:p>
          <a:p>
            <a:pPr lvl="2"/>
            <a:r>
              <a:rPr lang="en-US" sz="2000" dirty="0" smtClean="0"/>
              <a:t>Tissue w/lots of collagenous fiber = </a:t>
            </a:r>
            <a:r>
              <a:rPr lang="en-US" sz="2000" b="1" dirty="0" smtClean="0"/>
              <a:t>dense connective tissue</a:t>
            </a:r>
          </a:p>
          <a:p>
            <a:pPr lvl="2"/>
            <a:r>
              <a:rPr lang="en-US" sz="2000" dirty="0" smtClean="0"/>
              <a:t>Tissue w/sparse collagenous fibers = </a:t>
            </a:r>
            <a:r>
              <a:rPr lang="en-US" sz="2000" b="1" dirty="0" smtClean="0"/>
              <a:t>loose connective tissue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031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Tissues- </a:t>
            </a:r>
            <a:r>
              <a:rPr lang="en-US" b="1" dirty="0" smtClean="0"/>
              <a:t>Fibers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Elastic Fibers- </a:t>
            </a:r>
            <a:r>
              <a:rPr lang="en-US" sz="2400" dirty="0" smtClean="0"/>
              <a:t>Branching fibers made of the protein elastin.</a:t>
            </a:r>
          </a:p>
          <a:p>
            <a:pPr lvl="2"/>
            <a:r>
              <a:rPr lang="en-US" sz="2400" dirty="0" smtClean="0"/>
              <a:t>Can stretch and return to original state (like a rubber band)</a:t>
            </a:r>
          </a:p>
          <a:p>
            <a:pPr lvl="2"/>
            <a:r>
              <a:rPr lang="en-US" sz="2400" dirty="0" smtClean="0"/>
              <a:t>Ex. Vocal cords and air passages of the respiratory system</a:t>
            </a:r>
          </a:p>
        </p:txBody>
      </p:sp>
    </p:spTree>
    <p:extLst>
      <p:ext uri="{BB962C8B-B14F-4D97-AF65-F5344CB8AC3E}">
        <p14:creationId xmlns:p14="http://schemas.microsoft.com/office/powerpoint/2010/main" val="3540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Tissues- </a:t>
            </a:r>
            <a:r>
              <a:rPr lang="en-US" b="1" dirty="0" smtClean="0"/>
              <a:t>Fibers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Reticular Fibers- </a:t>
            </a:r>
            <a:r>
              <a:rPr lang="en-US" sz="2400" dirty="0" smtClean="0"/>
              <a:t>thin fibers of collagen</a:t>
            </a:r>
          </a:p>
          <a:p>
            <a:pPr lvl="2"/>
            <a:r>
              <a:rPr lang="en-US" sz="2400" dirty="0" smtClean="0"/>
              <a:t>Highly branched and form delicate supporting networks in a variety of tissues</a:t>
            </a:r>
          </a:p>
          <a:p>
            <a:pPr lvl="2"/>
            <a:r>
              <a:rPr lang="en-US" sz="2400" dirty="0" smtClean="0"/>
              <a:t>Ex.  Inside spleen</a:t>
            </a:r>
          </a:p>
        </p:txBody>
      </p:sp>
    </p:spTree>
    <p:extLst>
      <p:ext uri="{BB962C8B-B14F-4D97-AF65-F5344CB8AC3E}">
        <p14:creationId xmlns:p14="http://schemas.microsoft.com/office/powerpoint/2010/main" val="17383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Connective tissue proper: </a:t>
            </a:r>
            <a:r>
              <a:rPr lang="en-US" sz="2400" dirty="0" smtClean="0"/>
              <a:t>includes </a:t>
            </a:r>
            <a:r>
              <a:rPr lang="en-US" sz="2400" dirty="0"/>
              <a:t>l</a:t>
            </a:r>
            <a:r>
              <a:rPr lang="en-US" sz="2400" dirty="0" smtClean="0"/>
              <a:t>oose connective tissue (areolar, adipose, reticular) and dense connective tissue (dense regular, dense irregular and elastic)</a:t>
            </a:r>
          </a:p>
          <a:p>
            <a:endParaRPr lang="en-US" sz="2400" dirty="0"/>
          </a:p>
          <a:p>
            <a:r>
              <a:rPr lang="en-US" sz="2400" b="1" dirty="0" smtClean="0"/>
              <a:t>Specialized connective tissue: </a:t>
            </a:r>
            <a:r>
              <a:rPr lang="en-US" sz="2400" dirty="0" smtClean="0"/>
              <a:t>includes cartilage, bone and blood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44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Tissues Intro.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76" y="2271644"/>
            <a:ext cx="6001220" cy="48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Areolar connective </a:t>
            </a:r>
            <a:r>
              <a:rPr lang="en-US" sz="2400" b="1" dirty="0" smtClean="0"/>
              <a:t>tissue-</a:t>
            </a:r>
            <a:r>
              <a:rPr lang="en-US" sz="2400" dirty="0" smtClean="0"/>
              <a:t>forms delicate thin membranes throughout the body. </a:t>
            </a:r>
          </a:p>
          <a:p>
            <a:pPr lvl="2"/>
            <a:r>
              <a:rPr lang="en-US" sz="2000" dirty="0" smtClean="0"/>
              <a:t>Mainly </a:t>
            </a:r>
            <a:r>
              <a:rPr lang="en-US" sz="2000" dirty="0"/>
              <a:t>fibroblasts</a:t>
            </a:r>
          </a:p>
          <a:p>
            <a:pPr lvl="2"/>
            <a:r>
              <a:rPr lang="en-US" sz="2000" dirty="0"/>
              <a:t> Fluid to gel-like matrix</a:t>
            </a:r>
          </a:p>
          <a:p>
            <a:pPr lvl="2"/>
            <a:r>
              <a:rPr lang="en-US" sz="2000" dirty="0"/>
              <a:t> Collagenous </a:t>
            </a:r>
            <a:r>
              <a:rPr lang="en-US" sz="2000" dirty="0" smtClean="0"/>
              <a:t>and elastic fibers</a:t>
            </a:r>
            <a:endParaRPr lang="en-US" sz="2000" dirty="0"/>
          </a:p>
          <a:p>
            <a:pPr lvl="2"/>
            <a:r>
              <a:rPr lang="en-US" sz="2000" dirty="0"/>
              <a:t> </a:t>
            </a:r>
            <a:r>
              <a:rPr lang="en-US" sz="2000" dirty="0" smtClean="0"/>
              <a:t>Binds organs</a:t>
            </a:r>
          </a:p>
          <a:p>
            <a:pPr lvl="2"/>
            <a:r>
              <a:rPr lang="en-US" sz="2000" dirty="0" smtClean="0"/>
              <a:t>Beneath </a:t>
            </a:r>
            <a:r>
              <a:rPr lang="en-US" sz="2000" dirty="0"/>
              <a:t>most </a:t>
            </a:r>
            <a:r>
              <a:rPr lang="en-US" sz="2000" dirty="0" smtClean="0"/>
              <a:t>layers of epithelium</a:t>
            </a:r>
            <a:endParaRPr lang="en-US" sz="2000" dirty="0"/>
          </a:p>
          <a:p>
            <a:pPr lvl="2"/>
            <a:r>
              <a:rPr lang="en-US" sz="2000" dirty="0"/>
              <a:t> Blood vessels nourish </a:t>
            </a:r>
            <a:r>
              <a:rPr lang="en-US" sz="2000" dirty="0" smtClean="0"/>
              <a:t>nearby </a:t>
            </a:r>
            <a:r>
              <a:rPr lang="en-US" sz="2000" dirty="0"/>
              <a:t>epithelial cells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smtClean="0"/>
              <a:t>Beneath skin and surrounds organs</a:t>
            </a:r>
            <a:endParaRPr lang="en-US" sz="20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127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Adipose</a:t>
            </a:r>
            <a:r>
              <a:rPr lang="en-US" sz="2400" b="1" dirty="0" smtClean="0"/>
              <a:t> connective </a:t>
            </a:r>
            <a:r>
              <a:rPr lang="en-US" sz="2400" b="1" dirty="0" smtClean="0"/>
              <a:t>tissue-</a:t>
            </a:r>
            <a:r>
              <a:rPr lang="en-US" sz="2400" dirty="0" smtClean="0"/>
              <a:t>fat, develops when adipocytes store fat droplets in cytoplasm</a:t>
            </a:r>
            <a:endParaRPr lang="en-US" sz="2400" dirty="0"/>
          </a:p>
          <a:p>
            <a:pPr lvl="2"/>
            <a:r>
              <a:rPr lang="en-US" sz="2000" dirty="0"/>
              <a:t> Cushions</a:t>
            </a:r>
          </a:p>
          <a:p>
            <a:pPr lvl="2"/>
            <a:r>
              <a:rPr lang="en-US" sz="2000" dirty="0"/>
              <a:t> Insulates</a:t>
            </a:r>
          </a:p>
          <a:p>
            <a:pPr lvl="2"/>
            <a:r>
              <a:rPr lang="en-US" sz="2000" dirty="0"/>
              <a:t> Stores fat</a:t>
            </a:r>
          </a:p>
          <a:p>
            <a:pPr lvl="2"/>
            <a:r>
              <a:rPr lang="en-US" sz="2000" dirty="0"/>
              <a:t> Beneath skin</a:t>
            </a:r>
          </a:p>
          <a:p>
            <a:pPr lvl="2"/>
            <a:r>
              <a:rPr lang="en-US" sz="2000" dirty="0"/>
              <a:t> Behind eyeballs</a:t>
            </a:r>
          </a:p>
          <a:p>
            <a:pPr lvl="2"/>
            <a:r>
              <a:rPr lang="en-US" sz="2000" dirty="0"/>
              <a:t> Around kidneys and heart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54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Reticular connective </a:t>
            </a:r>
            <a:r>
              <a:rPr lang="en-US" sz="2400" b="1" dirty="0" smtClean="0"/>
              <a:t>tissue-</a:t>
            </a:r>
            <a:r>
              <a:rPr lang="en-US" sz="2400" dirty="0" smtClean="0"/>
              <a:t>thin reticular fibers in a three dimensional network</a:t>
            </a:r>
          </a:p>
          <a:p>
            <a:endParaRPr lang="en-US" sz="2400" dirty="0"/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provides the framework of certain internal organs</a:t>
            </a:r>
            <a:endParaRPr lang="en-US" sz="2400" dirty="0"/>
          </a:p>
          <a:p>
            <a:pPr lvl="2"/>
            <a:r>
              <a:rPr lang="en-US" sz="2400" dirty="0"/>
              <a:t> Walls of liver, </a:t>
            </a:r>
            <a:r>
              <a:rPr lang="en-US" sz="2400" dirty="0" smtClean="0"/>
              <a:t>spleen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99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Dense regular connective </a:t>
            </a:r>
            <a:r>
              <a:rPr lang="en-US" sz="2400" b="1" dirty="0" smtClean="0"/>
              <a:t>tissue-</a:t>
            </a:r>
            <a:endParaRPr lang="en-US" sz="2400" dirty="0"/>
          </a:p>
          <a:p>
            <a:pPr lvl="2"/>
            <a:r>
              <a:rPr lang="en-US" sz="2400" dirty="0"/>
              <a:t> Packed collagenous fibers</a:t>
            </a:r>
          </a:p>
          <a:p>
            <a:pPr lvl="2"/>
            <a:r>
              <a:rPr lang="en-US" sz="2400" dirty="0"/>
              <a:t> Elastic fibers</a:t>
            </a:r>
          </a:p>
          <a:p>
            <a:pPr lvl="2"/>
            <a:r>
              <a:rPr lang="en-US" sz="2400" dirty="0"/>
              <a:t> F</a:t>
            </a:r>
            <a:r>
              <a:rPr lang="en-US" sz="2400" dirty="0" smtClean="0"/>
              <a:t>ew cells and mostly </a:t>
            </a:r>
            <a:r>
              <a:rPr lang="en-US" sz="2400" dirty="0"/>
              <a:t>fibroblasts</a:t>
            </a:r>
          </a:p>
          <a:p>
            <a:pPr lvl="2"/>
            <a:r>
              <a:rPr lang="en-US" sz="2400" dirty="0"/>
              <a:t> Bind body parts together</a:t>
            </a:r>
          </a:p>
          <a:p>
            <a:pPr lvl="2"/>
            <a:r>
              <a:rPr lang="en-US" sz="2400" dirty="0"/>
              <a:t> Tendons, </a:t>
            </a:r>
            <a:r>
              <a:rPr lang="en-US" sz="2400" dirty="0" smtClean="0"/>
              <a:t>ligaments</a:t>
            </a:r>
            <a:endParaRPr lang="en-US" sz="2400" dirty="0"/>
          </a:p>
          <a:p>
            <a:pPr lvl="2"/>
            <a:r>
              <a:rPr lang="en-US" sz="2400" dirty="0"/>
              <a:t> Poor blood </a:t>
            </a:r>
            <a:r>
              <a:rPr lang="en-US" sz="2400" dirty="0" smtClean="0"/>
              <a:t>supply results in slow tissue repair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8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/>
              <a:t>Dense irregular connective </a:t>
            </a:r>
            <a:r>
              <a:rPr lang="en-US" sz="2400" b="1" dirty="0" smtClean="0"/>
              <a:t>tissue-</a:t>
            </a:r>
            <a:r>
              <a:rPr lang="en-US" sz="2400" dirty="0"/>
              <a:t>Fibers are thicker, interwoven and more randomly organized </a:t>
            </a:r>
          </a:p>
          <a:p>
            <a:pPr lvl="2"/>
            <a:r>
              <a:rPr lang="en-US" sz="2400" dirty="0" smtClean="0"/>
              <a:t> </a:t>
            </a:r>
            <a:r>
              <a:rPr lang="en-US" sz="2400" dirty="0"/>
              <a:t>Packed collagenous fibers</a:t>
            </a:r>
          </a:p>
          <a:p>
            <a:pPr lvl="2"/>
            <a:r>
              <a:rPr lang="en-US" sz="2400" dirty="0"/>
              <a:t> Elastic </a:t>
            </a:r>
            <a:r>
              <a:rPr lang="en-US" sz="2400" dirty="0" smtClean="0"/>
              <a:t>fibers</a:t>
            </a:r>
          </a:p>
          <a:p>
            <a:pPr lvl="2"/>
            <a:r>
              <a:rPr lang="en-US" sz="2400" dirty="0" smtClean="0"/>
              <a:t>Sustains tissue tension</a:t>
            </a:r>
            <a:endParaRPr lang="en-US" sz="2400" dirty="0"/>
          </a:p>
          <a:p>
            <a:pPr lvl="2"/>
            <a:r>
              <a:rPr lang="en-US" sz="2400" dirty="0" smtClean="0"/>
              <a:t>Dermis (inner skin layer)</a:t>
            </a:r>
            <a:endParaRPr lang="en-US" sz="2400" dirty="0"/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8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b="1" dirty="0" smtClean="0"/>
              <a:t>Elastic connective </a:t>
            </a:r>
            <a:r>
              <a:rPr lang="en-US" sz="2400" b="1" dirty="0" smtClean="0"/>
              <a:t>tissue-</a:t>
            </a:r>
            <a:r>
              <a:rPr lang="en-US" sz="2400" dirty="0" smtClean="0"/>
              <a:t>Provides elastic quality for stretching</a:t>
            </a:r>
            <a:endParaRPr lang="en-US" sz="2400" dirty="0"/>
          </a:p>
          <a:p>
            <a:pPr lvl="2"/>
            <a:r>
              <a:rPr lang="en-US" sz="2400" dirty="0"/>
              <a:t> Abundant in elastic fibers</a:t>
            </a:r>
          </a:p>
          <a:p>
            <a:pPr lvl="2"/>
            <a:r>
              <a:rPr lang="en-US" sz="2400" dirty="0"/>
              <a:t> Some collagenous </a:t>
            </a:r>
            <a:r>
              <a:rPr lang="en-US" sz="2400" dirty="0" smtClean="0"/>
              <a:t>fibers between elastic fibers</a:t>
            </a:r>
            <a:endParaRPr lang="en-US" sz="2400" dirty="0"/>
          </a:p>
          <a:p>
            <a:pPr lvl="2"/>
            <a:r>
              <a:rPr lang="en-US" sz="2400" dirty="0"/>
              <a:t> Fibroblasts</a:t>
            </a:r>
          </a:p>
          <a:p>
            <a:pPr lvl="2"/>
            <a:r>
              <a:rPr lang="en-US" sz="2400" dirty="0"/>
              <a:t> Attachments between bones</a:t>
            </a:r>
          </a:p>
          <a:p>
            <a:pPr lvl="2"/>
            <a:r>
              <a:rPr lang="en-US" sz="2400" dirty="0"/>
              <a:t> Walls of large arteries, airways, </a:t>
            </a:r>
            <a:r>
              <a:rPr lang="en-US" sz="2400" dirty="0" smtClean="0"/>
              <a:t>heart, attachments between bones in spinal column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5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/>
              <a:t>Cartilage</a:t>
            </a:r>
            <a:r>
              <a:rPr lang="en-US" sz="2400" b="1" dirty="0" smtClean="0"/>
              <a:t>- </a:t>
            </a:r>
            <a:r>
              <a:rPr lang="en-US" sz="2400" dirty="0" smtClean="0"/>
              <a:t>Rigid, provides support, frameworks and attachments. </a:t>
            </a:r>
          </a:p>
          <a:p>
            <a:pPr lvl="1"/>
            <a:r>
              <a:rPr lang="en-US" sz="2400" dirty="0" smtClean="0"/>
              <a:t>Protect underlying tissues and forms structural models for many developing bones 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Chondrocytes (cartilage cells) </a:t>
            </a:r>
            <a:r>
              <a:rPr lang="en-US" sz="2400" dirty="0"/>
              <a:t>in </a:t>
            </a:r>
            <a:r>
              <a:rPr lang="en-US" sz="2400" dirty="0" smtClean="0"/>
              <a:t>lacunae (small chambers that hold cells)</a:t>
            </a:r>
            <a:endParaRPr lang="en-US" sz="2400" dirty="0"/>
          </a:p>
          <a:p>
            <a:pPr lvl="1"/>
            <a:r>
              <a:rPr lang="en-US" sz="2400" dirty="0"/>
              <a:t> Poor blood </a:t>
            </a:r>
            <a:r>
              <a:rPr lang="en-US" sz="2400" dirty="0" smtClean="0"/>
              <a:t>supply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68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/>
              <a:t>Hyaline Cartilage</a:t>
            </a:r>
            <a:r>
              <a:rPr lang="en-US" sz="2400" b="1" dirty="0" smtClean="0"/>
              <a:t>- </a:t>
            </a:r>
            <a:r>
              <a:rPr lang="en-US" sz="2400" dirty="0" smtClean="0"/>
              <a:t>Very fine collagenous fibers in extracellular matrix (Cells in solid-gel matrix)</a:t>
            </a:r>
          </a:p>
          <a:p>
            <a:pPr lvl="2"/>
            <a:r>
              <a:rPr lang="en-US" sz="2200" dirty="0" smtClean="0"/>
              <a:t>Supports, protects provides framework </a:t>
            </a:r>
          </a:p>
          <a:p>
            <a:pPr lvl="2"/>
            <a:r>
              <a:rPr lang="en-US" sz="2200" dirty="0"/>
              <a:t>Most abundant</a:t>
            </a:r>
          </a:p>
          <a:p>
            <a:pPr lvl="2"/>
            <a:r>
              <a:rPr lang="en-US" sz="2200" dirty="0"/>
              <a:t> Ends of bones</a:t>
            </a:r>
          </a:p>
          <a:p>
            <a:pPr lvl="2"/>
            <a:r>
              <a:rPr lang="en-US" sz="2200" dirty="0"/>
              <a:t> Nose, respiratory passages</a:t>
            </a:r>
          </a:p>
          <a:p>
            <a:pPr lvl="2"/>
            <a:r>
              <a:rPr lang="en-US" sz="2200" dirty="0"/>
              <a:t> Embryonic skeleton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72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/>
              <a:t>Elastic </a:t>
            </a:r>
            <a:r>
              <a:rPr lang="en-US" sz="2400" b="1" dirty="0" smtClean="0"/>
              <a:t> Cartilage</a:t>
            </a:r>
            <a:r>
              <a:rPr lang="en-US" sz="2400" b="1" dirty="0" smtClean="0"/>
              <a:t>- </a:t>
            </a:r>
            <a:r>
              <a:rPr lang="en-US" sz="2400" dirty="0" smtClean="0"/>
              <a:t>dense network of elastic fibers in extracellular matrix (Cells in solid-gel matrix)</a:t>
            </a:r>
          </a:p>
          <a:p>
            <a:pPr lvl="2"/>
            <a:r>
              <a:rPr lang="en-US" sz="2200" dirty="0" smtClean="0"/>
              <a:t>Supports, protects provides flexible framework </a:t>
            </a:r>
            <a:endParaRPr lang="en-US" sz="2200" dirty="0"/>
          </a:p>
          <a:p>
            <a:pPr lvl="2"/>
            <a:r>
              <a:rPr lang="en-US" sz="2200" dirty="0"/>
              <a:t> External ear, larynx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48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smtClean="0"/>
              <a:t>Fibroc</a:t>
            </a:r>
            <a:r>
              <a:rPr lang="en-US" sz="2400" b="1" dirty="0" smtClean="0"/>
              <a:t>artilage</a:t>
            </a:r>
            <a:r>
              <a:rPr lang="en-US" sz="2400" b="1" dirty="0" smtClean="0"/>
              <a:t>- </a:t>
            </a:r>
            <a:r>
              <a:rPr lang="en-US" sz="2400" dirty="0" smtClean="0"/>
              <a:t>Very tough tissue made of many collagenous fibers(Cells in solid-gel matrix)</a:t>
            </a:r>
          </a:p>
          <a:p>
            <a:pPr lvl="2"/>
            <a:r>
              <a:rPr lang="en-US" sz="2200" dirty="0" smtClean="0"/>
              <a:t>Supports, protects, absorbs shock</a:t>
            </a:r>
            <a:endParaRPr lang="en-US" sz="2200" dirty="0"/>
          </a:p>
          <a:p>
            <a:pPr lvl="2"/>
            <a:r>
              <a:rPr lang="en-US" sz="2200" dirty="0"/>
              <a:t> Intervertebral discs</a:t>
            </a:r>
          </a:p>
          <a:p>
            <a:pPr lvl="2"/>
            <a:r>
              <a:rPr lang="en-US" sz="2200" dirty="0"/>
              <a:t> Pads of knee and pelvic girdle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57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Tissues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Some cells, like blood are separated from each other in fluid-filled spaces or </a:t>
            </a:r>
            <a:r>
              <a:rPr lang="en-US" sz="2400" b="1" dirty="0" smtClean="0"/>
              <a:t>intercellular spaces </a:t>
            </a:r>
          </a:p>
          <a:p>
            <a:endParaRPr lang="en-US" sz="2400" b="1" dirty="0"/>
          </a:p>
          <a:p>
            <a:r>
              <a:rPr lang="en-US" sz="2400" dirty="0" smtClean="0"/>
              <a:t>Most other cells are tightly packed and the cell membranes are connected by structures called </a:t>
            </a:r>
            <a:r>
              <a:rPr lang="en-US" sz="2400" b="1" dirty="0" smtClean="0"/>
              <a:t>intercellular junctions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05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/>
              <a:t> </a:t>
            </a:r>
            <a:r>
              <a:rPr lang="en-US" sz="2400" b="1" dirty="0" smtClean="0"/>
              <a:t> Bone</a:t>
            </a:r>
            <a:r>
              <a:rPr lang="en-US" sz="2400" b="1" dirty="0" smtClean="0"/>
              <a:t>- </a:t>
            </a:r>
            <a:r>
              <a:rPr lang="en-US" sz="2400" dirty="0" smtClean="0"/>
              <a:t>Most ridged connective tissue.  Cells in solid matrix</a:t>
            </a:r>
          </a:p>
          <a:p>
            <a:pPr lvl="2"/>
            <a:r>
              <a:rPr lang="en-US" sz="2200" dirty="0" smtClean="0"/>
              <a:t>Hardness due to mineral salts like calcium phosphate and calcium carbonate b/w cells</a:t>
            </a:r>
          </a:p>
          <a:p>
            <a:pPr lvl="2"/>
            <a:r>
              <a:rPr lang="en-US" sz="2200" dirty="0" smtClean="0"/>
              <a:t>Extracellular matrix contains abundant collagenous fibers adding some flexibility and reinforcement of mineral components</a:t>
            </a:r>
          </a:p>
          <a:p>
            <a:pPr lvl="2"/>
            <a:r>
              <a:rPr lang="en-US" sz="2200" dirty="0" smtClean="0"/>
              <a:t>Bones of skeleton</a:t>
            </a:r>
            <a:endParaRPr lang="en-US" sz="22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50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Connective </a:t>
            </a:r>
            <a:r>
              <a:rPr lang="en-US" dirty="0" smtClean="0"/>
              <a:t>Tissues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2400" b="1" dirty="0" smtClean="0"/>
              <a:t> </a:t>
            </a:r>
            <a:r>
              <a:rPr lang="en-US" sz="2400" b="1" dirty="0" smtClean="0"/>
              <a:t> Blood </a:t>
            </a:r>
            <a:r>
              <a:rPr lang="en-US" sz="2400" b="1" dirty="0" smtClean="0"/>
              <a:t>– </a:t>
            </a:r>
            <a:r>
              <a:rPr lang="en-US" sz="2400" dirty="0" smtClean="0"/>
              <a:t>Fluid connective tissue.  Cells and platelets in fluid matrix</a:t>
            </a:r>
          </a:p>
          <a:p>
            <a:pPr lvl="2"/>
            <a:r>
              <a:rPr lang="en-US" sz="2200" dirty="0"/>
              <a:t> Fluid matrix called plasma</a:t>
            </a:r>
          </a:p>
          <a:p>
            <a:pPr lvl="2"/>
            <a:r>
              <a:rPr lang="en-US" sz="2200" dirty="0"/>
              <a:t> Red blood </a:t>
            </a:r>
            <a:r>
              <a:rPr lang="en-US" sz="2200" dirty="0" smtClean="0"/>
              <a:t>cells, White </a:t>
            </a:r>
            <a:r>
              <a:rPr lang="en-US" sz="2200" dirty="0"/>
              <a:t>blood </a:t>
            </a:r>
            <a:r>
              <a:rPr lang="en-US" sz="2200" dirty="0" smtClean="0"/>
              <a:t>cells, Platelets</a:t>
            </a:r>
            <a:endParaRPr lang="en-US" sz="2200" dirty="0"/>
          </a:p>
          <a:p>
            <a:pPr lvl="2"/>
            <a:r>
              <a:rPr lang="en-US" sz="2200" dirty="0" smtClean="0"/>
              <a:t>Transports gases </a:t>
            </a:r>
            <a:endParaRPr lang="en-US" sz="2200" dirty="0"/>
          </a:p>
          <a:p>
            <a:pPr lvl="2"/>
            <a:r>
              <a:rPr lang="en-US" sz="2200" dirty="0"/>
              <a:t> Defends against infection</a:t>
            </a:r>
          </a:p>
          <a:p>
            <a:pPr lvl="2"/>
            <a:r>
              <a:rPr lang="en-US" sz="2200" dirty="0"/>
              <a:t> Involved in clotting</a:t>
            </a:r>
          </a:p>
          <a:p>
            <a:pPr lvl="2"/>
            <a:r>
              <a:rPr lang="en-US" sz="2200" dirty="0"/>
              <a:t> F</a:t>
            </a:r>
            <a:r>
              <a:rPr lang="en-US" sz="2200" dirty="0" smtClean="0"/>
              <a:t>ound throughout </a:t>
            </a:r>
            <a:r>
              <a:rPr lang="en-US" sz="2200" dirty="0"/>
              <a:t>body in blood </a:t>
            </a:r>
            <a:r>
              <a:rPr lang="en-US" sz="2200" dirty="0" smtClean="0"/>
              <a:t>vessels: arteries (blood w/O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 Veins (Blood w/o 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), capillaries (sites of nutrient/gas exchange) </a:t>
            </a:r>
          </a:p>
          <a:p>
            <a:pPr lvl="2"/>
            <a:r>
              <a:rPr lang="en-US" sz="2200" dirty="0" smtClean="0"/>
              <a:t> Heart chambers</a:t>
            </a:r>
            <a:endParaRPr lang="en-US" sz="22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30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5BA3103-35ED-F74B-904C-C21531ECC083}" type="slidenum">
              <a:rPr lang="en-US" altLang="en-US" sz="1400"/>
              <a:pPr eaLnBrk="1" hangingPunct="1"/>
              <a:t>42</a:t>
            </a:fld>
            <a:endParaRPr lang="en-US" altLang="en-US" sz="1400"/>
          </a:p>
        </p:txBody>
      </p:sp>
      <p:sp>
        <p:nvSpPr>
          <p:cNvPr id="23556" name="Text Box 19"/>
          <p:cNvSpPr txBox="1">
            <a:spLocks noChangeArrowheads="1"/>
          </p:cNvSpPr>
          <p:nvPr/>
        </p:nvSpPr>
        <p:spPr bwMode="auto">
          <a:xfrm>
            <a:off x="278296" y="2481470"/>
            <a:ext cx="3352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1. Serous Membranes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Line body cavities that 	do not open to the 	outside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Reduce friction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Inner lining of thorax 	and abdomen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Cover organs of thorax 	and abdomen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Secrete serous fluid</a:t>
            </a:r>
          </a:p>
        </p:txBody>
      </p:sp>
      <p:sp>
        <p:nvSpPr>
          <p:cNvPr id="23557" name="Text Box 20"/>
          <p:cNvSpPr txBox="1">
            <a:spLocks noChangeArrowheads="1"/>
          </p:cNvSpPr>
          <p:nvPr/>
        </p:nvSpPr>
        <p:spPr bwMode="auto">
          <a:xfrm>
            <a:off x="3871625" y="2269629"/>
            <a:ext cx="656356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2. Mucous Membranes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Line tubes and </a:t>
            </a:r>
            <a:r>
              <a:rPr lang="en-US" altLang="en-US" sz="2000" b="1" dirty="0" smtClean="0"/>
              <a:t>organs that </a:t>
            </a:r>
            <a:r>
              <a:rPr lang="en-US" altLang="en-US" sz="2000" b="1" dirty="0"/>
              <a:t>open to outside world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Lining of mouth, nose, </a:t>
            </a:r>
            <a:r>
              <a:rPr lang="en-US" altLang="en-US" sz="2000" b="1" dirty="0" smtClean="0"/>
              <a:t>throat</a:t>
            </a:r>
            <a:r>
              <a:rPr lang="en-US" altLang="en-US" sz="2000" b="1" dirty="0"/>
              <a:t>, etc.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Secrete mucus</a:t>
            </a:r>
          </a:p>
        </p:txBody>
      </p:sp>
      <p:sp>
        <p:nvSpPr>
          <p:cNvPr id="23558" name="Text Box 21"/>
          <p:cNvSpPr txBox="1">
            <a:spLocks noChangeArrowheads="1"/>
          </p:cNvSpPr>
          <p:nvPr/>
        </p:nvSpPr>
        <p:spPr bwMode="auto">
          <a:xfrm>
            <a:off x="3908498" y="4187266"/>
            <a:ext cx="65266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3. Cutaneous Membranes</a:t>
            </a:r>
            <a:endParaRPr lang="en-US" altLang="en-US" sz="2000" b="1" dirty="0"/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Covers body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Skin</a:t>
            </a:r>
          </a:p>
        </p:txBody>
      </p: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3852320" y="5489350"/>
            <a:ext cx="6602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4. Synovial Membranes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Composed entirely of </a:t>
            </a:r>
            <a:r>
              <a:rPr lang="en-US" altLang="en-US" sz="2000" b="1" dirty="0" smtClean="0"/>
              <a:t>connective </a:t>
            </a:r>
            <a:r>
              <a:rPr lang="en-US" altLang="en-US" sz="2000" b="1" dirty="0"/>
              <a:t>tissue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Lines joints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Types of Membranes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3D0BC2B-8BA8-0546-9773-81533074B094}" type="slidenum">
              <a:rPr lang="en-US" altLang="en-US" sz="1400"/>
              <a:pPr eaLnBrk="1" hangingPunct="1"/>
              <a:t>43</a:t>
            </a:fld>
            <a:endParaRPr lang="en-US" altLang="en-US" sz="1400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10777" y="23622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General characteristics: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Muscle cells also called 	muscle fibers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Contractile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Three (3) types:</a:t>
            </a:r>
          </a:p>
          <a:p>
            <a:pPr lvl="2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Skeletal muscle</a:t>
            </a:r>
          </a:p>
          <a:p>
            <a:pPr lvl="2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Smooth muscle</a:t>
            </a:r>
          </a:p>
          <a:p>
            <a:pPr lvl="2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Cardiac muscle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4519854" y="2362200"/>
            <a:ext cx="30351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Skeletal muscle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Attached to bones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Striated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Voluntary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4519854" y="4214403"/>
            <a:ext cx="354494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Smooth muscle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Walls of organs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Skin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Walls of blood vessels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Involuntary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Non-striated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8387677" y="2811214"/>
            <a:ext cx="297068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 dirty="0">
                <a:solidFill>
                  <a:schemeClr val="accent2"/>
                </a:solidFill>
              </a:rPr>
              <a:t> Cardiac muscle</a:t>
            </a:r>
            <a:r>
              <a:rPr lang="en-US" altLang="en-US" b="1" dirty="0"/>
              <a:t> 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Heart wall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Involuntary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Striated</a:t>
            </a:r>
          </a:p>
          <a:p>
            <a:pPr lvl="1" eaLnBrk="1" hangingPunct="1">
              <a:buClr>
                <a:schemeClr val="accent2"/>
              </a:buClr>
              <a:buFontTx/>
              <a:buChar char="•"/>
            </a:pPr>
            <a:r>
              <a:rPr lang="en-US" altLang="en-US" sz="2000" b="1" dirty="0"/>
              <a:t> Intercalated discs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Tissues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9A9F2D1-9524-4C45-801C-BE1FBBF6BAC5}" type="slidenum">
              <a:rPr lang="en-US" altLang="en-US" sz="1400"/>
              <a:pPr eaLnBrk="1" hangingPunct="1"/>
              <a:t>44</a:t>
            </a:fld>
            <a:endParaRPr lang="en-US" altLang="en-US" sz="1400"/>
          </a:p>
        </p:txBody>
      </p:sp>
      <p:sp>
        <p:nvSpPr>
          <p:cNvPr id="26628" name="Text Box 13"/>
          <p:cNvSpPr txBox="1">
            <a:spLocks noChangeArrowheads="1"/>
          </p:cNvSpPr>
          <p:nvPr/>
        </p:nvSpPr>
        <p:spPr bwMode="auto">
          <a:xfrm>
            <a:off x="6763030" y="2898461"/>
            <a:ext cx="472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Found in brain, spinal cord, and </a:t>
            </a:r>
            <a:r>
              <a:rPr lang="en-US" altLang="en-US" b="1" dirty="0" smtClean="0"/>
              <a:t>peripheral </a:t>
            </a:r>
            <a:r>
              <a:rPr lang="en-US" altLang="en-US" b="1" dirty="0"/>
              <a:t>nerves</a:t>
            </a:r>
          </a:p>
        </p:txBody>
      </p:sp>
      <p:sp>
        <p:nvSpPr>
          <p:cNvPr id="26629" name="Text Box 14"/>
          <p:cNvSpPr txBox="1">
            <a:spLocks noChangeArrowheads="1"/>
          </p:cNvSpPr>
          <p:nvPr/>
        </p:nvSpPr>
        <p:spPr bwMode="auto">
          <a:xfrm>
            <a:off x="1581761" y="2898461"/>
            <a:ext cx="4546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/>
              <a:t> Functional cells are neurons</a:t>
            </a:r>
          </a:p>
        </p:txBody>
      </p:sp>
      <p:sp>
        <p:nvSpPr>
          <p:cNvPr id="26630" name="Text Box 15"/>
          <p:cNvSpPr txBox="1">
            <a:spLocks noChangeArrowheads="1"/>
          </p:cNvSpPr>
          <p:nvPr/>
        </p:nvSpPr>
        <p:spPr bwMode="auto">
          <a:xfrm>
            <a:off x="1593688" y="3599523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 dirty="0"/>
              <a:t> </a:t>
            </a:r>
            <a:r>
              <a:rPr lang="en-US" altLang="en-US" b="1" dirty="0" smtClean="0"/>
              <a:t>Neuroglia </a:t>
            </a:r>
            <a:r>
              <a:rPr lang="en-US" altLang="en-US" b="1" dirty="0"/>
              <a:t>cells support and</a:t>
            </a:r>
          </a:p>
          <a:p>
            <a:pPr eaLnBrk="1" hangingPunct="1"/>
            <a:r>
              <a:rPr lang="en-US" altLang="en-US" b="1" dirty="0"/>
              <a:t>	bind nervous tissue 	components</a:t>
            </a:r>
          </a:p>
        </p:txBody>
      </p:sp>
      <p:sp>
        <p:nvSpPr>
          <p:cNvPr id="26631" name="Text Box 16"/>
          <p:cNvSpPr txBox="1">
            <a:spLocks noChangeArrowheads="1"/>
          </p:cNvSpPr>
          <p:nvPr/>
        </p:nvSpPr>
        <p:spPr bwMode="auto">
          <a:xfrm>
            <a:off x="1977746" y="4873390"/>
            <a:ext cx="26939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/>
              <a:t> Sensory reception</a:t>
            </a:r>
          </a:p>
        </p:txBody>
      </p:sp>
      <p:sp>
        <p:nvSpPr>
          <p:cNvPr id="26632" name="Text Box 17"/>
          <p:cNvSpPr txBox="1">
            <a:spLocks noChangeArrowheads="1"/>
          </p:cNvSpPr>
          <p:nvPr/>
        </p:nvSpPr>
        <p:spPr bwMode="auto">
          <a:xfrm>
            <a:off x="1977746" y="5851822"/>
            <a:ext cx="4785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Clr>
                <a:schemeClr val="accent2"/>
              </a:buClr>
              <a:buFontTx/>
              <a:buChar char="•"/>
            </a:pPr>
            <a:r>
              <a:rPr lang="en-US" altLang="en-US" b="1"/>
              <a:t> Conduction of nerve impulses</a:t>
            </a:r>
          </a:p>
        </p:txBody>
      </p:sp>
      <p:sp>
        <p:nvSpPr>
          <p:cNvPr id="26657" name="Rectangle 50"/>
          <p:cNvSpPr>
            <a:spLocks noChangeArrowheads="1"/>
          </p:cNvSpPr>
          <p:nvPr/>
        </p:nvSpPr>
        <p:spPr bwMode="auto">
          <a:xfrm>
            <a:off x="5995988" y="429577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5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altLang="en-US" b="1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Tissues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5205"/>
            <a:ext cx="8825659" cy="382380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Three main types of intercellular junctions</a:t>
            </a:r>
            <a:r>
              <a:rPr lang="en-US" sz="2400" dirty="0" smtClean="0"/>
              <a:t>:</a:t>
            </a:r>
          </a:p>
          <a:p>
            <a:endParaRPr lang="en-US" sz="800" dirty="0"/>
          </a:p>
          <a:p>
            <a:pPr lvl="1"/>
            <a:r>
              <a:rPr lang="en-US" sz="2200" b="1" dirty="0" smtClean="0"/>
              <a:t>Tight Junction</a:t>
            </a:r>
            <a:r>
              <a:rPr lang="en-US" sz="2200" dirty="0" smtClean="0"/>
              <a:t>- cell membranes of adjacent cells come together and fuse.  Fusion surrounds the cell like a belt and the junction closes spaces between the cells. </a:t>
            </a:r>
          </a:p>
          <a:p>
            <a:pPr lvl="7"/>
            <a:r>
              <a:rPr lang="en-US" sz="1800" b="1" dirty="0" smtClean="0"/>
              <a:t>Join cells in sheetlike layers, ex. Cells that line </a:t>
            </a:r>
            <a:r>
              <a:rPr lang="en-US" sz="1800" b="1" dirty="0"/>
              <a:t>s</a:t>
            </a:r>
            <a:r>
              <a:rPr lang="en-US" sz="1800" b="1" dirty="0" smtClean="0"/>
              <a:t>mall intestine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63" y="4237107"/>
            <a:ext cx="2290611" cy="18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Tissues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5205"/>
            <a:ext cx="8825659" cy="382380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Three main types of intercellular junctions</a:t>
            </a:r>
            <a:r>
              <a:rPr lang="en-US" sz="2400" dirty="0" smtClean="0"/>
              <a:t>:</a:t>
            </a:r>
          </a:p>
          <a:p>
            <a:endParaRPr lang="en-US" sz="800" dirty="0"/>
          </a:p>
          <a:p>
            <a:pPr lvl="1"/>
            <a:r>
              <a:rPr lang="en-US" sz="2200" b="1" dirty="0" smtClean="0"/>
              <a:t>Desmosome-</a:t>
            </a:r>
            <a:r>
              <a:rPr lang="en-US" sz="2200" dirty="0" smtClean="0"/>
              <a:t>Bind cells by forming rivets or spot welds between cell membranes</a:t>
            </a:r>
          </a:p>
          <a:p>
            <a:pPr lvl="8"/>
            <a:r>
              <a:rPr lang="en-US" sz="1800" b="1" dirty="0" smtClean="0"/>
              <a:t>Forms a reinforced structural unit Ex. Cells in the outer layer of skin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84" y="3962035"/>
            <a:ext cx="2979724" cy="229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Tissues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5205"/>
            <a:ext cx="8825659" cy="382380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Three main types of intercellular junctions</a:t>
            </a:r>
            <a:r>
              <a:rPr lang="en-US" sz="2400" dirty="0" smtClean="0"/>
              <a:t>:</a:t>
            </a:r>
          </a:p>
          <a:p>
            <a:endParaRPr lang="en-US" sz="800" dirty="0"/>
          </a:p>
          <a:p>
            <a:pPr lvl="1"/>
            <a:r>
              <a:rPr lang="en-US" sz="2200" b="1" dirty="0" smtClean="0"/>
              <a:t>Gap Junction-</a:t>
            </a:r>
            <a:r>
              <a:rPr lang="en-US" sz="2200" dirty="0" smtClean="0"/>
              <a:t>Form tubular channels between cells that allow exchange of substances</a:t>
            </a:r>
          </a:p>
          <a:p>
            <a:pPr lvl="8"/>
            <a:r>
              <a:rPr lang="en-US" sz="1800" b="1" dirty="0" smtClean="0"/>
              <a:t>Channels link cytoplasm of adjacent cells to allow ions, nutrients and other small molecules to move between them.          </a:t>
            </a:r>
          </a:p>
          <a:p>
            <a:pPr marL="3657600" lvl="8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Ex. Muscles cells in the heart and digestive       tract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192" y="3878469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45635"/>
            <a:ext cx="8825659" cy="384313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Epithelial Tissue- </a:t>
            </a:r>
            <a:r>
              <a:rPr lang="en-US" sz="2400" dirty="0" smtClean="0"/>
              <a:t>Covers the body surface and organs, forms the inner lining of body cavities, and line hollow organs.  </a:t>
            </a:r>
          </a:p>
          <a:p>
            <a:pPr lvl="3"/>
            <a:r>
              <a:rPr lang="en-US" sz="1800" b="1" dirty="0" smtClean="0"/>
              <a:t>Always has a free (apical) surface exposed to the outside or internally to an open space. </a:t>
            </a:r>
          </a:p>
          <a:p>
            <a:pPr lvl="3"/>
            <a:r>
              <a:rPr lang="en-US" sz="1800" b="1" dirty="0" smtClean="0"/>
              <a:t>Lack blood vessels so nutrients diffuse from underlying connective tissues</a:t>
            </a:r>
          </a:p>
          <a:p>
            <a:pPr lvl="3"/>
            <a:r>
              <a:rPr lang="en-US" sz="1800" b="1" dirty="0" smtClean="0"/>
              <a:t>Tightly packed</a:t>
            </a:r>
          </a:p>
          <a:p>
            <a:pPr lvl="3"/>
            <a:r>
              <a:rPr lang="en-US" sz="1800" b="1" dirty="0" smtClean="0"/>
              <a:t>Readily Divide</a:t>
            </a:r>
          </a:p>
          <a:p>
            <a:r>
              <a:rPr lang="en-US" sz="2400" b="1" dirty="0" smtClean="0"/>
              <a:t>Basement membrane- </a:t>
            </a:r>
            <a:r>
              <a:rPr lang="en-US" sz="2400" dirty="0" smtClean="0"/>
              <a:t>thin/nonliving, </a:t>
            </a:r>
            <a:r>
              <a:rPr lang="en-US" sz="2400" b="1" dirty="0" smtClean="0"/>
              <a:t> </a:t>
            </a:r>
            <a:r>
              <a:rPr lang="en-US" sz="2400" dirty="0" smtClean="0"/>
              <a:t>anchors epithelium to underlying connective tissue</a:t>
            </a:r>
            <a:endParaRPr lang="en-US" sz="2400" b="1" dirty="0"/>
          </a:p>
          <a:p>
            <a:pPr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7876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45635"/>
            <a:ext cx="8825659" cy="367416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200" dirty="0" smtClean="0"/>
              <a:t>Epithelial tissues are classified according to cell shape and number of cell layers</a:t>
            </a:r>
          </a:p>
          <a:p>
            <a:pPr lvl="1"/>
            <a:r>
              <a:rPr lang="en-US" sz="2200" u="sng" dirty="0" smtClean="0"/>
              <a:t>Shape</a:t>
            </a:r>
          </a:p>
          <a:p>
            <a:pPr lvl="2"/>
            <a:r>
              <a:rPr lang="en-US" sz="2000" b="1" dirty="0" smtClean="0"/>
              <a:t>Squamous- </a:t>
            </a:r>
            <a:r>
              <a:rPr lang="en-US" sz="2000" dirty="0" smtClean="0"/>
              <a:t>thin, flattened cells</a:t>
            </a:r>
          </a:p>
          <a:p>
            <a:pPr lvl="2"/>
            <a:r>
              <a:rPr lang="en-US" sz="2000" b="1" dirty="0" smtClean="0"/>
              <a:t>Cuboidal- </a:t>
            </a:r>
            <a:r>
              <a:rPr lang="en-US" sz="2000" dirty="0"/>
              <a:t>c</a:t>
            </a:r>
            <a:r>
              <a:rPr lang="en-US" sz="2000" dirty="0" smtClean="0"/>
              <a:t>ube like shaped cells</a:t>
            </a:r>
          </a:p>
          <a:p>
            <a:pPr lvl="2"/>
            <a:r>
              <a:rPr lang="en-US" sz="2000" b="1" dirty="0" smtClean="0"/>
              <a:t>Columnar- </a:t>
            </a:r>
            <a:r>
              <a:rPr lang="en-US" sz="2000" dirty="0" smtClean="0"/>
              <a:t>elongated cells</a:t>
            </a:r>
            <a:r>
              <a:rPr lang="is-IS" sz="2000" dirty="0" smtClean="0"/>
              <a:t>…</a:t>
            </a:r>
            <a:r>
              <a:rPr lang="en-US" sz="2000" dirty="0" smtClean="0"/>
              <a:t>like a column</a:t>
            </a:r>
          </a:p>
          <a:p>
            <a:pPr lvl="1"/>
            <a:r>
              <a:rPr lang="en-US" sz="2200" u="sng" dirty="0" smtClean="0"/>
              <a:t>Layers</a:t>
            </a:r>
          </a:p>
          <a:p>
            <a:pPr lvl="2"/>
            <a:r>
              <a:rPr lang="en-US" sz="2000" b="1" dirty="0" smtClean="0"/>
              <a:t>Simple- </a:t>
            </a:r>
            <a:r>
              <a:rPr lang="en-US" sz="2000" dirty="0" smtClean="0"/>
              <a:t>single layer</a:t>
            </a:r>
          </a:p>
          <a:p>
            <a:pPr lvl="2"/>
            <a:r>
              <a:rPr lang="en-US" sz="2000" b="1" dirty="0" smtClean="0"/>
              <a:t>Stratified- </a:t>
            </a:r>
            <a:r>
              <a:rPr lang="en-US" sz="2000" dirty="0" smtClean="0"/>
              <a:t>two or more layers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5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2357</TotalTime>
  <Words>1707</Words>
  <Application>Microsoft Macintosh PowerPoint</Application>
  <PresentationFormat>Widescreen</PresentationFormat>
  <Paragraphs>264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Calibri</vt:lpstr>
      <vt:lpstr>Century Gothic</vt:lpstr>
      <vt:lpstr>Wingdings 3</vt:lpstr>
      <vt:lpstr>Arial</vt:lpstr>
      <vt:lpstr>Times New Roman</vt:lpstr>
      <vt:lpstr>Ion Boardroom</vt:lpstr>
      <vt:lpstr>Ch. 5 Tissues</vt:lpstr>
      <vt:lpstr>Tissues Intro</vt:lpstr>
      <vt:lpstr>Tissues Intro. </vt:lpstr>
      <vt:lpstr>Tissues Intro</vt:lpstr>
      <vt:lpstr>Tissues Intro</vt:lpstr>
      <vt:lpstr>Tissues Intro</vt:lpstr>
      <vt:lpstr>Tissues Intro</vt:lpstr>
      <vt:lpstr>Epithelial Tissue</vt:lpstr>
      <vt:lpstr>Epithelial Tissue</vt:lpstr>
      <vt:lpstr>Epithelial Tissue</vt:lpstr>
      <vt:lpstr>Epithelial Tissue</vt:lpstr>
      <vt:lpstr>Epithelial Tissue</vt:lpstr>
      <vt:lpstr>Epithelial Tissue</vt:lpstr>
      <vt:lpstr>Epithelial Tissue</vt:lpstr>
      <vt:lpstr>Epithelial Tissue</vt:lpstr>
      <vt:lpstr>Epithelial Tissue</vt:lpstr>
      <vt:lpstr>Epithelial Tissue</vt:lpstr>
      <vt:lpstr>Epithelial Tissue</vt:lpstr>
      <vt:lpstr>Secretions</vt:lpstr>
      <vt:lpstr>Connective Tissues</vt:lpstr>
      <vt:lpstr>Connective Tissues</vt:lpstr>
      <vt:lpstr>PowerPoint Presentation</vt:lpstr>
      <vt:lpstr>Connective Tissues- Cell Types</vt:lpstr>
      <vt:lpstr>Connective Tissues- Cell types</vt:lpstr>
      <vt:lpstr>Connective Tissues- Cell types</vt:lpstr>
      <vt:lpstr>Connective Tissues- Fibers</vt:lpstr>
      <vt:lpstr>Connective Tissues- Fibers</vt:lpstr>
      <vt:lpstr>Connective Tissues- Fibers</vt:lpstr>
      <vt:lpstr>Connective Tissues</vt:lpstr>
      <vt:lpstr>Connective Tissues </vt:lpstr>
      <vt:lpstr>Connective Tissues </vt:lpstr>
      <vt:lpstr>Connective Tissues </vt:lpstr>
      <vt:lpstr>Connective Tissues </vt:lpstr>
      <vt:lpstr>Connective Tissues </vt:lpstr>
      <vt:lpstr>Connective Tissues </vt:lpstr>
      <vt:lpstr>Connective Tissues </vt:lpstr>
      <vt:lpstr>Connective Tissues </vt:lpstr>
      <vt:lpstr>Connective Tissues </vt:lpstr>
      <vt:lpstr>Connective Tissues </vt:lpstr>
      <vt:lpstr>Connective Tissues </vt:lpstr>
      <vt:lpstr>Connective Tissues </vt:lpstr>
      <vt:lpstr>Types of Membranes</vt:lpstr>
      <vt:lpstr>Muscle Tissues</vt:lpstr>
      <vt:lpstr>Nervous Tissue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5 Tissues</dc:title>
  <dc:creator>Microsoft Office User</dc:creator>
  <cp:lastModifiedBy>Microsoft Office User</cp:lastModifiedBy>
  <cp:revision>32</cp:revision>
  <cp:lastPrinted>2015-10-26T12:47:51Z</cp:lastPrinted>
  <dcterms:created xsi:type="dcterms:W3CDTF">2015-10-22T11:31:57Z</dcterms:created>
  <dcterms:modified xsi:type="dcterms:W3CDTF">2015-10-26T17:12:46Z</dcterms:modified>
</cp:coreProperties>
</file>