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/>
    <p:restoredTop sz="94567"/>
  </p:normalViewPr>
  <p:slideViewPr>
    <p:cSldViewPr snapToGrid="0" snapToObjects="1">
      <p:cViewPr varScale="1">
        <p:scale>
          <a:sx n="60" d="100"/>
          <a:sy n="60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996F2-3309-E249-802F-8F813398A41F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53A0-8AB8-7841-AE78-0BF50011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0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7438-0EE2-9F4A-860F-C7F359454B61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21B2B-5F97-5D4B-829C-0D8300CA2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8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21B2B-5F97-5D4B-829C-0D8300CA2F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8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8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7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9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4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3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1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5D1B-AE70-5C4E-A789-A324B36887D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1218-1AB6-E54A-BDCC-962596A76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7 Skeletal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Bone- 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4730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dirty="0"/>
              <a:t>Bone cells are called </a:t>
            </a:r>
            <a:r>
              <a:rPr lang="en-US" u="sng" dirty="0"/>
              <a:t>osteocytes</a:t>
            </a:r>
          </a:p>
          <a:p>
            <a:endParaRPr lang="en-US" u="sng" dirty="0"/>
          </a:p>
          <a:p>
            <a:pPr lvl="2"/>
            <a:r>
              <a:rPr lang="en-US" dirty="0"/>
              <a:t> Osteocytes transport nutrients and </a:t>
            </a:r>
            <a:r>
              <a:rPr lang="en-US" dirty="0" smtClean="0"/>
              <a:t>wastes</a:t>
            </a:r>
          </a:p>
          <a:p>
            <a:pPr lvl="2"/>
            <a:r>
              <a:rPr lang="en-US" dirty="0" smtClean="0"/>
              <a:t>Found in tiny bony chambers forming circles around central canals  – </a:t>
            </a:r>
            <a:r>
              <a:rPr lang="en-US" u="sng" dirty="0" smtClean="0"/>
              <a:t>Lacunae </a:t>
            </a:r>
          </a:p>
          <a:p>
            <a:pPr lvl="2"/>
            <a:endParaRPr lang="en-US" sz="800" u="sng" dirty="0" smtClean="0"/>
          </a:p>
          <a:p>
            <a:r>
              <a:rPr lang="en-US" u="sng" dirty="0" smtClean="0"/>
              <a:t>Central canals (Haversian canals)- </a:t>
            </a:r>
            <a:r>
              <a:rPr lang="en-US" dirty="0" smtClean="0"/>
              <a:t>contains blood vessels and nerve cells</a:t>
            </a:r>
            <a:endParaRPr lang="en-US" u="sng" dirty="0"/>
          </a:p>
          <a:p>
            <a:pPr marL="0" indent="0">
              <a:buNone/>
            </a:pPr>
            <a:endParaRPr lang="en-US" sz="1000" u="sng" dirty="0"/>
          </a:p>
          <a:p>
            <a:r>
              <a:rPr lang="en-US" dirty="0"/>
              <a:t> The extracellular matrix of bone is largely collagen and inorganic salts</a:t>
            </a:r>
          </a:p>
          <a:p>
            <a:pPr lvl="1"/>
            <a:r>
              <a:rPr lang="en-US" dirty="0"/>
              <a:t> Collagen gives bone resilience</a:t>
            </a:r>
          </a:p>
          <a:p>
            <a:pPr lvl="1"/>
            <a:r>
              <a:rPr lang="en-US" dirty="0"/>
              <a:t> Inorganic salts make bone hard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Bone- 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4730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u="sng" dirty="0" smtClean="0"/>
              <a:t>Canaliculi</a:t>
            </a:r>
            <a:r>
              <a:rPr lang="en-US" dirty="0" smtClean="0"/>
              <a:t>- </a:t>
            </a:r>
            <a:r>
              <a:rPr lang="en-US" dirty="0"/>
              <a:t>A passageway connecting neighboring osteocytes in an </a:t>
            </a:r>
            <a:r>
              <a:rPr lang="en-US" dirty="0" smtClean="0"/>
              <a:t>osteon.  Osteocytes use transport waste and nutrients </a:t>
            </a:r>
            <a:endParaRPr lang="en-US" dirty="0"/>
          </a:p>
          <a:p>
            <a:endParaRPr lang="en-US" u="sng" dirty="0" smtClean="0"/>
          </a:p>
          <a:p>
            <a:r>
              <a:rPr lang="en-US" u="sng" dirty="0" smtClean="0"/>
              <a:t>Osteon- </a:t>
            </a:r>
            <a:r>
              <a:rPr lang="en-US" dirty="0" smtClean="0"/>
              <a:t>the osteocytes and layers of extracellular matrix circle and cluster around a central canal to form an entire cylinder shaped unit/structure</a:t>
            </a:r>
          </a:p>
          <a:p>
            <a:endParaRPr lang="en-US" u="sng" dirty="0"/>
          </a:p>
          <a:p>
            <a:r>
              <a:rPr lang="en-US" u="sng" dirty="0" smtClean="0"/>
              <a:t>Perforating canals (</a:t>
            </a:r>
            <a:r>
              <a:rPr lang="en-US" u="sng" dirty="0" err="1"/>
              <a:t>V</a:t>
            </a:r>
            <a:r>
              <a:rPr lang="en-US" u="sng" dirty="0" err="1" smtClean="0"/>
              <a:t>olkman’s</a:t>
            </a:r>
            <a:r>
              <a:rPr lang="en-US" u="sng" dirty="0" smtClean="0"/>
              <a:t> canals)- </a:t>
            </a:r>
            <a:r>
              <a:rPr lang="en-US" dirty="0" smtClean="0"/>
              <a:t>connect central canals horizontally,  and allow to communicate with surface of the bone and medullary cavity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58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74042" cy="1325563"/>
          </a:xfrm>
        </p:spPr>
        <p:txBody>
          <a:bodyPr/>
          <a:lstStyle/>
          <a:p>
            <a:r>
              <a:rPr lang="en-US" dirty="0" smtClean="0"/>
              <a:t>Microscopic Bone- Compact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01644" y="680484"/>
            <a:ext cx="5924049" cy="5495593"/>
            <a:chOff x="3879170" y="2286000"/>
            <a:chExt cx="4635500" cy="4081463"/>
          </a:xfrm>
        </p:grpSpPr>
        <p:pic>
          <p:nvPicPr>
            <p:cNvPr id="20" name="Picture 6" descr="Y:\Scan\Graphics-Department Server\Job Folder\Powerpoint-Work\Powerpoint-MH_DCM-Text Art Edit\SHIER-Text Edit\Final files\chapt07\ch07_textedit\LineArt\shi25707_07_0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170" y="2286000"/>
              <a:ext cx="4635500" cy="408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50"/>
            <p:cNvSpPr>
              <a:spLocks noChangeShapeType="1"/>
            </p:cNvSpPr>
            <p:nvPr/>
          </p:nvSpPr>
          <p:spPr bwMode="auto">
            <a:xfrm>
              <a:off x="7200900" y="3875088"/>
              <a:ext cx="901700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52"/>
            <p:cNvSpPr>
              <a:spLocks noChangeShapeType="1"/>
            </p:cNvSpPr>
            <p:nvPr/>
          </p:nvSpPr>
          <p:spPr bwMode="auto">
            <a:xfrm flipH="1">
              <a:off x="7421563" y="4327525"/>
              <a:ext cx="682625" cy="15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 flipH="1">
              <a:off x="7475538" y="3602038"/>
              <a:ext cx="628650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>
              <a:off x="6594475" y="2349500"/>
              <a:ext cx="849313" cy="153988"/>
            </a:xfrm>
            <a:custGeom>
              <a:avLst/>
              <a:gdLst>
                <a:gd name="T0" fmla="*/ 2147483647 w 535"/>
                <a:gd name="T1" fmla="*/ 0 h 97"/>
                <a:gd name="T2" fmla="*/ 2147483647 w 535"/>
                <a:gd name="T3" fmla="*/ 2147483647 h 97"/>
                <a:gd name="T4" fmla="*/ 0 w 535"/>
                <a:gd name="T5" fmla="*/ 2147483647 h 97"/>
                <a:gd name="T6" fmla="*/ 0 60000 65536"/>
                <a:gd name="T7" fmla="*/ 0 60000 65536"/>
                <a:gd name="T8" fmla="*/ 0 60000 65536"/>
                <a:gd name="T9" fmla="*/ 0 w 535"/>
                <a:gd name="T10" fmla="*/ 0 h 97"/>
                <a:gd name="T11" fmla="*/ 535 w 535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5" h="97">
                  <a:moveTo>
                    <a:pt x="535" y="0"/>
                  </a:moveTo>
                  <a:lnTo>
                    <a:pt x="235" y="3"/>
                  </a:lnTo>
                  <a:lnTo>
                    <a:pt x="0" y="97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7346950" y="4152900"/>
              <a:ext cx="755650" cy="158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58"/>
            <p:cNvSpPr>
              <a:spLocks/>
            </p:cNvSpPr>
            <p:nvPr/>
          </p:nvSpPr>
          <p:spPr bwMode="auto">
            <a:xfrm>
              <a:off x="7896225" y="3128963"/>
              <a:ext cx="206375" cy="174625"/>
            </a:xfrm>
            <a:custGeom>
              <a:avLst/>
              <a:gdLst>
                <a:gd name="T0" fmla="*/ 0 w 130"/>
                <a:gd name="T1" fmla="*/ 2147483647 h 110"/>
                <a:gd name="T2" fmla="*/ 2147483647 w 130"/>
                <a:gd name="T3" fmla="*/ 0 h 110"/>
                <a:gd name="T4" fmla="*/ 2147483647 w 130"/>
                <a:gd name="T5" fmla="*/ 0 h 110"/>
                <a:gd name="T6" fmla="*/ 0 60000 65536"/>
                <a:gd name="T7" fmla="*/ 0 60000 65536"/>
                <a:gd name="T8" fmla="*/ 0 60000 65536"/>
                <a:gd name="T9" fmla="*/ 0 w 130"/>
                <a:gd name="T10" fmla="*/ 0 h 110"/>
                <a:gd name="T11" fmla="*/ 130 w 130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" h="110">
                  <a:moveTo>
                    <a:pt x="0" y="110"/>
                  </a:moveTo>
                  <a:lnTo>
                    <a:pt x="73" y="0"/>
                  </a:lnTo>
                  <a:lnTo>
                    <a:pt x="1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 flipV="1">
              <a:off x="6791325" y="2524125"/>
              <a:ext cx="652463" cy="6350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60"/>
            <p:cNvSpPr>
              <a:spLocks/>
            </p:cNvSpPr>
            <p:nvPr/>
          </p:nvSpPr>
          <p:spPr bwMode="auto">
            <a:xfrm>
              <a:off x="5666695" y="2389188"/>
              <a:ext cx="749300" cy="747712"/>
            </a:xfrm>
            <a:custGeom>
              <a:avLst/>
              <a:gdLst>
                <a:gd name="T0" fmla="*/ 2147483647 w 472"/>
                <a:gd name="T1" fmla="*/ 2147483647 h 471"/>
                <a:gd name="T2" fmla="*/ 0 w 472"/>
                <a:gd name="T3" fmla="*/ 2147483647 h 471"/>
                <a:gd name="T4" fmla="*/ 2147483647 w 472"/>
                <a:gd name="T5" fmla="*/ 0 h 471"/>
                <a:gd name="T6" fmla="*/ 2147483647 w 472"/>
                <a:gd name="T7" fmla="*/ 2147483647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2"/>
                <a:gd name="T13" fmla="*/ 0 h 471"/>
                <a:gd name="T14" fmla="*/ 472 w 472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2" h="471">
                  <a:moveTo>
                    <a:pt x="31" y="471"/>
                  </a:moveTo>
                  <a:lnTo>
                    <a:pt x="0" y="440"/>
                  </a:lnTo>
                  <a:lnTo>
                    <a:pt x="441" y="0"/>
                  </a:lnTo>
                  <a:lnTo>
                    <a:pt x="472" y="31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5374595" y="3113088"/>
              <a:ext cx="315913" cy="317500"/>
            </a:xfrm>
            <a:custGeom>
              <a:avLst/>
              <a:gdLst>
                <a:gd name="T0" fmla="*/ 2147483647 w 199"/>
                <a:gd name="T1" fmla="*/ 2147483647 h 200"/>
                <a:gd name="T2" fmla="*/ 0 w 199"/>
                <a:gd name="T3" fmla="*/ 2147483647 h 200"/>
                <a:gd name="T4" fmla="*/ 2147483647 w 199"/>
                <a:gd name="T5" fmla="*/ 0 h 200"/>
                <a:gd name="T6" fmla="*/ 2147483647 w 199"/>
                <a:gd name="T7" fmla="*/ 2147483647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00"/>
                <a:gd name="T14" fmla="*/ 199 w 199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00">
                  <a:moveTo>
                    <a:pt x="31" y="200"/>
                  </a:moveTo>
                  <a:lnTo>
                    <a:pt x="0" y="170"/>
                  </a:lnTo>
                  <a:lnTo>
                    <a:pt x="168" y="0"/>
                  </a:lnTo>
                  <a:lnTo>
                    <a:pt x="199" y="31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4"/>
            <p:cNvSpPr>
              <a:spLocks noChangeShapeType="1"/>
            </p:cNvSpPr>
            <p:nvPr/>
          </p:nvSpPr>
          <p:spPr bwMode="auto">
            <a:xfrm flipV="1">
              <a:off x="5767388" y="4430713"/>
              <a:ext cx="317500" cy="5857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0"/>
            <p:cNvSpPr>
              <a:spLocks noChangeShapeType="1"/>
            </p:cNvSpPr>
            <p:nvPr/>
          </p:nvSpPr>
          <p:spPr bwMode="auto">
            <a:xfrm flipH="1" flipV="1">
              <a:off x="6475413" y="2430463"/>
              <a:ext cx="434975" cy="26352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8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Bone- Spongy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4730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sz="3200" dirty="0" smtClean="0"/>
              <a:t>Composed of Osteocytes and extracellular matrix</a:t>
            </a:r>
          </a:p>
          <a:p>
            <a:endParaRPr lang="en-US" sz="3200" dirty="0" smtClean="0"/>
          </a:p>
          <a:p>
            <a:r>
              <a:rPr lang="en-US" sz="3200" dirty="0" smtClean="0"/>
              <a:t>Bone cells do not aggregate around central canals,</a:t>
            </a:r>
            <a:r>
              <a:rPr lang="en-US" sz="3200" dirty="0"/>
              <a:t> </a:t>
            </a:r>
            <a:r>
              <a:rPr lang="en-US" sz="3200" dirty="0" smtClean="0"/>
              <a:t>cells </a:t>
            </a:r>
            <a:r>
              <a:rPr lang="en-US" sz="3200" dirty="0"/>
              <a:t>found in trabeculae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Receive nutrients from substances diffusing into the canaliculi that lead to the surfaces of trabeculae</a:t>
            </a:r>
            <a:endParaRPr lang="en-US" sz="3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0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4730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sz="3200" dirty="0"/>
              <a:t>Parts of the skeletal system begin to develop during the first few weeks of prenatal </a:t>
            </a:r>
            <a:r>
              <a:rPr lang="en-US" sz="3200" dirty="0" smtClean="0"/>
              <a:t>development and continue to grow into adulthood 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Bones replace existing connective tissue in one of two ways:</a:t>
            </a:r>
          </a:p>
          <a:p>
            <a:r>
              <a:rPr lang="en-US" sz="3200" dirty="0"/>
              <a:t> As </a:t>
            </a:r>
            <a:r>
              <a:rPr lang="en-US" sz="3200" u="sng" dirty="0"/>
              <a:t>intramembranous</a:t>
            </a:r>
            <a:r>
              <a:rPr lang="en-US" sz="3200" dirty="0"/>
              <a:t> bones</a:t>
            </a:r>
          </a:p>
          <a:p>
            <a:r>
              <a:rPr lang="en-US" sz="3200" dirty="0"/>
              <a:t> As </a:t>
            </a:r>
            <a:r>
              <a:rPr lang="en-US" sz="3200" u="sng" dirty="0"/>
              <a:t>endochondral</a:t>
            </a:r>
            <a:r>
              <a:rPr lang="en-US" sz="3200" dirty="0"/>
              <a:t> bones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96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4730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sz="3200" u="sng" dirty="0"/>
              <a:t>Intramembranous</a:t>
            </a:r>
            <a:r>
              <a:rPr lang="en-US" sz="3200" dirty="0"/>
              <a:t> Bones</a:t>
            </a:r>
          </a:p>
          <a:p>
            <a:r>
              <a:rPr lang="en-US" sz="3200" dirty="0"/>
              <a:t> These bones originate within sheetlike layers of connective tissues</a:t>
            </a:r>
          </a:p>
          <a:p>
            <a:r>
              <a:rPr lang="en-US" sz="3200" dirty="0"/>
              <a:t> They are the broad, flat bones</a:t>
            </a:r>
          </a:p>
          <a:p>
            <a:r>
              <a:rPr lang="en-US" sz="3200" dirty="0"/>
              <a:t> Skull </a:t>
            </a:r>
            <a:r>
              <a:rPr lang="en-US" sz="3200" dirty="0" smtClean="0"/>
              <a:t>bones, clavicles, sternum and some facial bones are </a:t>
            </a:r>
            <a:r>
              <a:rPr lang="en-US" sz="3200" dirty="0"/>
              <a:t>known as intramembranous bones</a:t>
            </a:r>
          </a:p>
          <a:p>
            <a:r>
              <a:rPr lang="en-US" sz="3200" u="sng" dirty="0" smtClean="0"/>
              <a:t>Intramembranous ossification</a:t>
            </a:r>
            <a:r>
              <a:rPr lang="en-US" sz="3200" dirty="0" smtClean="0"/>
              <a:t>- </a:t>
            </a:r>
            <a:r>
              <a:rPr lang="en-US" dirty="0" smtClean="0"/>
              <a:t>process of replacing connective tissue to form intramembranous bone</a:t>
            </a:r>
          </a:p>
        </p:txBody>
      </p:sp>
    </p:spTree>
    <p:extLst>
      <p:ext uri="{BB962C8B-B14F-4D97-AF65-F5344CB8AC3E}">
        <p14:creationId xmlns:p14="http://schemas.microsoft.com/office/powerpoint/2010/main" val="5983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991"/>
            <a:ext cx="10515600" cy="5656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sz="3200" u="sng" dirty="0" smtClean="0"/>
              <a:t>Intramembranous ossification</a:t>
            </a:r>
            <a:r>
              <a:rPr lang="en-US" sz="3200" dirty="0" smtClean="0"/>
              <a:t>:</a:t>
            </a:r>
          </a:p>
          <a:p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Sheets of relatively undifferentiated connective tissue appear at sites of future bones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Partially differentiated connective tissue cells collect around blood vessels in these layers 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Connective tissue cells further differentiate into osteoblasts, which deposit spongy bone</a:t>
            </a:r>
          </a:p>
          <a:p>
            <a:pPr lvl="1"/>
            <a:r>
              <a:rPr lang="en-US" u="sng" dirty="0" smtClean="0"/>
              <a:t>Osteoblasts</a:t>
            </a:r>
            <a:r>
              <a:rPr lang="en-US" dirty="0" smtClean="0"/>
              <a:t>- bone forming cells that deposit boney matrix around themselves</a:t>
            </a:r>
          </a:p>
        </p:txBody>
      </p:sp>
    </p:spTree>
    <p:extLst>
      <p:ext uri="{BB962C8B-B14F-4D97-AF65-F5344CB8AC3E}">
        <p14:creationId xmlns:p14="http://schemas.microsoft.com/office/powerpoint/2010/main" val="5444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510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sz="3200" u="sng" dirty="0" smtClean="0"/>
              <a:t>Intramembranous ossification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Osteoblasts become osteocytes when boney matrix completely surrounds them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5"/>
            </a:pPr>
            <a:r>
              <a:rPr lang="en-US" dirty="0" smtClean="0"/>
              <a:t>Connective tissue on the surface of each developing structure forms a periosteum </a:t>
            </a:r>
          </a:p>
          <a:p>
            <a:pPr marL="514350" indent="-514350">
              <a:buAutoNum type="arabicPeriod" startAt="5"/>
            </a:pPr>
            <a:endParaRPr lang="en-US" dirty="0" smtClean="0"/>
          </a:p>
          <a:p>
            <a:pPr marL="514350" indent="-514350">
              <a:buAutoNum type="arabicPeriod" startAt="6"/>
            </a:pPr>
            <a:r>
              <a:rPr lang="en-US" dirty="0" smtClean="0"/>
              <a:t>Osteoblasts on the inside of the periosteum deposit compact bone over the spongey bone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98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sz="3200" u="sng" dirty="0"/>
              <a:t>Endochondral Bones</a:t>
            </a:r>
          </a:p>
          <a:p>
            <a:r>
              <a:rPr lang="en-US" sz="3200" dirty="0" smtClean="0"/>
              <a:t>Bones </a:t>
            </a:r>
            <a:r>
              <a:rPr lang="en-US" sz="3200" dirty="0"/>
              <a:t>begin as hyaline cartilage</a:t>
            </a:r>
          </a:p>
          <a:p>
            <a:pPr lvl="1"/>
            <a:r>
              <a:rPr lang="en-US" dirty="0"/>
              <a:t> Form models for future bones</a:t>
            </a:r>
          </a:p>
          <a:p>
            <a:r>
              <a:rPr lang="en-US" sz="3200" dirty="0"/>
              <a:t> These are most bones of the </a:t>
            </a:r>
            <a:r>
              <a:rPr lang="en-US" sz="3200" dirty="0" smtClean="0"/>
              <a:t>skeleton</a:t>
            </a:r>
          </a:p>
          <a:p>
            <a:endParaRPr lang="en-US" sz="800" u="sng" dirty="0"/>
          </a:p>
          <a:p>
            <a:r>
              <a:rPr lang="en-US" sz="3200" u="sng" dirty="0" smtClean="0"/>
              <a:t>Endochondral ossification</a:t>
            </a:r>
            <a:r>
              <a:rPr lang="en-US" sz="3200" dirty="0" smtClean="0"/>
              <a:t>: process of forming endochondral bones from hyaline cartilage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9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u="sng" dirty="0"/>
          </a:p>
          <a:p>
            <a:r>
              <a:rPr lang="en-US" sz="3200" u="sng" dirty="0" smtClean="0"/>
              <a:t>Endochondral ossification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Masses of hyaline cartilage form models for future bones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Cartilage tissue breaks down. Periosteum develops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Blood vessels and differentiating osteoblasts from the periosteum invade the disintegrating tissue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04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System-Function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Provides structure and support for softer tissues</a:t>
            </a:r>
          </a:p>
          <a:p>
            <a:r>
              <a:rPr lang="en-US" altLang="en-US" dirty="0" smtClean="0"/>
              <a:t>Provides points of attachment for muscles</a:t>
            </a:r>
          </a:p>
          <a:p>
            <a:r>
              <a:rPr lang="en-US" altLang="en-US" dirty="0" smtClean="0"/>
              <a:t>House blood-producing cells </a:t>
            </a:r>
          </a:p>
          <a:p>
            <a:r>
              <a:rPr lang="en-US" altLang="en-US" dirty="0" smtClean="0"/>
              <a:t>Stores inorganic salts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510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" u="sng" dirty="0"/>
          </a:p>
          <a:p>
            <a:r>
              <a:rPr lang="en-US" sz="3200" u="sng" dirty="0" smtClean="0"/>
              <a:t>Endochondral ossification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pPr marL="514350" indent="-514350">
              <a:buAutoNum type="arabicPeriod" startAt="4"/>
            </a:pPr>
            <a:r>
              <a:rPr lang="en-US" sz="3200" dirty="0" smtClean="0"/>
              <a:t>Osteoblasts form spongy bone in the space occupied by cartilage</a:t>
            </a:r>
          </a:p>
          <a:p>
            <a:pPr marL="514350" indent="-514350">
              <a:buAutoNum type="arabicPeriod" startAt="4"/>
            </a:pPr>
            <a:endParaRPr lang="en-US" sz="3200" dirty="0" smtClean="0"/>
          </a:p>
          <a:p>
            <a:pPr marL="514350" indent="-514350">
              <a:buAutoNum type="arabicPeriod" startAt="5"/>
            </a:pPr>
            <a:r>
              <a:rPr lang="en-US" sz="3200" dirty="0" smtClean="0"/>
              <a:t>Osteoblasts beneath the periosteum deposit a thin layer of compact bone </a:t>
            </a:r>
          </a:p>
          <a:p>
            <a:pPr marL="514350" indent="-514350">
              <a:buAutoNum type="arabicPeriod" startAt="5"/>
            </a:pPr>
            <a:endParaRPr lang="en-US" sz="3200" dirty="0" smtClean="0"/>
          </a:p>
          <a:p>
            <a:pPr marL="514350" indent="-514350">
              <a:buAutoNum type="arabicPeriod" startAt="6"/>
            </a:pPr>
            <a:r>
              <a:rPr lang="en-US" sz="3200" dirty="0" smtClean="0"/>
              <a:t>Osteoblasts become osteocytes when bony matrix completely surrounds them</a:t>
            </a:r>
          </a:p>
          <a:p>
            <a:pPr marL="514350" indent="-514350">
              <a:buAutoNum type="arabicPeriod" startAt="6"/>
            </a:pP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77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Development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u="sng" dirty="0"/>
          </a:p>
          <a:p>
            <a:pPr marL="0" indent="0">
              <a:buNone/>
            </a:pPr>
            <a:r>
              <a:rPr lang="en-US" sz="3200" u="sng" dirty="0" smtClean="0"/>
              <a:t>Endochondral ossification</a:t>
            </a:r>
            <a:r>
              <a:rPr lang="en-US" sz="3200" dirty="0" smtClean="0"/>
              <a:t>:</a:t>
            </a:r>
            <a:endParaRPr lang="en-US" sz="3200" dirty="0"/>
          </a:p>
          <a:p>
            <a:pPr lvl="1"/>
            <a:r>
              <a:rPr lang="en-US" dirty="0" smtClean="0"/>
              <a:t>Primary ossification center-  starts at diaphysis </a:t>
            </a:r>
          </a:p>
          <a:p>
            <a:pPr lvl="1"/>
            <a:r>
              <a:rPr lang="en-US" dirty="0" smtClean="0"/>
              <a:t>Secondary ossification center- starts at epiphysis </a:t>
            </a:r>
          </a:p>
          <a:p>
            <a:r>
              <a:rPr lang="en-US" dirty="0" smtClean="0"/>
              <a:t>Epiphyseal plate- band of cartilage that separates two ossification centers  </a:t>
            </a:r>
          </a:p>
        </p:txBody>
      </p:sp>
      <p:pic>
        <p:nvPicPr>
          <p:cNvPr id="4" name="Picture 3" descr="shi78275_0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1" y="3745023"/>
            <a:ext cx="6315739" cy="306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at Epiphyseal Plate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515600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b="1" dirty="0"/>
              <a:t>First layer of cells</a:t>
            </a:r>
          </a:p>
          <a:p>
            <a:pPr marL="0" indent="0">
              <a:buNone/>
            </a:pPr>
            <a:r>
              <a:rPr lang="en-US" sz="3200" u="sng" dirty="0" smtClean="0"/>
              <a:t>Zone of </a:t>
            </a:r>
            <a:r>
              <a:rPr lang="en-US" sz="3200" u="sng" dirty="0"/>
              <a:t>Resting cells</a:t>
            </a:r>
          </a:p>
          <a:p>
            <a:pPr lvl="1"/>
            <a:r>
              <a:rPr lang="en-US" dirty="0" smtClean="0"/>
              <a:t>Closest </a:t>
            </a:r>
            <a:r>
              <a:rPr lang="en-US" dirty="0"/>
              <a:t>to the end of epiphysis</a:t>
            </a:r>
          </a:p>
          <a:p>
            <a:pPr lvl="1"/>
            <a:r>
              <a:rPr lang="en-US" dirty="0" smtClean="0"/>
              <a:t>Anchors </a:t>
            </a:r>
            <a:r>
              <a:rPr lang="en-US" dirty="0"/>
              <a:t>epiphyseal plate to </a:t>
            </a:r>
            <a:r>
              <a:rPr lang="en-US" dirty="0" smtClean="0"/>
              <a:t>epiphysis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Second layer of </a:t>
            </a:r>
            <a:r>
              <a:rPr lang="en-US" b="1" dirty="0" smtClean="0"/>
              <a:t>cells</a:t>
            </a:r>
          </a:p>
          <a:p>
            <a:pPr marL="0" indent="0">
              <a:buNone/>
            </a:pPr>
            <a:r>
              <a:rPr lang="en-US" u="sng" dirty="0" smtClean="0"/>
              <a:t>Zone of Proliferating Cartilage</a:t>
            </a:r>
            <a:endParaRPr lang="en-US" u="sng" dirty="0"/>
          </a:p>
          <a:p>
            <a:pPr lvl="1"/>
            <a:r>
              <a:rPr lang="en-US" dirty="0"/>
              <a:t> Many rows of young cells</a:t>
            </a:r>
          </a:p>
          <a:p>
            <a:pPr lvl="1"/>
            <a:r>
              <a:rPr lang="en-US" dirty="0"/>
              <a:t> Undergoing mitosis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6391940" y="1446028"/>
            <a:ext cx="5608674" cy="5103628"/>
            <a:chOff x="3733800" y="2054225"/>
            <a:chExt cx="5256213" cy="4329113"/>
          </a:xfrm>
        </p:grpSpPr>
        <p:pic>
          <p:nvPicPr>
            <p:cNvPr id="6" name="Picture 7" descr="Y:\Scan\Graphics-Department Server\Job Folder\Powerpoint-Work\Powerpoint-MH_DCM-Text Art Edit\SHIER-Text Edit\Final files\chapt07\ch07_textedit\photo\shi25707_07_0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054225"/>
              <a:ext cx="5256213" cy="419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759200" y="2282825"/>
              <a:ext cx="3148013" cy="4100513"/>
              <a:chOff x="3759200" y="2282825"/>
              <a:chExt cx="3148013" cy="4100513"/>
            </a:xfrm>
          </p:grpSpPr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 flipH="1">
                <a:off x="6007100" y="2817813"/>
                <a:ext cx="727075" cy="1587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6010275" y="4367213"/>
                <a:ext cx="631825" cy="1587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6022975" y="4814888"/>
                <a:ext cx="796925" cy="1587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>
                <a:off x="5241925" y="2341563"/>
                <a:ext cx="384175" cy="1587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>
                <a:off x="5067300" y="2816225"/>
                <a:ext cx="441325" cy="1588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4883150" y="3213100"/>
                <a:ext cx="625475" cy="79375"/>
              </a:xfrm>
              <a:custGeom>
                <a:avLst/>
                <a:gdLst>
                  <a:gd name="T0" fmla="*/ 2147483647 w 394"/>
                  <a:gd name="T1" fmla="*/ 0 h 50"/>
                  <a:gd name="T2" fmla="*/ 2147483647 w 394"/>
                  <a:gd name="T3" fmla="*/ 0 h 50"/>
                  <a:gd name="T4" fmla="*/ 0 w 394"/>
                  <a:gd name="T5" fmla="*/ 2147483647 h 50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50"/>
                  <a:gd name="T11" fmla="*/ 394 w 39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50">
                    <a:moveTo>
                      <a:pt x="394" y="0"/>
                    </a:moveTo>
                    <a:lnTo>
                      <a:pt x="338" y="0"/>
                    </a:lnTo>
                    <a:lnTo>
                      <a:pt x="0" y="50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8"/>
              <p:cNvSpPr>
                <a:spLocks/>
              </p:cNvSpPr>
              <p:nvPr/>
            </p:nvSpPr>
            <p:spPr bwMode="auto">
              <a:xfrm>
                <a:off x="4660900" y="3633788"/>
                <a:ext cx="847725" cy="61912"/>
              </a:xfrm>
              <a:custGeom>
                <a:avLst/>
                <a:gdLst>
                  <a:gd name="T0" fmla="*/ 2147483647 w 534"/>
                  <a:gd name="T1" fmla="*/ 0 h 39"/>
                  <a:gd name="T2" fmla="*/ 2147483647 w 534"/>
                  <a:gd name="T3" fmla="*/ 0 h 39"/>
                  <a:gd name="T4" fmla="*/ 0 w 534"/>
                  <a:gd name="T5" fmla="*/ 2147483647 h 39"/>
                  <a:gd name="T6" fmla="*/ 0 60000 65536"/>
                  <a:gd name="T7" fmla="*/ 0 60000 65536"/>
                  <a:gd name="T8" fmla="*/ 0 60000 65536"/>
                  <a:gd name="T9" fmla="*/ 0 w 534"/>
                  <a:gd name="T10" fmla="*/ 0 h 39"/>
                  <a:gd name="T11" fmla="*/ 534 w 534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4" h="39">
                    <a:moveTo>
                      <a:pt x="534" y="0"/>
                    </a:moveTo>
                    <a:lnTo>
                      <a:pt x="478" y="0"/>
                    </a:lnTo>
                    <a:lnTo>
                      <a:pt x="0" y="39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5013325" y="4340225"/>
                <a:ext cx="495300" cy="31750"/>
              </a:xfrm>
              <a:custGeom>
                <a:avLst/>
                <a:gdLst>
                  <a:gd name="T0" fmla="*/ 2147483647 w 312"/>
                  <a:gd name="T1" fmla="*/ 2147483647 h 20"/>
                  <a:gd name="T2" fmla="*/ 2147483647 w 312"/>
                  <a:gd name="T3" fmla="*/ 2147483647 h 20"/>
                  <a:gd name="T4" fmla="*/ 0 w 312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0"/>
                  <a:gd name="T11" fmla="*/ 312 w 31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0">
                    <a:moveTo>
                      <a:pt x="312" y="20"/>
                    </a:moveTo>
                    <a:lnTo>
                      <a:pt x="256" y="20"/>
                    </a:lnTo>
                    <a:lnTo>
                      <a:pt x="0" y="0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5311775" y="4806950"/>
                <a:ext cx="334963" cy="1588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5116513" y="3213100"/>
                <a:ext cx="303212" cy="188913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H="1">
                <a:off x="5216525" y="3633788"/>
                <a:ext cx="203200" cy="174625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 flipH="1">
                <a:off x="4783138" y="4371975"/>
                <a:ext cx="636587" cy="123825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>
                <a:off x="5245100" y="2336800"/>
                <a:ext cx="385763" cy="158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>
                <a:off x="5067300" y="2814638"/>
                <a:ext cx="446088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4884738" y="3208338"/>
                <a:ext cx="628650" cy="79375"/>
              </a:xfrm>
              <a:custGeom>
                <a:avLst/>
                <a:gdLst>
                  <a:gd name="T0" fmla="*/ 2147483647 w 396"/>
                  <a:gd name="T1" fmla="*/ 0 h 50"/>
                  <a:gd name="T2" fmla="*/ 2147483647 w 396"/>
                  <a:gd name="T3" fmla="*/ 0 h 50"/>
                  <a:gd name="T4" fmla="*/ 0 w 396"/>
                  <a:gd name="T5" fmla="*/ 2147483647 h 50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50"/>
                  <a:gd name="T11" fmla="*/ 396 w 396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50">
                    <a:moveTo>
                      <a:pt x="396" y="0"/>
                    </a:moveTo>
                    <a:lnTo>
                      <a:pt x="338" y="0"/>
                    </a:lnTo>
                    <a:lnTo>
                      <a:pt x="0" y="5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>
                <a:off x="6002338" y="2814638"/>
                <a:ext cx="730250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4664075" y="3629025"/>
                <a:ext cx="849313" cy="65088"/>
              </a:xfrm>
              <a:custGeom>
                <a:avLst/>
                <a:gdLst>
                  <a:gd name="T0" fmla="*/ 2147483647 w 535"/>
                  <a:gd name="T1" fmla="*/ 0 h 41"/>
                  <a:gd name="T2" fmla="*/ 2147483647 w 535"/>
                  <a:gd name="T3" fmla="*/ 0 h 41"/>
                  <a:gd name="T4" fmla="*/ 0 w 535"/>
                  <a:gd name="T5" fmla="*/ 2147483647 h 41"/>
                  <a:gd name="T6" fmla="*/ 0 60000 65536"/>
                  <a:gd name="T7" fmla="*/ 0 60000 65536"/>
                  <a:gd name="T8" fmla="*/ 0 60000 65536"/>
                  <a:gd name="T9" fmla="*/ 0 w 535"/>
                  <a:gd name="T10" fmla="*/ 0 h 41"/>
                  <a:gd name="T11" fmla="*/ 535 w 535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5" h="41">
                    <a:moveTo>
                      <a:pt x="535" y="0"/>
                    </a:moveTo>
                    <a:lnTo>
                      <a:pt x="477" y="0"/>
                    </a:lnTo>
                    <a:lnTo>
                      <a:pt x="0" y="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5016500" y="4338638"/>
                <a:ext cx="496888" cy="31750"/>
              </a:xfrm>
              <a:custGeom>
                <a:avLst/>
                <a:gdLst>
                  <a:gd name="T0" fmla="*/ 2147483647 w 313"/>
                  <a:gd name="T1" fmla="*/ 2147483647 h 20"/>
                  <a:gd name="T2" fmla="*/ 2147483647 w 313"/>
                  <a:gd name="T3" fmla="*/ 2147483647 h 20"/>
                  <a:gd name="T4" fmla="*/ 0 w 313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313"/>
                  <a:gd name="T10" fmla="*/ 0 h 20"/>
                  <a:gd name="T11" fmla="*/ 313 w 313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" h="20">
                    <a:moveTo>
                      <a:pt x="313" y="20"/>
                    </a:moveTo>
                    <a:lnTo>
                      <a:pt x="255" y="20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0"/>
              <p:cNvSpPr>
                <a:spLocks noChangeShapeType="1"/>
              </p:cNvSpPr>
              <p:nvPr/>
            </p:nvSpPr>
            <p:spPr bwMode="auto">
              <a:xfrm>
                <a:off x="5313363" y="4805363"/>
                <a:ext cx="338137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6002338" y="3216275"/>
                <a:ext cx="904875" cy="117475"/>
              </a:xfrm>
              <a:custGeom>
                <a:avLst/>
                <a:gdLst>
                  <a:gd name="T0" fmla="*/ 0 w 570"/>
                  <a:gd name="T1" fmla="*/ 0 h 74"/>
                  <a:gd name="T2" fmla="*/ 2147483647 w 570"/>
                  <a:gd name="T3" fmla="*/ 0 h 74"/>
                  <a:gd name="T4" fmla="*/ 2147483647 w 570"/>
                  <a:gd name="T5" fmla="*/ 2147483647 h 74"/>
                  <a:gd name="T6" fmla="*/ 0 60000 65536"/>
                  <a:gd name="T7" fmla="*/ 0 60000 65536"/>
                  <a:gd name="T8" fmla="*/ 0 60000 65536"/>
                  <a:gd name="T9" fmla="*/ 0 w 570"/>
                  <a:gd name="T10" fmla="*/ 0 h 74"/>
                  <a:gd name="T11" fmla="*/ 570 w 57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0" h="74">
                    <a:moveTo>
                      <a:pt x="0" y="0"/>
                    </a:moveTo>
                    <a:lnTo>
                      <a:pt x="232" y="0"/>
                    </a:lnTo>
                    <a:lnTo>
                      <a:pt x="570" y="74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6000750" y="3214688"/>
                <a:ext cx="903288" cy="117475"/>
              </a:xfrm>
              <a:custGeom>
                <a:avLst/>
                <a:gdLst>
                  <a:gd name="T0" fmla="*/ 0 w 569"/>
                  <a:gd name="T1" fmla="*/ 0 h 74"/>
                  <a:gd name="T2" fmla="*/ 2147483647 w 569"/>
                  <a:gd name="T3" fmla="*/ 0 h 74"/>
                  <a:gd name="T4" fmla="*/ 2147483647 w 569"/>
                  <a:gd name="T5" fmla="*/ 2147483647 h 74"/>
                  <a:gd name="T6" fmla="*/ 0 60000 65536"/>
                  <a:gd name="T7" fmla="*/ 0 60000 65536"/>
                  <a:gd name="T8" fmla="*/ 0 60000 65536"/>
                  <a:gd name="T9" fmla="*/ 0 w 569"/>
                  <a:gd name="T10" fmla="*/ 0 h 74"/>
                  <a:gd name="T11" fmla="*/ 569 w 569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9" h="74">
                    <a:moveTo>
                      <a:pt x="0" y="0"/>
                    </a:moveTo>
                    <a:lnTo>
                      <a:pt x="232" y="0"/>
                    </a:lnTo>
                    <a:lnTo>
                      <a:pt x="569" y="7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6010275" y="3635375"/>
                <a:ext cx="769938" cy="88900"/>
              </a:xfrm>
              <a:custGeom>
                <a:avLst/>
                <a:gdLst>
                  <a:gd name="T0" fmla="*/ 0 w 485"/>
                  <a:gd name="T1" fmla="*/ 0 h 56"/>
                  <a:gd name="T2" fmla="*/ 2147483647 w 485"/>
                  <a:gd name="T3" fmla="*/ 0 h 56"/>
                  <a:gd name="T4" fmla="*/ 2147483647 w 485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485"/>
                  <a:gd name="T10" fmla="*/ 0 h 56"/>
                  <a:gd name="T11" fmla="*/ 485 w 485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5" h="56">
                    <a:moveTo>
                      <a:pt x="0" y="0"/>
                    </a:moveTo>
                    <a:lnTo>
                      <a:pt x="226" y="0"/>
                    </a:lnTo>
                    <a:lnTo>
                      <a:pt x="485" y="56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6008688" y="3630613"/>
                <a:ext cx="769937" cy="90487"/>
              </a:xfrm>
              <a:custGeom>
                <a:avLst/>
                <a:gdLst>
                  <a:gd name="T0" fmla="*/ 0 w 485"/>
                  <a:gd name="T1" fmla="*/ 0 h 57"/>
                  <a:gd name="T2" fmla="*/ 2147483647 w 485"/>
                  <a:gd name="T3" fmla="*/ 0 h 57"/>
                  <a:gd name="T4" fmla="*/ 2147483647 w 485"/>
                  <a:gd name="T5" fmla="*/ 2147483647 h 57"/>
                  <a:gd name="T6" fmla="*/ 0 60000 65536"/>
                  <a:gd name="T7" fmla="*/ 0 60000 65536"/>
                  <a:gd name="T8" fmla="*/ 0 60000 65536"/>
                  <a:gd name="T9" fmla="*/ 0 w 485"/>
                  <a:gd name="T10" fmla="*/ 0 h 57"/>
                  <a:gd name="T11" fmla="*/ 485 w 485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5" h="57">
                    <a:moveTo>
                      <a:pt x="0" y="0"/>
                    </a:moveTo>
                    <a:lnTo>
                      <a:pt x="225" y="0"/>
                    </a:lnTo>
                    <a:lnTo>
                      <a:pt x="485" y="5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>
                <a:off x="6008688" y="4364038"/>
                <a:ext cx="631825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>
                <a:off x="6018213" y="4811713"/>
                <a:ext cx="798512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7"/>
              <p:cNvSpPr>
                <a:spLocks noChangeShapeType="1"/>
              </p:cNvSpPr>
              <p:nvPr/>
            </p:nvSpPr>
            <p:spPr bwMode="auto">
              <a:xfrm flipH="1">
                <a:off x="5118100" y="3208338"/>
                <a:ext cx="303213" cy="1889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8"/>
              <p:cNvSpPr>
                <a:spLocks noChangeShapeType="1"/>
              </p:cNvSpPr>
              <p:nvPr/>
            </p:nvSpPr>
            <p:spPr bwMode="auto">
              <a:xfrm flipH="1">
                <a:off x="5219700" y="3629025"/>
                <a:ext cx="201613" cy="17621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9"/>
              <p:cNvSpPr>
                <a:spLocks noChangeShapeType="1"/>
              </p:cNvSpPr>
              <p:nvPr/>
            </p:nvSpPr>
            <p:spPr bwMode="auto">
              <a:xfrm flipH="1">
                <a:off x="4784725" y="4370388"/>
                <a:ext cx="636588" cy="1222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45"/>
              <p:cNvSpPr>
                <a:spLocks noChangeArrowheads="1"/>
              </p:cNvSpPr>
              <p:nvPr/>
            </p:nvSpPr>
            <p:spPr bwMode="auto">
              <a:xfrm>
                <a:off x="5572125" y="2762250"/>
                <a:ext cx="49213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/>
            </p:nvSpPr>
            <p:spPr bwMode="auto">
              <a:xfrm>
                <a:off x="5572125" y="3160713"/>
                <a:ext cx="49213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Rectangle 53"/>
              <p:cNvSpPr>
                <a:spLocks noChangeArrowheads="1"/>
              </p:cNvSpPr>
              <p:nvPr/>
            </p:nvSpPr>
            <p:spPr bwMode="auto">
              <a:xfrm>
                <a:off x="5572125" y="3576638"/>
                <a:ext cx="49213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Rectangle 60"/>
              <p:cNvSpPr>
                <a:spLocks noChangeArrowheads="1"/>
              </p:cNvSpPr>
              <p:nvPr/>
            </p:nvSpPr>
            <p:spPr bwMode="auto">
              <a:xfrm>
                <a:off x="5572125" y="4311650"/>
                <a:ext cx="49213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Rectangle 61"/>
              <p:cNvSpPr>
                <a:spLocks noChangeArrowheads="1"/>
              </p:cNvSpPr>
              <p:nvPr/>
            </p:nvSpPr>
            <p:spPr bwMode="auto">
              <a:xfrm>
                <a:off x="3759200" y="6275388"/>
                <a:ext cx="111125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(a)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Rectangle 62"/>
              <p:cNvSpPr>
                <a:spLocks noChangeArrowheads="1"/>
              </p:cNvSpPr>
              <p:nvPr/>
            </p:nvSpPr>
            <p:spPr bwMode="auto">
              <a:xfrm>
                <a:off x="6467475" y="6275388"/>
                <a:ext cx="115888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(b)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5651500" y="2282825"/>
                <a:ext cx="523875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Bone tissue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of epiphysis</a:t>
                </a:r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5678488" y="2759075"/>
                <a:ext cx="369887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Zone of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resting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cartilage</a:t>
                </a:r>
              </a:p>
            </p:txBody>
          </p:sp>
          <p:sp>
            <p:nvSpPr>
              <p:cNvPr id="44" name="Rectangle 42"/>
              <p:cNvSpPr>
                <a:spLocks noChangeArrowheads="1"/>
              </p:cNvSpPr>
              <p:nvPr/>
            </p:nvSpPr>
            <p:spPr bwMode="auto">
              <a:xfrm>
                <a:off x="5678488" y="3163888"/>
                <a:ext cx="525462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Zone of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proliferating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cartilage</a:t>
                </a: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5670550" y="3575050"/>
                <a:ext cx="54768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Zone of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hypertrophic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cartilage</a:t>
                </a:r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5676900" y="4313238"/>
                <a:ext cx="36988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Zone of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calcified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cartilage</a:t>
                </a:r>
              </a:p>
            </p:txBody>
          </p:sp>
          <p:sp>
            <p:nvSpPr>
              <p:cNvPr id="47" name="Rectangle 53"/>
              <p:cNvSpPr>
                <a:spLocks noChangeArrowheads="1"/>
              </p:cNvSpPr>
              <p:nvPr/>
            </p:nvSpPr>
            <p:spPr bwMode="auto">
              <a:xfrm>
                <a:off x="5673725" y="4757738"/>
                <a:ext cx="41433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 dirty="0">
                    <a:solidFill>
                      <a:srgbClr val="000000"/>
                    </a:solidFill>
                    <a:latin typeface="Arial" charset="0"/>
                  </a:rPr>
                  <a:t>Ossified</a:t>
                </a:r>
              </a:p>
              <a:p>
                <a:pPr eaLnBrk="1" hangingPunct="1"/>
                <a:r>
                  <a:rPr lang="en-US" altLang="en-US" sz="700" b="1" dirty="0">
                    <a:solidFill>
                      <a:srgbClr val="000000"/>
                    </a:solidFill>
                    <a:latin typeface="Arial" charset="0"/>
                  </a:rPr>
                  <a:t>bone of</a:t>
                </a:r>
              </a:p>
              <a:p>
                <a:pPr eaLnBrk="1" hangingPunct="1"/>
                <a:r>
                  <a:rPr lang="en-US" altLang="en-US" sz="700" b="1" dirty="0">
                    <a:solidFill>
                      <a:srgbClr val="000000"/>
                    </a:solidFill>
                    <a:latin typeface="Arial" charset="0"/>
                  </a:rPr>
                  <a:t>diaphysis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92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at Epiphyseal Plate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5419919" cy="510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b="1" dirty="0"/>
              <a:t> Third layer of </a:t>
            </a:r>
            <a:r>
              <a:rPr lang="en-US" sz="3200" b="1" dirty="0" smtClean="0"/>
              <a:t>cells</a:t>
            </a:r>
          </a:p>
          <a:p>
            <a:pPr marL="0" indent="0">
              <a:buNone/>
            </a:pPr>
            <a:r>
              <a:rPr lang="en-US" u="sng" dirty="0" smtClean="0"/>
              <a:t>Zone of hypertrophic cartilage</a:t>
            </a:r>
            <a:endParaRPr lang="en-US" u="sng" dirty="0"/>
          </a:p>
          <a:p>
            <a:pPr lvl="1"/>
            <a:r>
              <a:rPr lang="en-US" b="1" dirty="0"/>
              <a:t> </a:t>
            </a:r>
            <a:r>
              <a:rPr lang="en-US" dirty="0"/>
              <a:t>Older cells</a:t>
            </a:r>
          </a:p>
          <a:p>
            <a:pPr lvl="1"/>
            <a:r>
              <a:rPr lang="en-US" dirty="0"/>
              <a:t> Left behind when new cells appear</a:t>
            </a:r>
          </a:p>
          <a:p>
            <a:pPr lvl="1"/>
            <a:r>
              <a:rPr lang="en-US" dirty="0"/>
              <a:t> Cells enlarging and becoming calcified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Fourth layer of </a:t>
            </a:r>
            <a:r>
              <a:rPr lang="en-US" b="1" dirty="0" smtClean="0"/>
              <a:t>cells</a:t>
            </a:r>
          </a:p>
          <a:p>
            <a:pPr marL="0" indent="0">
              <a:buNone/>
            </a:pPr>
            <a:r>
              <a:rPr lang="en-US" u="sng" dirty="0" smtClean="0"/>
              <a:t>Zone of calcified Cartilage</a:t>
            </a:r>
            <a:endParaRPr lang="en-US" u="sng" dirty="0"/>
          </a:p>
          <a:p>
            <a:pPr lvl="1"/>
            <a:r>
              <a:rPr lang="en-US" dirty="0"/>
              <a:t> Thin</a:t>
            </a:r>
          </a:p>
          <a:p>
            <a:pPr lvl="1"/>
            <a:r>
              <a:rPr lang="en-US" dirty="0"/>
              <a:t> Dead cells</a:t>
            </a:r>
          </a:p>
          <a:p>
            <a:pPr lvl="1"/>
            <a:r>
              <a:rPr lang="en-US" dirty="0"/>
              <a:t> Calcified extracellular matrix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6391940" y="1446028"/>
            <a:ext cx="5608674" cy="5103628"/>
            <a:chOff x="3733800" y="2054225"/>
            <a:chExt cx="5256213" cy="4329113"/>
          </a:xfrm>
        </p:grpSpPr>
        <p:pic>
          <p:nvPicPr>
            <p:cNvPr id="6" name="Picture 7" descr="Y:\Scan\Graphics-Department Server\Job Folder\Powerpoint-Work\Powerpoint-MH_DCM-Text Art Edit\SHIER-Text Edit\Final files\chapt07\ch07_textedit\photo\shi25707_07_0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054225"/>
              <a:ext cx="5256213" cy="419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759200" y="2282825"/>
              <a:ext cx="3148013" cy="4100513"/>
              <a:chOff x="3759200" y="2282825"/>
              <a:chExt cx="3148013" cy="4100513"/>
            </a:xfrm>
          </p:grpSpPr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 flipH="1">
                <a:off x="6007100" y="2817813"/>
                <a:ext cx="727075" cy="1587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6010275" y="4367213"/>
                <a:ext cx="631825" cy="1587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6022975" y="4814888"/>
                <a:ext cx="796925" cy="1587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>
                <a:off x="5241925" y="2341563"/>
                <a:ext cx="384175" cy="1587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H="1">
                <a:off x="5067300" y="2816225"/>
                <a:ext cx="441325" cy="1588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4883150" y="3213100"/>
                <a:ext cx="625475" cy="79375"/>
              </a:xfrm>
              <a:custGeom>
                <a:avLst/>
                <a:gdLst>
                  <a:gd name="T0" fmla="*/ 2147483647 w 394"/>
                  <a:gd name="T1" fmla="*/ 0 h 50"/>
                  <a:gd name="T2" fmla="*/ 2147483647 w 394"/>
                  <a:gd name="T3" fmla="*/ 0 h 50"/>
                  <a:gd name="T4" fmla="*/ 0 w 394"/>
                  <a:gd name="T5" fmla="*/ 2147483647 h 50"/>
                  <a:gd name="T6" fmla="*/ 0 60000 65536"/>
                  <a:gd name="T7" fmla="*/ 0 60000 65536"/>
                  <a:gd name="T8" fmla="*/ 0 60000 65536"/>
                  <a:gd name="T9" fmla="*/ 0 w 394"/>
                  <a:gd name="T10" fmla="*/ 0 h 50"/>
                  <a:gd name="T11" fmla="*/ 394 w 394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4" h="50">
                    <a:moveTo>
                      <a:pt x="394" y="0"/>
                    </a:moveTo>
                    <a:lnTo>
                      <a:pt x="338" y="0"/>
                    </a:lnTo>
                    <a:lnTo>
                      <a:pt x="0" y="50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8"/>
              <p:cNvSpPr>
                <a:spLocks/>
              </p:cNvSpPr>
              <p:nvPr/>
            </p:nvSpPr>
            <p:spPr bwMode="auto">
              <a:xfrm>
                <a:off x="4660900" y="3633788"/>
                <a:ext cx="847725" cy="61912"/>
              </a:xfrm>
              <a:custGeom>
                <a:avLst/>
                <a:gdLst>
                  <a:gd name="T0" fmla="*/ 2147483647 w 534"/>
                  <a:gd name="T1" fmla="*/ 0 h 39"/>
                  <a:gd name="T2" fmla="*/ 2147483647 w 534"/>
                  <a:gd name="T3" fmla="*/ 0 h 39"/>
                  <a:gd name="T4" fmla="*/ 0 w 534"/>
                  <a:gd name="T5" fmla="*/ 2147483647 h 39"/>
                  <a:gd name="T6" fmla="*/ 0 60000 65536"/>
                  <a:gd name="T7" fmla="*/ 0 60000 65536"/>
                  <a:gd name="T8" fmla="*/ 0 60000 65536"/>
                  <a:gd name="T9" fmla="*/ 0 w 534"/>
                  <a:gd name="T10" fmla="*/ 0 h 39"/>
                  <a:gd name="T11" fmla="*/ 534 w 534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4" h="39">
                    <a:moveTo>
                      <a:pt x="534" y="0"/>
                    </a:moveTo>
                    <a:lnTo>
                      <a:pt x="478" y="0"/>
                    </a:lnTo>
                    <a:lnTo>
                      <a:pt x="0" y="39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5013325" y="4340225"/>
                <a:ext cx="495300" cy="31750"/>
              </a:xfrm>
              <a:custGeom>
                <a:avLst/>
                <a:gdLst>
                  <a:gd name="T0" fmla="*/ 2147483647 w 312"/>
                  <a:gd name="T1" fmla="*/ 2147483647 h 20"/>
                  <a:gd name="T2" fmla="*/ 2147483647 w 312"/>
                  <a:gd name="T3" fmla="*/ 2147483647 h 20"/>
                  <a:gd name="T4" fmla="*/ 0 w 312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312"/>
                  <a:gd name="T10" fmla="*/ 0 h 20"/>
                  <a:gd name="T11" fmla="*/ 312 w 31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2" h="20">
                    <a:moveTo>
                      <a:pt x="312" y="20"/>
                    </a:moveTo>
                    <a:lnTo>
                      <a:pt x="256" y="20"/>
                    </a:lnTo>
                    <a:lnTo>
                      <a:pt x="0" y="0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5311775" y="4806950"/>
                <a:ext cx="334963" cy="1588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H="1">
                <a:off x="5116513" y="3213100"/>
                <a:ext cx="303212" cy="188913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H="1">
                <a:off x="5216525" y="3633788"/>
                <a:ext cx="203200" cy="174625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 flipH="1">
                <a:off x="4783138" y="4371975"/>
                <a:ext cx="636587" cy="123825"/>
              </a:xfrm>
              <a:prstGeom prst="line">
                <a:avLst/>
              </a:pr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>
                <a:off x="5245100" y="2336800"/>
                <a:ext cx="385763" cy="1588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>
                <a:off x="5067300" y="2814638"/>
                <a:ext cx="446088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4884738" y="3208338"/>
                <a:ext cx="628650" cy="79375"/>
              </a:xfrm>
              <a:custGeom>
                <a:avLst/>
                <a:gdLst>
                  <a:gd name="T0" fmla="*/ 2147483647 w 396"/>
                  <a:gd name="T1" fmla="*/ 0 h 50"/>
                  <a:gd name="T2" fmla="*/ 2147483647 w 396"/>
                  <a:gd name="T3" fmla="*/ 0 h 50"/>
                  <a:gd name="T4" fmla="*/ 0 w 396"/>
                  <a:gd name="T5" fmla="*/ 2147483647 h 50"/>
                  <a:gd name="T6" fmla="*/ 0 60000 65536"/>
                  <a:gd name="T7" fmla="*/ 0 60000 65536"/>
                  <a:gd name="T8" fmla="*/ 0 60000 65536"/>
                  <a:gd name="T9" fmla="*/ 0 w 396"/>
                  <a:gd name="T10" fmla="*/ 0 h 50"/>
                  <a:gd name="T11" fmla="*/ 396 w 396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6" h="50">
                    <a:moveTo>
                      <a:pt x="396" y="0"/>
                    </a:moveTo>
                    <a:lnTo>
                      <a:pt x="338" y="0"/>
                    </a:lnTo>
                    <a:lnTo>
                      <a:pt x="0" y="5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H="1">
                <a:off x="6002338" y="2814638"/>
                <a:ext cx="730250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4664075" y="3629025"/>
                <a:ext cx="849313" cy="65088"/>
              </a:xfrm>
              <a:custGeom>
                <a:avLst/>
                <a:gdLst>
                  <a:gd name="T0" fmla="*/ 2147483647 w 535"/>
                  <a:gd name="T1" fmla="*/ 0 h 41"/>
                  <a:gd name="T2" fmla="*/ 2147483647 w 535"/>
                  <a:gd name="T3" fmla="*/ 0 h 41"/>
                  <a:gd name="T4" fmla="*/ 0 w 535"/>
                  <a:gd name="T5" fmla="*/ 2147483647 h 41"/>
                  <a:gd name="T6" fmla="*/ 0 60000 65536"/>
                  <a:gd name="T7" fmla="*/ 0 60000 65536"/>
                  <a:gd name="T8" fmla="*/ 0 60000 65536"/>
                  <a:gd name="T9" fmla="*/ 0 w 535"/>
                  <a:gd name="T10" fmla="*/ 0 h 41"/>
                  <a:gd name="T11" fmla="*/ 535 w 535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5" h="41">
                    <a:moveTo>
                      <a:pt x="535" y="0"/>
                    </a:moveTo>
                    <a:lnTo>
                      <a:pt x="477" y="0"/>
                    </a:lnTo>
                    <a:lnTo>
                      <a:pt x="0" y="41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5016500" y="4338638"/>
                <a:ext cx="496888" cy="31750"/>
              </a:xfrm>
              <a:custGeom>
                <a:avLst/>
                <a:gdLst>
                  <a:gd name="T0" fmla="*/ 2147483647 w 313"/>
                  <a:gd name="T1" fmla="*/ 2147483647 h 20"/>
                  <a:gd name="T2" fmla="*/ 2147483647 w 313"/>
                  <a:gd name="T3" fmla="*/ 2147483647 h 20"/>
                  <a:gd name="T4" fmla="*/ 0 w 313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313"/>
                  <a:gd name="T10" fmla="*/ 0 h 20"/>
                  <a:gd name="T11" fmla="*/ 313 w 313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" h="20">
                    <a:moveTo>
                      <a:pt x="313" y="20"/>
                    </a:moveTo>
                    <a:lnTo>
                      <a:pt x="255" y="20"/>
                    </a:lnTo>
                    <a:lnTo>
                      <a:pt x="0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0"/>
              <p:cNvSpPr>
                <a:spLocks noChangeShapeType="1"/>
              </p:cNvSpPr>
              <p:nvPr/>
            </p:nvSpPr>
            <p:spPr bwMode="auto">
              <a:xfrm>
                <a:off x="5313363" y="4805363"/>
                <a:ext cx="338137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6002338" y="3216275"/>
                <a:ext cx="904875" cy="117475"/>
              </a:xfrm>
              <a:custGeom>
                <a:avLst/>
                <a:gdLst>
                  <a:gd name="T0" fmla="*/ 0 w 570"/>
                  <a:gd name="T1" fmla="*/ 0 h 74"/>
                  <a:gd name="T2" fmla="*/ 2147483647 w 570"/>
                  <a:gd name="T3" fmla="*/ 0 h 74"/>
                  <a:gd name="T4" fmla="*/ 2147483647 w 570"/>
                  <a:gd name="T5" fmla="*/ 2147483647 h 74"/>
                  <a:gd name="T6" fmla="*/ 0 60000 65536"/>
                  <a:gd name="T7" fmla="*/ 0 60000 65536"/>
                  <a:gd name="T8" fmla="*/ 0 60000 65536"/>
                  <a:gd name="T9" fmla="*/ 0 w 570"/>
                  <a:gd name="T10" fmla="*/ 0 h 74"/>
                  <a:gd name="T11" fmla="*/ 570 w 570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0" h="74">
                    <a:moveTo>
                      <a:pt x="0" y="0"/>
                    </a:moveTo>
                    <a:lnTo>
                      <a:pt x="232" y="0"/>
                    </a:lnTo>
                    <a:lnTo>
                      <a:pt x="570" y="74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6000750" y="3214688"/>
                <a:ext cx="903288" cy="117475"/>
              </a:xfrm>
              <a:custGeom>
                <a:avLst/>
                <a:gdLst>
                  <a:gd name="T0" fmla="*/ 0 w 569"/>
                  <a:gd name="T1" fmla="*/ 0 h 74"/>
                  <a:gd name="T2" fmla="*/ 2147483647 w 569"/>
                  <a:gd name="T3" fmla="*/ 0 h 74"/>
                  <a:gd name="T4" fmla="*/ 2147483647 w 569"/>
                  <a:gd name="T5" fmla="*/ 2147483647 h 74"/>
                  <a:gd name="T6" fmla="*/ 0 60000 65536"/>
                  <a:gd name="T7" fmla="*/ 0 60000 65536"/>
                  <a:gd name="T8" fmla="*/ 0 60000 65536"/>
                  <a:gd name="T9" fmla="*/ 0 w 569"/>
                  <a:gd name="T10" fmla="*/ 0 h 74"/>
                  <a:gd name="T11" fmla="*/ 569 w 569"/>
                  <a:gd name="T12" fmla="*/ 74 h 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9" h="74">
                    <a:moveTo>
                      <a:pt x="0" y="0"/>
                    </a:moveTo>
                    <a:lnTo>
                      <a:pt x="232" y="0"/>
                    </a:lnTo>
                    <a:lnTo>
                      <a:pt x="569" y="74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6010275" y="3635375"/>
                <a:ext cx="769938" cy="88900"/>
              </a:xfrm>
              <a:custGeom>
                <a:avLst/>
                <a:gdLst>
                  <a:gd name="T0" fmla="*/ 0 w 485"/>
                  <a:gd name="T1" fmla="*/ 0 h 56"/>
                  <a:gd name="T2" fmla="*/ 2147483647 w 485"/>
                  <a:gd name="T3" fmla="*/ 0 h 56"/>
                  <a:gd name="T4" fmla="*/ 2147483647 w 485"/>
                  <a:gd name="T5" fmla="*/ 2147483647 h 56"/>
                  <a:gd name="T6" fmla="*/ 0 60000 65536"/>
                  <a:gd name="T7" fmla="*/ 0 60000 65536"/>
                  <a:gd name="T8" fmla="*/ 0 60000 65536"/>
                  <a:gd name="T9" fmla="*/ 0 w 485"/>
                  <a:gd name="T10" fmla="*/ 0 h 56"/>
                  <a:gd name="T11" fmla="*/ 485 w 485"/>
                  <a:gd name="T12" fmla="*/ 56 h 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5" h="56">
                    <a:moveTo>
                      <a:pt x="0" y="0"/>
                    </a:moveTo>
                    <a:lnTo>
                      <a:pt x="226" y="0"/>
                    </a:lnTo>
                    <a:lnTo>
                      <a:pt x="485" y="56"/>
                    </a:lnTo>
                  </a:path>
                </a:pathLst>
              </a:custGeom>
              <a:noFill/>
              <a:ln w="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6008688" y="3630613"/>
                <a:ext cx="769937" cy="90487"/>
              </a:xfrm>
              <a:custGeom>
                <a:avLst/>
                <a:gdLst>
                  <a:gd name="T0" fmla="*/ 0 w 485"/>
                  <a:gd name="T1" fmla="*/ 0 h 57"/>
                  <a:gd name="T2" fmla="*/ 2147483647 w 485"/>
                  <a:gd name="T3" fmla="*/ 0 h 57"/>
                  <a:gd name="T4" fmla="*/ 2147483647 w 485"/>
                  <a:gd name="T5" fmla="*/ 2147483647 h 57"/>
                  <a:gd name="T6" fmla="*/ 0 60000 65536"/>
                  <a:gd name="T7" fmla="*/ 0 60000 65536"/>
                  <a:gd name="T8" fmla="*/ 0 60000 65536"/>
                  <a:gd name="T9" fmla="*/ 0 w 485"/>
                  <a:gd name="T10" fmla="*/ 0 h 57"/>
                  <a:gd name="T11" fmla="*/ 485 w 485"/>
                  <a:gd name="T12" fmla="*/ 57 h 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5" h="57">
                    <a:moveTo>
                      <a:pt x="0" y="0"/>
                    </a:moveTo>
                    <a:lnTo>
                      <a:pt x="225" y="0"/>
                    </a:lnTo>
                    <a:lnTo>
                      <a:pt x="485" y="57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>
                <a:off x="6008688" y="4364038"/>
                <a:ext cx="631825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>
                <a:off x="6018213" y="4811713"/>
                <a:ext cx="798512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7"/>
              <p:cNvSpPr>
                <a:spLocks noChangeShapeType="1"/>
              </p:cNvSpPr>
              <p:nvPr/>
            </p:nvSpPr>
            <p:spPr bwMode="auto">
              <a:xfrm flipH="1">
                <a:off x="5118100" y="3208338"/>
                <a:ext cx="303213" cy="188912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8"/>
              <p:cNvSpPr>
                <a:spLocks noChangeShapeType="1"/>
              </p:cNvSpPr>
              <p:nvPr/>
            </p:nvSpPr>
            <p:spPr bwMode="auto">
              <a:xfrm flipH="1">
                <a:off x="5219700" y="3629025"/>
                <a:ext cx="201613" cy="176213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9"/>
              <p:cNvSpPr>
                <a:spLocks noChangeShapeType="1"/>
              </p:cNvSpPr>
              <p:nvPr/>
            </p:nvSpPr>
            <p:spPr bwMode="auto">
              <a:xfrm flipH="1">
                <a:off x="4784725" y="4370388"/>
                <a:ext cx="636588" cy="12223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45"/>
              <p:cNvSpPr>
                <a:spLocks noChangeArrowheads="1"/>
              </p:cNvSpPr>
              <p:nvPr/>
            </p:nvSpPr>
            <p:spPr bwMode="auto">
              <a:xfrm>
                <a:off x="5572125" y="2762250"/>
                <a:ext cx="49213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Rectangle 49"/>
              <p:cNvSpPr>
                <a:spLocks noChangeArrowheads="1"/>
              </p:cNvSpPr>
              <p:nvPr/>
            </p:nvSpPr>
            <p:spPr bwMode="auto">
              <a:xfrm>
                <a:off x="5572125" y="3160713"/>
                <a:ext cx="49213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Rectangle 53"/>
              <p:cNvSpPr>
                <a:spLocks noChangeArrowheads="1"/>
              </p:cNvSpPr>
              <p:nvPr/>
            </p:nvSpPr>
            <p:spPr bwMode="auto">
              <a:xfrm>
                <a:off x="5572125" y="3576638"/>
                <a:ext cx="49213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Rectangle 60"/>
              <p:cNvSpPr>
                <a:spLocks noChangeArrowheads="1"/>
              </p:cNvSpPr>
              <p:nvPr/>
            </p:nvSpPr>
            <p:spPr bwMode="auto">
              <a:xfrm>
                <a:off x="5572125" y="4311650"/>
                <a:ext cx="49213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Rectangle 61"/>
              <p:cNvSpPr>
                <a:spLocks noChangeArrowheads="1"/>
              </p:cNvSpPr>
              <p:nvPr/>
            </p:nvSpPr>
            <p:spPr bwMode="auto">
              <a:xfrm>
                <a:off x="3759200" y="6275388"/>
                <a:ext cx="111125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(a)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Rectangle 62"/>
              <p:cNvSpPr>
                <a:spLocks noChangeArrowheads="1"/>
              </p:cNvSpPr>
              <p:nvPr/>
            </p:nvSpPr>
            <p:spPr bwMode="auto">
              <a:xfrm>
                <a:off x="6467475" y="6275388"/>
                <a:ext cx="115888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(b)</a:t>
                </a:r>
                <a:endParaRPr lang="en-US" altLang="en-US" b="1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5651500" y="2282825"/>
                <a:ext cx="523875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Bone tissue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of epiphysis</a:t>
                </a:r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5678488" y="2759075"/>
                <a:ext cx="369887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Zone of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resting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cartilage</a:t>
                </a:r>
              </a:p>
            </p:txBody>
          </p:sp>
          <p:sp>
            <p:nvSpPr>
              <p:cNvPr id="44" name="Rectangle 42"/>
              <p:cNvSpPr>
                <a:spLocks noChangeArrowheads="1"/>
              </p:cNvSpPr>
              <p:nvPr/>
            </p:nvSpPr>
            <p:spPr bwMode="auto">
              <a:xfrm>
                <a:off x="5678488" y="3163888"/>
                <a:ext cx="525462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Zone of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proliferating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cartilage</a:t>
                </a:r>
              </a:p>
            </p:txBody>
          </p:sp>
          <p:sp>
            <p:nvSpPr>
              <p:cNvPr id="45" name="Rectangle 46"/>
              <p:cNvSpPr>
                <a:spLocks noChangeArrowheads="1"/>
              </p:cNvSpPr>
              <p:nvPr/>
            </p:nvSpPr>
            <p:spPr bwMode="auto">
              <a:xfrm>
                <a:off x="5670550" y="3575050"/>
                <a:ext cx="54768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Zone of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hypertrophic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cartilage</a:t>
                </a:r>
              </a:p>
            </p:txBody>
          </p:sp>
          <p:sp>
            <p:nvSpPr>
              <p:cNvPr id="46" name="Rectangle 50"/>
              <p:cNvSpPr>
                <a:spLocks noChangeArrowheads="1"/>
              </p:cNvSpPr>
              <p:nvPr/>
            </p:nvSpPr>
            <p:spPr bwMode="auto">
              <a:xfrm>
                <a:off x="5676900" y="4313238"/>
                <a:ext cx="36988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Zone of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calcified</a:t>
                </a:r>
              </a:p>
              <a:p>
                <a:pPr eaLnBrk="1" hangingPunct="1"/>
                <a:r>
                  <a:rPr lang="en-US" altLang="en-US" sz="700" b="1">
                    <a:solidFill>
                      <a:srgbClr val="000000"/>
                    </a:solidFill>
                    <a:latin typeface="Arial" charset="0"/>
                  </a:rPr>
                  <a:t>cartilage</a:t>
                </a:r>
              </a:p>
            </p:txBody>
          </p:sp>
          <p:sp>
            <p:nvSpPr>
              <p:cNvPr id="47" name="Rectangle 53"/>
              <p:cNvSpPr>
                <a:spLocks noChangeArrowheads="1"/>
              </p:cNvSpPr>
              <p:nvPr/>
            </p:nvSpPr>
            <p:spPr bwMode="auto">
              <a:xfrm>
                <a:off x="5673725" y="4757738"/>
                <a:ext cx="414338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700" b="1" dirty="0">
                    <a:solidFill>
                      <a:srgbClr val="000000"/>
                    </a:solidFill>
                    <a:latin typeface="Arial" charset="0"/>
                  </a:rPr>
                  <a:t>Ossified</a:t>
                </a:r>
              </a:p>
              <a:p>
                <a:pPr eaLnBrk="1" hangingPunct="1"/>
                <a:r>
                  <a:rPr lang="en-US" altLang="en-US" sz="700" b="1" dirty="0">
                    <a:solidFill>
                      <a:srgbClr val="000000"/>
                    </a:solidFill>
                    <a:latin typeface="Arial" charset="0"/>
                  </a:rPr>
                  <a:t>bone of</a:t>
                </a:r>
              </a:p>
              <a:p>
                <a:pPr eaLnBrk="1" hangingPunct="1"/>
                <a:r>
                  <a:rPr lang="en-US" altLang="en-US" sz="700" b="1" dirty="0">
                    <a:solidFill>
                      <a:srgbClr val="000000"/>
                    </a:solidFill>
                    <a:latin typeface="Arial" charset="0"/>
                  </a:rPr>
                  <a:t>diaphysis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4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at Epiphyseal Plate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942674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Osteoclasts:</a:t>
            </a:r>
          </a:p>
          <a:p>
            <a:pPr lvl="1"/>
            <a:r>
              <a:rPr lang="en-US" sz="3200" dirty="0" smtClean="0"/>
              <a:t>Multi nucleated cells that dissolve calcified cartilage matrix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Secrete acid to dissolve inorganic components and use enzymes to to breakdown organic components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Can also phagocytize components of boney matrix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After osteoclasts remove excess cellular matrix osteoblasts move in to replace with bone tissue. 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u="sng" dirty="0"/>
          </a:p>
        </p:txBody>
      </p:sp>
    </p:spTree>
    <p:extLst>
      <p:ext uri="{BB962C8B-B14F-4D97-AF65-F5344CB8AC3E}">
        <p14:creationId xmlns:p14="http://schemas.microsoft.com/office/powerpoint/2010/main" val="16947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 of Bone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687493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u="sng" dirty="0" smtClean="0"/>
              <a:t>Bone remodeling-</a:t>
            </a:r>
            <a:r>
              <a:rPr lang="en-US" sz="3200" dirty="0" smtClean="0"/>
              <a:t>occurs throughout life as osteoclasts resorb bone tissue and osteoblasts replace the bone</a:t>
            </a:r>
          </a:p>
          <a:p>
            <a:endParaRPr lang="en-US" sz="3200" dirty="0" smtClean="0"/>
          </a:p>
          <a:p>
            <a:pPr lvl="1"/>
            <a:r>
              <a:rPr lang="en-US" sz="3200" dirty="0" smtClean="0"/>
              <a:t>Occurs on the surfaces of the endosteum and periosteum 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Remodeling of spongy bone is quicker than compact bone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Helps to replace about 10%=20% of Skelton each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Bone Development, Growth and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7776"/>
            <a:ext cx="10687493" cy="44018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/>
              <a:t>Deficiency of Vitamin A – retards bone development</a:t>
            </a:r>
          </a:p>
          <a:p>
            <a:r>
              <a:rPr lang="en-US" sz="3200" dirty="0"/>
              <a:t> Deficiency of Vitamin C – results in fragile bones </a:t>
            </a:r>
          </a:p>
          <a:p>
            <a:r>
              <a:rPr lang="en-US" sz="3200" dirty="0"/>
              <a:t> Deficiency of Vitamin D – rickets, </a:t>
            </a:r>
            <a:r>
              <a:rPr lang="en-US" sz="3200" dirty="0" err="1" smtClean="0"/>
              <a:t>osteomalacia</a:t>
            </a:r>
            <a:r>
              <a:rPr lang="en-US" sz="3200" dirty="0" smtClean="0"/>
              <a:t> (softening and </a:t>
            </a:r>
            <a:r>
              <a:rPr lang="en-US" sz="3200" dirty="0" err="1" smtClean="0"/>
              <a:t>defromed</a:t>
            </a:r>
            <a:r>
              <a:rPr lang="en-US" sz="3200" dirty="0" smtClean="0"/>
              <a:t> bones due to calcium lack of calcium in bones)</a:t>
            </a:r>
            <a:endParaRPr lang="en-US" sz="3200" dirty="0"/>
          </a:p>
          <a:p>
            <a:r>
              <a:rPr lang="en-US" sz="3200" dirty="0"/>
              <a:t> Insufficient Growth Hormone – dwarfism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49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Bone Development, Growth and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028"/>
            <a:ext cx="10687493" cy="5103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Excessive </a:t>
            </a:r>
            <a:r>
              <a:rPr lang="en-US" sz="3200" dirty="0"/>
              <a:t>Growth Hormone – gigantism, acromegaly </a:t>
            </a:r>
            <a:r>
              <a:rPr lang="en-US" sz="3200" dirty="0" smtClean="0"/>
              <a:t>(hands feet and jaw enlarge)</a:t>
            </a:r>
            <a:endParaRPr lang="en-US" sz="3200" dirty="0"/>
          </a:p>
          <a:p>
            <a:r>
              <a:rPr lang="en-US" sz="3200" dirty="0"/>
              <a:t> Insufficient Thyroid Hormone – delays bone growth</a:t>
            </a:r>
          </a:p>
          <a:p>
            <a:r>
              <a:rPr lang="en-US" sz="3200" dirty="0"/>
              <a:t> Sex Hormones – promote bone formation; stimulate ossification of epiphyseal plates</a:t>
            </a:r>
          </a:p>
          <a:p>
            <a:r>
              <a:rPr lang="en-US" sz="3200" dirty="0"/>
              <a:t> Physical Stress – stimulates bone growth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28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912" y="67413"/>
            <a:ext cx="10515600" cy="1325563"/>
          </a:xfrm>
        </p:spPr>
        <p:txBody>
          <a:bodyPr/>
          <a:lstStyle/>
          <a:p>
            <a:r>
              <a:rPr lang="en-US" b="1" dirty="0" smtClean="0"/>
              <a:t>Functions of Bone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38200" y="1690687"/>
            <a:ext cx="624543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sz="2800" b="1" dirty="0"/>
              <a:t>Support, Movement &amp; Protection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Gives shape to head, etc.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Supports body’s weight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Protects lungs, etc.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Bones and muscles interact 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When limbs or body parts move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74912" y="1690687"/>
            <a:ext cx="3276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b="1" dirty="0"/>
              <a:t>Inorganic Salt Storage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Calcium 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Phosphate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Magnesium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Sodium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Potassium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35912" y="4368343"/>
            <a:ext cx="110560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b="1" dirty="0"/>
              <a:t>Blood Cell Formation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Also known as </a:t>
            </a:r>
            <a:r>
              <a:rPr lang="en-US" altLang="en-US" sz="2800" u="sng" dirty="0"/>
              <a:t>hematopoiesis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800" dirty="0"/>
              <a:t> Occurs in the red bone marrow</a:t>
            </a:r>
          </a:p>
        </p:txBody>
      </p:sp>
    </p:spTree>
    <p:extLst>
      <p:ext uri="{BB962C8B-B14F-4D97-AF65-F5344CB8AC3E}">
        <p14:creationId xmlns:p14="http://schemas.microsoft.com/office/powerpoint/2010/main" val="2604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System-Structure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Bones are the organs of the skeletal system</a:t>
            </a:r>
          </a:p>
          <a:p>
            <a:r>
              <a:rPr lang="en-US" altLang="en-US" dirty="0" smtClean="0"/>
              <a:t>Human skeleton initially cartilages and fibrous membranes</a:t>
            </a:r>
          </a:p>
          <a:p>
            <a:r>
              <a:rPr lang="en-US" altLang="en-US" dirty="0" smtClean="0"/>
              <a:t>Hyaline cartilage is the </a:t>
            </a:r>
            <a:r>
              <a:rPr lang="en-US" altLang="en-US" u="sng" dirty="0" smtClean="0"/>
              <a:t>most</a:t>
            </a:r>
            <a:r>
              <a:rPr lang="en-US" altLang="en-US" dirty="0" smtClean="0"/>
              <a:t> abundant cartilage</a:t>
            </a:r>
          </a:p>
          <a:p>
            <a:r>
              <a:rPr lang="en-US" altLang="en-US" dirty="0" smtClean="0"/>
              <a:t>By age 25 the skeleton is completely hardened</a:t>
            </a:r>
          </a:p>
          <a:p>
            <a:r>
              <a:rPr lang="en-US" dirty="0" smtClean="0"/>
              <a:t>206 bones make up the adult skeleton (20% of body mass)</a:t>
            </a:r>
          </a:p>
          <a:p>
            <a:r>
              <a:rPr lang="en-US" dirty="0" smtClean="0"/>
              <a:t> 80 bones of the axial skeleton</a:t>
            </a:r>
          </a:p>
          <a:p>
            <a:r>
              <a:rPr lang="en-US" dirty="0" smtClean="0"/>
              <a:t> 126 bones of the appendicular skeleton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Bones-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Long Bones- long w/expanded ends</a:t>
            </a:r>
          </a:p>
          <a:p>
            <a:pPr lvl="3"/>
            <a:r>
              <a:rPr lang="en-US" altLang="en-US" dirty="0" smtClean="0"/>
              <a:t>Femur</a:t>
            </a:r>
          </a:p>
          <a:p>
            <a:r>
              <a:rPr lang="en-US" altLang="en-US" dirty="0" smtClean="0"/>
              <a:t> Short Bones-cube like w/ roughly equal </a:t>
            </a:r>
            <a:r>
              <a:rPr lang="en-US" altLang="en-US" dirty="0" err="1" smtClean="0"/>
              <a:t>legnths</a:t>
            </a:r>
            <a:r>
              <a:rPr lang="en-US" altLang="en-US" dirty="0" smtClean="0"/>
              <a:t> and widths</a:t>
            </a:r>
          </a:p>
          <a:p>
            <a:pPr lvl="3"/>
            <a:r>
              <a:rPr lang="en-US" altLang="en-US" dirty="0" smtClean="0"/>
              <a:t>Bones of wrist and ankles</a:t>
            </a:r>
          </a:p>
          <a:p>
            <a:r>
              <a:rPr lang="en-US" altLang="en-US" dirty="0" smtClean="0"/>
              <a:t> </a:t>
            </a:r>
            <a:r>
              <a:rPr lang="en-US" altLang="en-US" dirty="0" err="1" smtClean="0"/>
              <a:t>Sesamoid</a:t>
            </a:r>
            <a:r>
              <a:rPr lang="en-US" altLang="en-US" dirty="0" smtClean="0"/>
              <a:t> (round) Bones- special type of short bone, </a:t>
            </a:r>
            <a:r>
              <a:rPr lang="en-US" altLang="en-US" dirty="0" err="1" smtClean="0"/>
              <a:t>ussually</a:t>
            </a:r>
            <a:r>
              <a:rPr lang="en-US" altLang="en-US" dirty="0" smtClean="0"/>
              <a:t> small and nodular and </a:t>
            </a:r>
            <a:r>
              <a:rPr lang="en-US" altLang="en-US" dirty="0" err="1" smtClean="0"/>
              <a:t>embeded</a:t>
            </a:r>
            <a:r>
              <a:rPr lang="en-US" altLang="en-US" dirty="0" smtClean="0"/>
              <a:t> in a tendon adjacent to a joint, where the tendon is compressed </a:t>
            </a:r>
          </a:p>
          <a:p>
            <a:pPr lvl="3"/>
            <a:r>
              <a:rPr lang="en-US" altLang="en-US" dirty="0" smtClean="0"/>
              <a:t>Kneecap (patella)</a:t>
            </a:r>
          </a:p>
          <a:p>
            <a:r>
              <a:rPr lang="en-US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Bones-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Flat Bones- </a:t>
            </a:r>
            <a:r>
              <a:rPr lang="en-US" altLang="en-US" dirty="0" smtClean="0"/>
              <a:t>plate like </a:t>
            </a:r>
            <a:r>
              <a:rPr lang="en-US" altLang="en-US" dirty="0" smtClean="0"/>
              <a:t>w/broad surfaces</a:t>
            </a:r>
          </a:p>
          <a:p>
            <a:pPr lvl="3"/>
            <a:r>
              <a:rPr lang="en-US" altLang="en-US" dirty="0" smtClean="0"/>
              <a:t>Ribs, scapulae, some bones in skull</a:t>
            </a:r>
          </a:p>
          <a:p>
            <a:r>
              <a:rPr lang="en-US" altLang="en-US" dirty="0" smtClean="0"/>
              <a:t> Irregular Bones- variety of shapes, most are connected to </a:t>
            </a:r>
            <a:r>
              <a:rPr lang="en-US" altLang="en-US" dirty="0" err="1" smtClean="0"/>
              <a:t>serval</a:t>
            </a:r>
            <a:r>
              <a:rPr lang="en-US" altLang="en-US" dirty="0" smtClean="0"/>
              <a:t> other bones</a:t>
            </a:r>
          </a:p>
          <a:p>
            <a:pPr lvl="3"/>
            <a:r>
              <a:rPr lang="en-US" altLang="en-US" dirty="0" smtClean="0"/>
              <a:t>Vertebrae, many facial bones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78275_07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5" y="540557"/>
            <a:ext cx="5564513" cy="56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long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23" y="1595106"/>
            <a:ext cx="645573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 </a:t>
            </a:r>
            <a:r>
              <a:rPr lang="en-US" altLang="en-US" u="sng" dirty="0" smtClean="0"/>
              <a:t>Epiphysis</a:t>
            </a:r>
            <a:r>
              <a:rPr lang="en-US" altLang="en-US" dirty="0" smtClean="0"/>
              <a:t>- expanded portion of long bone that forms a joint w/ another bone, mainly composed of spongy bone </a:t>
            </a:r>
          </a:p>
          <a:p>
            <a:pPr lvl="3"/>
            <a:r>
              <a:rPr lang="en-US" altLang="en-US" dirty="0" smtClean="0"/>
              <a:t> Distal</a:t>
            </a:r>
          </a:p>
          <a:p>
            <a:pPr lvl="3"/>
            <a:r>
              <a:rPr lang="en-US" altLang="en-US" dirty="0" smtClean="0"/>
              <a:t> Proximal</a:t>
            </a:r>
          </a:p>
          <a:p>
            <a:r>
              <a:rPr lang="en-US" altLang="en-US" dirty="0" smtClean="0"/>
              <a:t> </a:t>
            </a:r>
            <a:r>
              <a:rPr lang="en-US" altLang="en-US" u="sng" dirty="0" smtClean="0"/>
              <a:t>Diaphysis</a:t>
            </a:r>
            <a:r>
              <a:rPr lang="en-US" altLang="en-US" dirty="0" smtClean="0"/>
              <a:t>- shaft of the bone mainly composed of compact bone</a:t>
            </a:r>
          </a:p>
          <a:p>
            <a:r>
              <a:rPr lang="en-US" altLang="en-US" u="sng" dirty="0" smtClean="0"/>
              <a:t>Metaphysis</a:t>
            </a:r>
            <a:r>
              <a:rPr lang="en-US" altLang="en-US" dirty="0" smtClean="0"/>
              <a:t>- widening part of the bone between the epiphysis and the diaphysis</a:t>
            </a:r>
          </a:p>
          <a:p>
            <a:r>
              <a:rPr lang="en-US" u="sng" dirty="0" smtClean="0"/>
              <a:t>Compact bone</a:t>
            </a:r>
            <a:r>
              <a:rPr lang="en-US" dirty="0" smtClean="0"/>
              <a:t>- dense tightly packed tissue , extracellular matrix with no gaps, located in diaphysis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Spongy bone</a:t>
            </a:r>
            <a:r>
              <a:rPr lang="en-US" dirty="0" smtClean="0"/>
              <a:t>- </a:t>
            </a:r>
            <a:r>
              <a:rPr lang="en-US" dirty="0" smtClean="0"/>
              <a:t>consists of bars and plates separated by irregular spaces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i78275_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02" y="156534"/>
            <a:ext cx="40036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6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long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233"/>
            <a:ext cx="6604591" cy="4794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u="sng" dirty="0" smtClean="0"/>
              <a:t>Articular </a:t>
            </a:r>
            <a:r>
              <a:rPr lang="en-US" u="sng" dirty="0" smtClean="0"/>
              <a:t>cartilage</a:t>
            </a:r>
            <a:r>
              <a:rPr lang="en-US" dirty="0" smtClean="0"/>
              <a:t>- hyaline cartilage on the end of bones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Periosteum</a:t>
            </a:r>
            <a:r>
              <a:rPr lang="en-US" dirty="0" smtClean="0"/>
              <a:t>- tough, dense connective tissue on the outer surface of the bone, helps form and repair bone tissue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u="sng" dirty="0" smtClean="0"/>
              <a:t>Endosteum</a:t>
            </a:r>
            <a:r>
              <a:rPr lang="en-US" dirty="0" smtClean="0"/>
              <a:t>- tissue lining the medullary cavity in bone</a:t>
            </a:r>
            <a:endParaRPr lang="en-US" dirty="0" smtClean="0"/>
          </a:p>
          <a:p>
            <a:r>
              <a:rPr lang="en-US" u="sng" dirty="0" smtClean="0"/>
              <a:t>Medullary </a:t>
            </a:r>
            <a:r>
              <a:rPr lang="en-US" u="sng" dirty="0" smtClean="0"/>
              <a:t>cavity</a:t>
            </a:r>
            <a:r>
              <a:rPr lang="en-US" dirty="0" smtClean="0"/>
              <a:t>- cavity containing marrow within the diaphysis of long bone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u="sng" dirty="0" smtClean="0"/>
              <a:t>Trabeculae</a:t>
            </a:r>
            <a:r>
              <a:rPr lang="en-US" dirty="0" smtClean="0"/>
              <a:t>- branching boney plates within spongy bone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i78275_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1" y="156535"/>
            <a:ext cx="40036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long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821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u="sng" dirty="0" smtClean="0"/>
              <a:t>Bone marrow</a:t>
            </a:r>
            <a:r>
              <a:rPr lang="en-US" dirty="0" smtClean="0"/>
              <a:t>- soft connective tissue in bones that contains stem cells for blood cell formation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u="sng" dirty="0" smtClean="0"/>
              <a:t>Red </a:t>
            </a:r>
            <a:r>
              <a:rPr lang="en-US" u="sng" dirty="0" smtClean="0"/>
              <a:t>marrow</a:t>
            </a:r>
            <a:r>
              <a:rPr lang="en-US" dirty="0" smtClean="0"/>
              <a:t>- red blood cells, white blood cells and platelets form here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Yellow marrow</a:t>
            </a:r>
            <a:r>
              <a:rPr lang="en-US" dirty="0" smtClean="0"/>
              <a:t>- stores fat and does not produce blood cells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i78275_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03" y="170121"/>
            <a:ext cx="40036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2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1288</Words>
  <Application>Microsoft Macintosh PowerPoint</Application>
  <PresentationFormat>Widescreen</PresentationFormat>
  <Paragraphs>257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Arial</vt:lpstr>
      <vt:lpstr>Times New Roman</vt:lpstr>
      <vt:lpstr>Office Theme</vt:lpstr>
      <vt:lpstr>Ch. 7 Skeletal system</vt:lpstr>
      <vt:lpstr>Skeletal System-Function</vt:lpstr>
      <vt:lpstr>Skeletal System-Structure</vt:lpstr>
      <vt:lpstr>Bones- Classification</vt:lpstr>
      <vt:lpstr>Bones- Classification</vt:lpstr>
      <vt:lpstr>PowerPoint Presentation</vt:lpstr>
      <vt:lpstr>Parts of long bones</vt:lpstr>
      <vt:lpstr>Parts of long bones</vt:lpstr>
      <vt:lpstr>Parts of long bones</vt:lpstr>
      <vt:lpstr>Microscopic Bone- Compact</vt:lpstr>
      <vt:lpstr>Microscopic Bone- Compact</vt:lpstr>
      <vt:lpstr>Microscopic Bone- Compact</vt:lpstr>
      <vt:lpstr>Microscopic Bone- Spongy</vt:lpstr>
      <vt:lpstr>Bone Development and Growth</vt:lpstr>
      <vt:lpstr>Bone Development and Growth</vt:lpstr>
      <vt:lpstr>Bone Development and Growth</vt:lpstr>
      <vt:lpstr>Bone Development and Growth</vt:lpstr>
      <vt:lpstr>Bone Development and Growth</vt:lpstr>
      <vt:lpstr>Bone Development and Growth</vt:lpstr>
      <vt:lpstr>Bone Development and Growth</vt:lpstr>
      <vt:lpstr>Bone Development and Growth</vt:lpstr>
      <vt:lpstr>Growth at Epiphyseal Plate </vt:lpstr>
      <vt:lpstr>Growth at Epiphyseal Plate </vt:lpstr>
      <vt:lpstr>Growth at Epiphyseal Plate </vt:lpstr>
      <vt:lpstr>Homeostasis of Bone </vt:lpstr>
      <vt:lpstr>Factors Affecting Bone Development, Growth and Repair</vt:lpstr>
      <vt:lpstr>Factors Affecting Bone Development, Growth and Repair</vt:lpstr>
      <vt:lpstr>Functions of Bone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 Skeletal system</dc:title>
  <dc:creator>Microsoft Office User</dc:creator>
  <cp:lastModifiedBy>Microsoft Office User</cp:lastModifiedBy>
  <cp:revision>28</cp:revision>
  <cp:lastPrinted>2015-11-17T13:52:30Z</cp:lastPrinted>
  <dcterms:created xsi:type="dcterms:W3CDTF">2015-11-12T13:27:51Z</dcterms:created>
  <dcterms:modified xsi:type="dcterms:W3CDTF">2015-11-17T20:07:42Z</dcterms:modified>
</cp:coreProperties>
</file>