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06"/>
    <p:restoredTop sz="94600"/>
  </p:normalViewPr>
  <p:slideViewPr>
    <p:cSldViewPr snapToGrid="0" snapToObjects="1">
      <p:cViewPr>
        <p:scale>
          <a:sx n="70" d="100"/>
          <a:sy n="70" d="100"/>
        </p:scale>
        <p:origin x="96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6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0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02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2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E5F6E9-2454-2243-8354-15E774C930B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945B-79F2-8540-95E8-A6B431EBD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2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Joints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Cartilaginous 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724" y="1347537"/>
            <a:ext cx="11072644" cy="5077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Symphysis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dirty="0"/>
              <a:t>the articular surfaces of bones are covered with a thin layer of hyaline cartilage and the cartilage is attached to a pad of springy fibrocartilage.</a:t>
            </a:r>
          </a:p>
          <a:p>
            <a:r>
              <a:rPr lang="en-US" sz="2800" dirty="0" smtClean="0"/>
              <a:t>Two </a:t>
            </a:r>
            <a:r>
              <a:rPr lang="en-US" sz="2800" dirty="0"/>
              <a:t>examples of </a:t>
            </a:r>
            <a:r>
              <a:rPr lang="en-US" sz="2800" dirty="0" smtClean="0">
                <a:solidFill>
                  <a:srgbClr val="FF0000"/>
                </a:solidFill>
              </a:rPr>
              <a:t>symphysis</a:t>
            </a:r>
            <a:r>
              <a:rPr lang="en-US" sz="2800" dirty="0" smtClean="0"/>
              <a:t> </a:t>
            </a:r>
            <a:r>
              <a:rPr lang="en-US" sz="2800" dirty="0"/>
              <a:t>are the symphysis pubis and intervertebral </a:t>
            </a:r>
            <a:r>
              <a:rPr lang="en-US" sz="2800" dirty="0" smtClean="0"/>
              <a:t>joints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Symphysis</a:t>
            </a:r>
            <a:r>
              <a:rPr lang="en-US" sz="2800" dirty="0" smtClean="0"/>
              <a:t> = </a:t>
            </a:r>
            <a:r>
              <a:rPr lang="en-US" sz="2800" dirty="0" smtClean="0"/>
              <a:t>amphiarthrotic </a:t>
            </a: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shi78275_0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06" y="3614486"/>
            <a:ext cx="5119300" cy="281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0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89080"/>
            <a:ext cx="8946541" cy="4195481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/>
              <a:t>Most joints are </a:t>
            </a:r>
            <a:r>
              <a:rPr lang="en-US" sz="3200" dirty="0">
                <a:solidFill>
                  <a:srgbClr val="FF0000"/>
                </a:solidFill>
              </a:rPr>
              <a:t>synovial</a:t>
            </a:r>
            <a:r>
              <a:rPr lang="en-US" sz="3200" dirty="0"/>
              <a:t>.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Synovial </a:t>
            </a:r>
            <a:r>
              <a:rPr lang="en-US" sz="3200" dirty="0">
                <a:solidFill>
                  <a:srgbClr val="FF0000"/>
                </a:solidFill>
              </a:rPr>
              <a:t>joints </a:t>
            </a:r>
            <a:r>
              <a:rPr lang="en-US" sz="3200" dirty="0" smtClean="0"/>
              <a:t>= diarthrotic</a:t>
            </a:r>
            <a:r>
              <a:rPr lang="en-US" sz="3200" dirty="0"/>
              <a:t>.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Synovial </a:t>
            </a:r>
            <a:r>
              <a:rPr lang="en-US" sz="3200" dirty="0">
                <a:solidFill>
                  <a:srgbClr val="FF0000"/>
                </a:solidFill>
              </a:rPr>
              <a:t>joints </a:t>
            </a:r>
            <a:r>
              <a:rPr lang="en-US" sz="3200" dirty="0"/>
              <a:t>consist of articular cartilage, a joint capsule, and a synovial membrane.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83368"/>
            <a:ext cx="8946541" cy="4701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General Structure of a Synovial Joint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Articular cartilage is a thin layer of hyaline cartilage that covers the ends of bones</a:t>
            </a:r>
            <a:r>
              <a:rPr lang="en-US" sz="3200" dirty="0" smtClean="0"/>
              <a:t>.</a:t>
            </a:r>
          </a:p>
          <a:p>
            <a:endParaRPr lang="en-US" sz="1000" dirty="0"/>
          </a:p>
          <a:p>
            <a:r>
              <a:rPr lang="en-US" sz="3200" dirty="0" smtClean="0"/>
              <a:t>The </a:t>
            </a:r>
            <a:r>
              <a:rPr lang="en-US" sz="3200" dirty="0">
                <a:solidFill>
                  <a:srgbClr val="FF0000"/>
                </a:solidFill>
              </a:rPr>
              <a:t>joint capsule </a:t>
            </a:r>
            <a:r>
              <a:rPr lang="en-US" sz="3200" dirty="0" smtClean="0"/>
              <a:t>holds </a:t>
            </a:r>
            <a:r>
              <a:rPr lang="en-US" sz="3200" dirty="0"/>
              <a:t>together the bones of a synovial joint.</a:t>
            </a:r>
          </a:p>
          <a:p>
            <a:pPr lvl="2"/>
            <a:r>
              <a:rPr lang="en-US" sz="2800" dirty="0" smtClean="0"/>
              <a:t>The </a:t>
            </a:r>
            <a:r>
              <a:rPr lang="en-US" sz="2800" dirty="0"/>
              <a:t>outer layer of the joint capsule consists of dense connective tissue.</a:t>
            </a:r>
            <a:r>
              <a:rPr lang="en-US" sz="2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283368"/>
            <a:ext cx="6837530" cy="47011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General Structure of a Synovial Joint</a:t>
            </a:r>
          </a:p>
          <a:p>
            <a:r>
              <a:rPr lang="en-US" sz="3200" dirty="0"/>
              <a:t>Ligaments reinforce the joint capsule.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The inner layer of the joint capsule consists of a synovial membrane.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synovial membrane is a shiny, vascular layer of loose connective tissue.</a:t>
            </a:r>
          </a:p>
        </p:txBody>
      </p:sp>
      <p:pic>
        <p:nvPicPr>
          <p:cNvPr id="4" name="Picture 3" descr="shi78275_08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2" y="1661694"/>
            <a:ext cx="3229465" cy="348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7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91" y="1267325"/>
            <a:ext cx="6661067" cy="47011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/>
              <a:t>General Structure of a Synovial Joint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Synovial fluid comes from the synovial membrane.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synovial membrane </a:t>
            </a:r>
            <a:r>
              <a:rPr lang="en-US" sz="3200" dirty="0" smtClean="0"/>
              <a:t>secretes </a:t>
            </a:r>
            <a:r>
              <a:rPr lang="en-US" sz="3200" dirty="0"/>
              <a:t>synovial </a:t>
            </a:r>
            <a:r>
              <a:rPr lang="en-US" sz="3200" dirty="0" smtClean="0"/>
              <a:t>fluid and </a:t>
            </a:r>
            <a:r>
              <a:rPr lang="en-US" sz="3200" dirty="0"/>
              <a:t>also </a:t>
            </a:r>
            <a:r>
              <a:rPr lang="en-US" sz="3200" dirty="0" smtClean="0"/>
              <a:t>stores </a:t>
            </a:r>
            <a:r>
              <a:rPr lang="en-US" sz="3200" dirty="0"/>
              <a:t>adipose tissue </a:t>
            </a:r>
            <a:r>
              <a:rPr lang="en-US" sz="3200" dirty="0" smtClean="0"/>
              <a:t>to </a:t>
            </a:r>
            <a:r>
              <a:rPr lang="en-US" sz="3200" dirty="0"/>
              <a:t>form movable fatty pads with the joint.</a:t>
            </a:r>
          </a:p>
          <a:p>
            <a:r>
              <a:rPr lang="en-US" sz="3200" dirty="0" smtClean="0"/>
              <a:t>Synovial </a:t>
            </a:r>
            <a:r>
              <a:rPr lang="en-US" sz="3200" dirty="0"/>
              <a:t>fluid </a:t>
            </a:r>
            <a:r>
              <a:rPr lang="en-US" sz="3200" dirty="0" smtClean="0"/>
              <a:t>is like </a:t>
            </a:r>
            <a:r>
              <a:rPr lang="en-US" sz="3200" dirty="0"/>
              <a:t>uncooked egg white and functions to </a:t>
            </a:r>
            <a:r>
              <a:rPr lang="en-US" sz="3200" dirty="0" smtClean="0"/>
              <a:t>lubricate the cartilaginous </a:t>
            </a:r>
            <a:r>
              <a:rPr lang="en-US" sz="3200" dirty="0"/>
              <a:t>surfaces within the joint.</a:t>
            </a:r>
          </a:p>
        </p:txBody>
      </p:sp>
      <p:pic>
        <p:nvPicPr>
          <p:cNvPr id="4" name="Picture 3" descr="shi78275_08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58" y="130099"/>
            <a:ext cx="3229465" cy="348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hi78275_08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51" y="3821508"/>
            <a:ext cx="3075633" cy="29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62" y="1283368"/>
            <a:ext cx="6730202" cy="51013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General Structure of a Synovial Joint</a:t>
            </a:r>
          </a:p>
          <a:p>
            <a:r>
              <a:rPr lang="en-US" sz="2800" dirty="0" err="1"/>
              <a:t>Bursae</a:t>
            </a:r>
            <a:r>
              <a:rPr lang="en-US" sz="2800" dirty="0"/>
              <a:t> are fluid filled sacs associated with synovial joints.</a:t>
            </a:r>
          </a:p>
          <a:p>
            <a:pPr lvl="1"/>
            <a:r>
              <a:rPr lang="en-US" sz="2600" dirty="0"/>
              <a:t> located between the skin and underlying bony prominences.</a:t>
            </a:r>
          </a:p>
          <a:p>
            <a:r>
              <a:rPr lang="en-US" sz="2800" dirty="0" err="1"/>
              <a:t>Bursae</a:t>
            </a:r>
            <a:r>
              <a:rPr lang="en-US" sz="2800" dirty="0"/>
              <a:t> function to cushion and aid the movement of tendons that glide over bony parts or over other tendons.</a:t>
            </a:r>
          </a:p>
          <a:p>
            <a:r>
              <a:rPr lang="en-US" sz="2800" dirty="0"/>
              <a:t>The names of </a:t>
            </a:r>
            <a:r>
              <a:rPr lang="en-US" sz="2800" dirty="0" err="1"/>
              <a:t>bursae</a:t>
            </a:r>
            <a:r>
              <a:rPr lang="en-US" sz="2800" dirty="0"/>
              <a:t> reflect locations.</a:t>
            </a:r>
          </a:p>
          <a:p>
            <a:r>
              <a:rPr lang="en-US" sz="2800" dirty="0" smtClean="0"/>
              <a:t>Menisci - discs </a:t>
            </a:r>
            <a:r>
              <a:rPr lang="en-US" sz="2800" dirty="0"/>
              <a:t>of fibrocartilage.</a:t>
            </a:r>
          </a:p>
          <a:p>
            <a:r>
              <a:rPr lang="en-US" sz="2800" dirty="0" smtClean="0"/>
              <a:t>Menisci </a:t>
            </a:r>
            <a:r>
              <a:rPr lang="en-US" sz="2800" dirty="0"/>
              <a:t>function to cushion articulating surfaces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3" descr="shi78275_08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1551272"/>
            <a:ext cx="4295062" cy="40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6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11777472" cy="151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Types of </a:t>
            </a:r>
            <a:r>
              <a:rPr lang="en-US" sz="3200" b="1" dirty="0"/>
              <a:t>a Synovial Joint</a:t>
            </a:r>
          </a:p>
          <a:p>
            <a:r>
              <a:rPr lang="en-US" sz="2800" dirty="0"/>
              <a:t>The six major types of synovial joints are ball-and-socket, condylar, plane, hinge, pivot, and saddle.</a:t>
            </a:r>
          </a:p>
        </p:txBody>
      </p:sp>
      <p:pic>
        <p:nvPicPr>
          <p:cNvPr id="6" name="Picture 3" descr="shi78275_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12" y="2798064"/>
            <a:ext cx="5062476" cy="389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7168896" cy="541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Types of </a:t>
            </a:r>
            <a:r>
              <a:rPr lang="en-US" sz="3200" b="1" dirty="0"/>
              <a:t>a Synovial Joint</a:t>
            </a:r>
          </a:p>
          <a:p>
            <a:r>
              <a:rPr lang="en-US" sz="2800" dirty="0"/>
              <a:t>A ball-and-socket joint consists of a bone with a globular head that articulates with a cup-shaped cavity of another bone.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ball-and-socket joint allows a wider range of motion than any other type of joint.</a:t>
            </a:r>
          </a:p>
          <a:p>
            <a:r>
              <a:rPr lang="en-US" sz="2800" dirty="0" smtClean="0"/>
              <a:t>Examples </a:t>
            </a:r>
            <a:r>
              <a:rPr lang="en-US" sz="2800" dirty="0"/>
              <a:t>of ball-and-socket </a:t>
            </a:r>
            <a:r>
              <a:rPr lang="en-US" sz="2800" dirty="0" smtClean="0"/>
              <a:t>joints: hip </a:t>
            </a:r>
            <a:r>
              <a:rPr lang="en-US" sz="2800" dirty="0"/>
              <a:t>joint and shoulder joint.</a:t>
            </a:r>
            <a:r>
              <a:rPr lang="en-US" sz="2800" dirty="0"/>
              <a:t> </a:t>
            </a:r>
            <a:endParaRPr lang="en-US" sz="2800" dirty="0"/>
          </a:p>
        </p:txBody>
      </p:sp>
      <p:pic>
        <p:nvPicPr>
          <p:cNvPr id="6" name="Picture 3" descr="shi78275_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98" y="1521112"/>
            <a:ext cx="4274537" cy="32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1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7168896" cy="541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Types of </a:t>
            </a:r>
            <a:r>
              <a:rPr lang="en-US" sz="3200" b="1" dirty="0"/>
              <a:t>a Synovial Joint</a:t>
            </a:r>
          </a:p>
          <a:p>
            <a:r>
              <a:rPr lang="en-US" sz="2800" dirty="0"/>
              <a:t>The structure of a condylar joint is an ovoid condyle of one bone fitting into the elliptical cavity of another bone.	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xample </a:t>
            </a:r>
            <a:r>
              <a:rPr lang="en-US" sz="2800" dirty="0"/>
              <a:t>of a condylar </a:t>
            </a:r>
            <a:r>
              <a:rPr lang="en-US" sz="2800" dirty="0" smtClean="0"/>
              <a:t>joint: between </a:t>
            </a:r>
            <a:r>
              <a:rPr lang="en-US" sz="2800" dirty="0"/>
              <a:t>the metacarpals and phalanges.</a:t>
            </a:r>
          </a:p>
          <a:p>
            <a:r>
              <a:rPr lang="en-US" sz="2800" dirty="0" smtClean="0"/>
              <a:t>Plane </a:t>
            </a:r>
            <a:r>
              <a:rPr lang="en-US" sz="2800" dirty="0"/>
              <a:t>joints </a:t>
            </a:r>
            <a:r>
              <a:rPr lang="en-US" sz="2800" dirty="0" smtClean="0"/>
              <a:t>have articulating </a:t>
            </a:r>
            <a:r>
              <a:rPr lang="en-US" sz="2800" dirty="0"/>
              <a:t>surfaces </a:t>
            </a:r>
            <a:r>
              <a:rPr lang="en-US" sz="2800" dirty="0" smtClean="0"/>
              <a:t>that are </a:t>
            </a:r>
            <a:r>
              <a:rPr lang="en-US" sz="2800" dirty="0"/>
              <a:t>nearly flat or slightly curved.</a:t>
            </a:r>
          </a:p>
          <a:p>
            <a:r>
              <a:rPr lang="en-US" sz="2800" dirty="0" smtClean="0"/>
              <a:t>Examples </a:t>
            </a:r>
            <a:r>
              <a:rPr lang="en-US" sz="2800" dirty="0"/>
              <a:t>of plane </a:t>
            </a:r>
            <a:r>
              <a:rPr lang="en-US" sz="2800" dirty="0" smtClean="0"/>
              <a:t>joints: joints </a:t>
            </a:r>
            <a:r>
              <a:rPr lang="en-US" sz="2800" dirty="0"/>
              <a:t>within the wrists and ankles.</a:t>
            </a:r>
          </a:p>
        </p:txBody>
      </p:sp>
      <p:pic>
        <p:nvPicPr>
          <p:cNvPr id="6" name="Picture 3" descr="shi78275_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98" y="1521112"/>
            <a:ext cx="4274537" cy="39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7168896" cy="5410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Types of </a:t>
            </a:r>
            <a:r>
              <a:rPr lang="en-US" sz="3200" b="1" dirty="0"/>
              <a:t>a Synovial Joint</a:t>
            </a:r>
          </a:p>
          <a:p>
            <a:r>
              <a:rPr lang="en-US" sz="2800" dirty="0" smtClean="0"/>
              <a:t>The structure </a:t>
            </a:r>
            <a:r>
              <a:rPr lang="en-US" sz="2800" dirty="0"/>
              <a:t>of a hinge joint is a convex surface of one bone fitting into the concave surface of another bone</a:t>
            </a:r>
            <a:r>
              <a:rPr lang="en-US" sz="2800" dirty="0" smtClean="0"/>
              <a:t>. One way movement.</a:t>
            </a:r>
            <a:endParaRPr lang="en-US" sz="2800" dirty="0"/>
          </a:p>
          <a:p>
            <a:r>
              <a:rPr lang="en-US" sz="2800" dirty="0" smtClean="0"/>
              <a:t>Example </a:t>
            </a:r>
            <a:r>
              <a:rPr lang="en-US" sz="2800" dirty="0"/>
              <a:t>of a hinge </a:t>
            </a:r>
            <a:r>
              <a:rPr lang="en-US" sz="2800" dirty="0" smtClean="0"/>
              <a:t>joint: elbow </a:t>
            </a:r>
            <a:r>
              <a:rPr lang="en-US" sz="2800" dirty="0"/>
              <a:t>joint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The structure of a saddle joint is a </a:t>
            </a:r>
            <a:r>
              <a:rPr lang="en-US" sz="2800" dirty="0" smtClean="0"/>
              <a:t>convex and concave </a:t>
            </a:r>
            <a:r>
              <a:rPr lang="en-US" sz="2800" dirty="0"/>
              <a:t>surface of one bone articulating with a </a:t>
            </a:r>
            <a:r>
              <a:rPr lang="en-US" sz="2800" dirty="0" smtClean="0"/>
              <a:t>concave and convex </a:t>
            </a:r>
            <a:r>
              <a:rPr lang="en-US" sz="2800" dirty="0"/>
              <a:t>surface of another bone</a:t>
            </a:r>
            <a:r>
              <a:rPr lang="en-US" sz="2800" dirty="0" smtClean="0"/>
              <a:t>. Multi plane movement.</a:t>
            </a:r>
            <a:endParaRPr lang="en-US" sz="2800" dirty="0"/>
          </a:p>
          <a:p>
            <a:r>
              <a:rPr lang="en-US" sz="2800" dirty="0" smtClean="0"/>
              <a:t> Example </a:t>
            </a:r>
            <a:r>
              <a:rPr lang="en-US" sz="2800" dirty="0"/>
              <a:t>of a saddle joint is the joint between the trapezium and the metacarpal of the thumb</a:t>
            </a:r>
            <a:r>
              <a:rPr lang="en-US" sz="2800" dirty="0"/>
              <a:t> </a:t>
            </a:r>
            <a:endParaRPr lang="en-US" sz="2800" dirty="0"/>
          </a:p>
        </p:txBody>
      </p:sp>
      <p:pic>
        <p:nvPicPr>
          <p:cNvPr id="6" name="Picture 3" descr="shi78275_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98" y="1521112"/>
            <a:ext cx="4274537" cy="42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en-US" sz="3200" dirty="0"/>
              <a:t>Are known as </a:t>
            </a:r>
            <a:r>
              <a:rPr lang="en-US" altLang="en-US" sz="3200" dirty="0">
                <a:solidFill>
                  <a:srgbClr val="FF0000"/>
                </a:solidFill>
              </a:rPr>
              <a:t>articulations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altLang="en-US" sz="3200" dirty="0"/>
              <a:t> Functional junctions between bones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sz="2400" dirty="0"/>
              <a:t>Bind parts of skeletal system together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altLang="en-US" sz="2400" dirty="0"/>
              <a:t> Make bone growth possible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altLang="en-US" sz="2400" dirty="0"/>
              <a:t> Permit parts of the skeleton to change shape during childbirth</a:t>
            </a:r>
          </a:p>
          <a:p>
            <a:pPr lvl="1">
              <a:buClr>
                <a:srgbClr val="FF0000"/>
              </a:buClr>
              <a:buFontTx/>
              <a:buChar char="•"/>
            </a:pPr>
            <a:r>
              <a:rPr lang="en-US" altLang="en-US" sz="2400" dirty="0"/>
              <a:t> Enable body to move in response to skeletal muscle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7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smtClean="0"/>
              <a:t>Synovial Joints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7168896" cy="541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Types of </a:t>
            </a:r>
            <a:r>
              <a:rPr lang="en-US" sz="3200" b="1" dirty="0"/>
              <a:t>a Synovial Joint</a:t>
            </a:r>
          </a:p>
          <a:p>
            <a:r>
              <a:rPr lang="en-US" sz="2800" dirty="0"/>
              <a:t>The structure of a pivot joint is a cylindrical surface of one bone rotating within a ring formed of bone and a ligament.</a:t>
            </a:r>
          </a:p>
          <a:p>
            <a:r>
              <a:rPr lang="en-US" sz="2800" dirty="0" smtClean="0"/>
              <a:t>Examples </a:t>
            </a:r>
            <a:r>
              <a:rPr lang="en-US" sz="2800" dirty="0"/>
              <a:t>of pivot </a:t>
            </a:r>
            <a:r>
              <a:rPr lang="en-US" sz="2800" dirty="0" smtClean="0"/>
              <a:t>joints: </a:t>
            </a:r>
          </a:p>
          <a:p>
            <a:pPr lvl="2"/>
            <a:r>
              <a:rPr lang="en-US" sz="2400" dirty="0" smtClean="0"/>
              <a:t>joint </a:t>
            </a:r>
            <a:r>
              <a:rPr lang="en-US" sz="2400" dirty="0"/>
              <a:t>formed between the proximal ends of the radius and </a:t>
            </a:r>
            <a:r>
              <a:rPr lang="en-US" sz="2400" dirty="0" smtClean="0"/>
              <a:t>ulna</a:t>
            </a:r>
          </a:p>
          <a:p>
            <a:pPr lvl="2"/>
            <a:r>
              <a:rPr lang="en-US" sz="2400" dirty="0" smtClean="0"/>
              <a:t>joint </a:t>
            </a:r>
            <a:r>
              <a:rPr lang="en-US" sz="2400" dirty="0"/>
              <a:t>between the dens of the axis and ring of the atlas.</a:t>
            </a:r>
          </a:p>
        </p:txBody>
      </p:sp>
      <p:pic>
        <p:nvPicPr>
          <p:cNvPr id="6" name="Picture 3" descr="shi78275_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98" y="1521112"/>
            <a:ext cx="4274537" cy="42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dirty="0" smtClean="0"/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11935968" cy="541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Joint movements (Refer to figures 8.11 &amp;8.12 pg. 277-278)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3200" dirty="0" smtClean="0"/>
              <a:t>An </a:t>
            </a:r>
            <a:r>
              <a:rPr lang="en-US" sz="3200" dirty="0"/>
              <a:t>insertion of a muscle is its movable end.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origin of a muscle is its fixed end.</a:t>
            </a:r>
          </a:p>
          <a:p>
            <a:r>
              <a:rPr lang="en-US" sz="3200" dirty="0" smtClean="0"/>
              <a:t>Flexion </a:t>
            </a:r>
            <a:r>
              <a:rPr lang="en-US" sz="3200" dirty="0"/>
              <a:t>is bending of a body part.</a:t>
            </a:r>
          </a:p>
          <a:p>
            <a:r>
              <a:rPr lang="en-US" sz="3200" dirty="0" smtClean="0"/>
              <a:t>Extension </a:t>
            </a:r>
            <a:r>
              <a:rPr lang="en-US" sz="3200" dirty="0"/>
              <a:t>is </a:t>
            </a:r>
            <a:r>
              <a:rPr lang="en-US" sz="3200" dirty="0" smtClean="0"/>
              <a:t>straightening </a:t>
            </a:r>
            <a:r>
              <a:rPr lang="en-US" sz="3200" dirty="0"/>
              <a:t>of a body part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Hyperextension is excess extension of a body part beyond the anatomical position.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4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dirty="0" smtClean="0"/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11740896" cy="541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Joint movements (Refer to figures 8.11 &amp;8.12 pg. 277-278)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3200" dirty="0"/>
              <a:t>Dorsiflexion is movement at ankle that brings the foot closer to the shin.</a:t>
            </a:r>
          </a:p>
          <a:p>
            <a:r>
              <a:rPr lang="en-US" sz="3200" dirty="0" smtClean="0"/>
              <a:t>Plantar </a:t>
            </a:r>
            <a:r>
              <a:rPr lang="en-US" sz="3200" dirty="0"/>
              <a:t>flexion is movement at ankle that brings the foot farther from the shin.</a:t>
            </a:r>
          </a:p>
          <a:p>
            <a:r>
              <a:rPr lang="en-US" sz="3200" dirty="0" smtClean="0"/>
              <a:t>Abduction </a:t>
            </a:r>
            <a:r>
              <a:rPr lang="en-US" sz="3200" dirty="0"/>
              <a:t>is moving a part away from the midline of the body.</a:t>
            </a:r>
          </a:p>
          <a:p>
            <a:r>
              <a:rPr lang="en-US" sz="3200" dirty="0" smtClean="0"/>
              <a:t>Adduction </a:t>
            </a:r>
            <a:r>
              <a:rPr lang="en-US" sz="3200" dirty="0"/>
              <a:t>is moving a part toward the midline of the body.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82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dirty="0" smtClean="0"/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11740896" cy="541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Joint movements (Refer to figures 8.11 &amp;8.12 pg. 277-278)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3200" dirty="0"/>
              <a:t>Circumduction is moving a body part in a circular path.</a:t>
            </a:r>
          </a:p>
          <a:p>
            <a:r>
              <a:rPr lang="en-US" sz="3200" dirty="0" smtClean="0"/>
              <a:t>Supination </a:t>
            </a:r>
            <a:r>
              <a:rPr lang="en-US" sz="3200" dirty="0"/>
              <a:t>is turning the palm of the hand up.</a:t>
            </a:r>
          </a:p>
          <a:p>
            <a:r>
              <a:rPr lang="en-US" sz="3200" dirty="0" smtClean="0"/>
              <a:t>Pronation </a:t>
            </a:r>
            <a:r>
              <a:rPr lang="en-US" sz="3200" dirty="0"/>
              <a:t>is turning the palm of the hand down.</a:t>
            </a:r>
          </a:p>
          <a:p>
            <a:r>
              <a:rPr lang="en-US" sz="3200" dirty="0" smtClean="0"/>
              <a:t>Eversion </a:t>
            </a:r>
            <a:r>
              <a:rPr lang="en-US" sz="3200" dirty="0"/>
              <a:t>is turning the foot laterally with the sole flattening.</a:t>
            </a:r>
          </a:p>
          <a:p>
            <a:r>
              <a:rPr lang="en-US" sz="3200" dirty="0"/>
              <a:t>Rotation is moving a body part around an axis; also known as twisting.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8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dirty="0" smtClean="0"/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11740896" cy="541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Joint movements (Refer to figures 8.11 &amp;8.12 pg. 277-278)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3200" dirty="0"/>
              <a:t>Inversion is turning the foot medially with the sole raising.</a:t>
            </a:r>
          </a:p>
          <a:p>
            <a:r>
              <a:rPr lang="en-US" sz="3200" dirty="0" smtClean="0"/>
              <a:t>Protraction </a:t>
            </a:r>
            <a:r>
              <a:rPr lang="en-US" sz="3200" dirty="0"/>
              <a:t>is moving a body part forward.</a:t>
            </a:r>
          </a:p>
          <a:p>
            <a:r>
              <a:rPr lang="en-US" sz="3200" dirty="0" smtClean="0"/>
              <a:t>Retraction </a:t>
            </a:r>
            <a:r>
              <a:rPr lang="en-US" sz="3200" dirty="0"/>
              <a:t>is moving a body part backward.</a:t>
            </a:r>
          </a:p>
          <a:p>
            <a:r>
              <a:rPr lang="en-US" sz="3200" dirty="0" smtClean="0"/>
              <a:t>Elevation </a:t>
            </a:r>
            <a:r>
              <a:rPr lang="en-US" sz="3200" dirty="0"/>
              <a:t>is raising a body part.</a:t>
            </a:r>
          </a:p>
          <a:p>
            <a:r>
              <a:rPr lang="en-US" sz="3200" dirty="0" smtClean="0"/>
              <a:t>Depression </a:t>
            </a:r>
            <a:r>
              <a:rPr lang="en-US" sz="3200" dirty="0"/>
              <a:t>is lowering a body part.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02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dirty="0" smtClean="0"/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11740896" cy="541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Example of synovial joints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3200" dirty="0" smtClean="0"/>
              <a:t>Shoulder joint </a:t>
            </a:r>
          </a:p>
          <a:p>
            <a:r>
              <a:rPr lang="en-US" sz="3200" dirty="0" smtClean="0"/>
              <a:t>Hip Joint </a:t>
            </a:r>
          </a:p>
          <a:p>
            <a:r>
              <a:rPr lang="en-US" sz="3200" dirty="0" smtClean="0"/>
              <a:t>Elbow joint</a:t>
            </a:r>
          </a:p>
          <a:p>
            <a:r>
              <a:rPr lang="en-US" sz="3200" dirty="0" smtClean="0"/>
              <a:t>Knee joint</a:t>
            </a:r>
          </a:p>
          <a:p>
            <a:endParaRPr lang="en-US" sz="3200" dirty="0"/>
          </a:p>
          <a:p>
            <a:r>
              <a:rPr lang="en-US" sz="3200" dirty="0" smtClean="0"/>
              <a:t>*Be able to classify the joint type for each joint and know main structures contained, not specific names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36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dirty="0" smtClean="0"/>
              <a:t>Life span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01656"/>
            <a:ext cx="11740896" cy="5410040"/>
          </a:xfrm>
        </p:spPr>
        <p:txBody>
          <a:bodyPr>
            <a:normAutofit/>
          </a:bodyPr>
          <a:lstStyle/>
          <a:p>
            <a:r>
              <a:rPr lang="en-US" sz="3200" dirty="0"/>
              <a:t>Changes in collagen lie behind joint stiffness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fibrous joints are the first to change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err="1" smtClean="0"/>
              <a:t>Synchondroses</a:t>
            </a:r>
            <a:r>
              <a:rPr lang="en-US" sz="3200" dirty="0" smtClean="0"/>
              <a:t> </a:t>
            </a:r>
            <a:r>
              <a:rPr lang="en-US" sz="3200" dirty="0"/>
              <a:t>that connect epiphyses to </a:t>
            </a:r>
            <a:r>
              <a:rPr lang="en-US" sz="3200" dirty="0" err="1"/>
              <a:t>diaphyses</a:t>
            </a:r>
            <a:r>
              <a:rPr lang="en-US" sz="3200" dirty="0"/>
              <a:t> in long bones disappear as the skeleton grows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60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8550"/>
            <a:ext cx="9404723" cy="1400530"/>
          </a:xfrm>
        </p:spPr>
        <p:txBody>
          <a:bodyPr/>
          <a:lstStyle/>
          <a:p>
            <a:r>
              <a:rPr lang="en-US" dirty="0" smtClean="0"/>
              <a:t>Life span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83368"/>
            <a:ext cx="11740896" cy="54100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Ligaments </a:t>
            </a:r>
            <a:r>
              <a:rPr lang="en-US" sz="3200" dirty="0"/>
              <a:t>lose their elasticity as collagen fibers become more tightly cross-linked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In </a:t>
            </a:r>
            <a:r>
              <a:rPr lang="en-US" sz="3200" dirty="0"/>
              <a:t>the intervertebral discs, less water diminishes the flexibility of the vertebral column and impairs the ability of the discs to absorb shocks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Loss </a:t>
            </a:r>
            <a:r>
              <a:rPr lang="en-US" sz="3200" dirty="0"/>
              <a:t>of function of synovial joints begins in the third decade of life.</a:t>
            </a:r>
          </a:p>
        </p:txBody>
      </p:sp>
    </p:spTree>
    <p:extLst>
      <p:ext uri="{BB962C8B-B14F-4D97-AF65-F5344CB8AC3E}">
        <p14:creationId xmlns:p14="http://schemas.microsoft.com/office/powerpoint/2010/main" val="17416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18438"/>
            <a:ext cx="8946541" cy="492996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J</a:t>
            </a:r>
            <a:r>
              <a:rPr lang="en-US" sz="3000" dirty="0" smtClean="0"/>
              <a:t>oints </a:t>
            </a:r>
            <a:r>
              <a:rPr lang="en-US" sz="3000" dirty="0"/>
              <a:t>classified structurally by the type of tissue </a:t>
            </a:r>
            <a:r>
              <a:rPr lang="en-US" sz="3000" dirty="0" smtClean="0"/>
              <a:t>that </a:t>
            </a:r>
            <a:r>
              <a:rPr lang="en-US" sz="3000" dirty="0"/>
              <a:t>binds the bones together are: </a:t>
            </a:r>
            <a:endParaRPr lang="en-US" sz="3000" dirty="0" smtClean="0"/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fibrous</a:t>
            </a:r>
            <a:r>
              <a:rPr lang="en-US" sz="2600" dirty="0">
                <a:solidFill>
                  <a:srgbClr val="FF0000"/>
                </a:solidFill>
              </a:rPr>
              <a:t>, cartilaginous, and synovial</a:t>
            </a:r>
            <a:r>
              <a:rPr lang="en-US" sz="2600" dirty="0"/>
              <a:t>. </a:t>
            </a:r>
            <a:endParaRPr lang="en-US" sz="2600" dirty="0" smtClean="0"/>
          </a:p>
          <a:p>
            <a:pPr lvl="1"/>
            <a:endParaRPr lang="en-US" sz="3200" dirty="0"/>
          </a:p>
          <a:p>
            <a:r>
              <a:rPr lang="en-US" sz="3000" dirty="0"/>
              <a:t>Joints can also be grouped according to the degree of movement possible at the bony junctions. </a:t>
            </a:r>
            <a:endParaRPr lang="en-US" sz="3000" dirty="0" smtClean="0"/>
          </a:p>
          <a:p>
            <a:pPr lvl="1"/>
            <a:r>
              <a:rPr lang="en-US" sz="3000" dirty="0" smtClean="0"/>
              <a:t> </a:t>
            </a:r>
            <a:r>
              <a:rPr lang="en-US" sz="2600" dirty="0"/>
              <a:t>Immovable joints are called </a:t>
            </a:r>
            <a:r>
              <a:rPr lang="en-US" sz="2600" dirty="0">
                <a:solidFill>
                  <a:srgbClr val="FF0000"/>
                </a:solidFill>
              </a:rPr>
              <a:t>synarthrotic</a:t>
            </a:r>
            <a:r>
              <a:rPr lang="en-US" sz="2600" dirty="0"/>
              <a:t>.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/>
              <a:t>Slightly movable joints are called </a:t>
            </a:r>
            <a:r>
              <a:rPr lang="en-US" sz="2600" dirty="0">
                <a:solidFill>
                  <a:srgbClr val="FF0000"/>
                </a:solidFill>
              </a:rPr>
              <a:t>amphiarthrotic</a:t>
            </a:r>
            <a:r>
              <a:rPr lang="en-US" sz="2600" dirty="0"/>
              <a:t>.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/>
              <a:t>Freely movable joints are called </a:t>
            </a:r>
            <a:r>
              <a:rPr lang="en-US" sz="2600" dirty="0">
                <a:solidFill>
                  <a:srgbClr val="FF0000"/>
                </a:solidFill>
              </a:rPr>
              <a:t>diarthrotic</a:t>
            </a:r>
            <a:r>
              <a:rPr lang="en-US" sz="2600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Fibrous </a:t>
            </a:r>
            <a:r>
              <a:rPr lang="en-US" sz="3200" dirty="0"/>
              <a:t>joints </a:t>
            </a:r>
            <a:r>
              <a:rPr lang="en-US" sz="3200" dirty="0" smtClean="0"/>
              <a:t>have </a:t>
            </a:r>
            <a:r>
              <a:rPr lang="en-US" sz="3200" dirty="0"/>
              <a:t>dense connective </a:t>
            </a:r>
            <a:r>
              <a:rPr lang="en-US" sz="3200" dirty="0" smtClean="0"/>
              <a:t>containing </a:t>
            </a:r>
            <a:r>
              <a:rPr lang="en-US" sz="3200" dirty="0"/>
              <a:t>many collagenous fibers </a:t>
            </a:r>
            <a:r>
              <a:rPr lang="en-US" sz="3200" dirty="0" smtClean="0"/>
              <a:t>holding </a:t>
            </a:r>
            <a:r>
              <a:rPr lang="en-US" sz="3200" dirty="0"/>
              <a:t>them </a:t>
            </a:r>
            <a:r>
              <a:rPr lang="en-US" sz="3200" dirty="0" smtClean="0"/>
              <a:t>together.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three types of fibrous joints </a:t>
            </a:r>
            <a:r>
              <a:rPr lang="en-US" sz="3200" dirty="0" smtClean="0"/>
              <a:t>are: </a:t>
            </a:r>
          </a:p>
          <a:p>
            <a:pPr lvl="1"/>
            <a:r>
              <a:rPr lang="en-US" sz="3000" dirty="0" err="1" smtClean="0">
                <a:solidFill>
                  <a:srgbClr val="FF0000"/>
                </a:solidFill>
              </a:rPr>
              <a:t>syndesmosis</a:t>
            </a:r>
            <a:r>
              <a:rPr lang="en-US" sz="3000" dirty="0">
                <a:solidFill>
                  <a:srgbClr val="FF0000"/>
                </a:solidFill>
              </a:rPr>
              <a:t>, suture, and </a:t>
            </a:r>
            <a:r>
              <a:rPr lang="en-US" sz="3000" dirty="0" err="1">
                <a:solidFill>
                  <a:srgbClr val="FF0000"/>
                </a:solidFill>
              </a:rPr>
              <a:t>gomphosis</a:t>
            </a:r>
            <a:r>
              <a:rPr lang="en-US" sz="3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3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03158"/>
            <a:ext cx="8946541" cy="504524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Syndesmosis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dirty="0"/>
              <a:t>bones are bound by a sheet of fibrous connective tissue (interosseous membrane) or bundle of fibrous connective tissue (interosseous ligament</a:t>
            </a:r>
            <a:r>
              <a:rPr lang="en-US" sz="2800" dirty="0" smtClean="0"/>
              <a:t>).</a:t>
            </a:r>
          </a:p>
          <a:p>
            <a:endParaRPr lang="en-US" sz="1000" dirty="0"/>
          </a:p>
          <a:p>
            <a:r>
              <a:rPr lang="en-US" sz="2800" dirty="0" smtClean="0"/>
              <a:t> </a:t>
            </a:r>
            <a:r>
              <a:rPr lang="en-US" sz="2800" dirty="0"/>
              <a:t>An example of a </a:t>
            </a:r>
            <a:r>
              <a:rPr lang="en-US" sz="2800" dirty="0" err="1">
                <a:solidFill>
                  <a:srgbClr val="FF0000"/>
                </a:solidFill>
              </a:rPr>
              <a:t>syndesmosis</a:t>
            </a:r>
            <a:r>
              <a:rPr lang="en-US" sz="2800" dirty="0"/>
              <a:t> is between the tibia and fibula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syndesmosis</a:t>
            </a:r>
            <a:r>
              <a:rPr lang="en-US" sz="2800" dirty="0"/>
              <a:t> </a:t>
            </a:r>
            <a:r>
              <a:rPr lang="en-US" sz="2800" dirty="0" smtClean="0"/>
              <a:t>=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amphiarthrotic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4" descr="shi78275_0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95" y="3968128"/>
            <a:ext cx="2660316" cy="288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6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49" y="1331495"/>
            <a:ext cx="8946541" cy="50773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Sutures</a:t>
            </a:r>
            <a:r>
              <a:rPr lang="en-US" sz="2800" dirty="0" smtClean="0"/>
              <a:t> </a:t>
            </a:r>
            <a:r>
              <a:rPr lang="en-US" sz="2800" dirty="0"/>
              <a:t>are only between flat bones of the </a:t>
            </a:r>
            <a:r>
              <a:rPr lang="en-US" sz="2800" dirty="0" smtClean="0"/>
              <a:t>skull.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sutural</a:t>
            </a:r>
            <a:r>
              <a:rPr lang="en-US" sz="2800" dirty="0"/>
              <a:t> ligament is a thin layer of dense connective tissue that joins flat bones of the skull together.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Fontanels allow the skull to change shape slightly during childbirth.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An example of a </a:t>
            </a:r>
            <a:r>
              <a:rPr lang="en-US" sz="2800" dirty="0">
                <a:solidFill>
                  <a:srgbClr val="FF0000"/>
                </a:solidFill>
              </a:rPr>
              <a:t>suture</a:t>
            </a:r>
            <a:r>
              <a:rPr lang="en-US" sz="2800" dirty="0"/>
              <a:t> is the parietal suture.</a:t>
            </a:r>
          </a:p>
          <a:p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utures</a:t>
            </a:r>
            <a:r>
              <a:rPr lang="en-US" sz="2800" dirty="0" smtClean="0"/>
              <a:t> = synarthrotic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4" name="Picture 3" descr="shi78275_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98" y="3049334"/>
            <a:ext cx="2451672" cy="335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0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50" y="1331495"/>
            <a:ext cx="8329446" cy="5077325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</a:rPr>
              <a:t>omphosis</a:t>
            </a:r>
            <a:r>
              <a:rPr lang="en-US" sz="2800" dirty="0" smtClean="0"/>
              <a:t> </a:t>
            </a:r>
            <a:r>
              <a:rPr lang="en-US" sz="2800" dirty="0"/>
              <a:t>is a joint formed by the union of a cone-shaped bony process in a bony socket.</a:t>
            </a:r>
          </a:p>
          <a:p>
            <a:r>
              <a:rPr lang="en-US" sz="2800" dirty="0" smtClean="0"/>
              <a:t>An </a:t>
            </a:r>
            <a:r>
              <a:rPr lang="en-US" sz="2800" dirty="0"/>
              <a:t>example of a </a:t>
            </a:r>
            <a:r>
              <a:rPr lang="en-US" sz="2800" dirty="0" err="1">
                <a:solidFill>
                  <a:srgbClr val="FF0000"/>
                </a:solidFill>
              </a:rPr>
              <a:t>gomphosis</a:t>
            </a:r>
            <a:r>
              <a:rPr lang="en-US" sz="2800" dirty="0"/>
              <a:t> is a tooth in a socket.</a:t>
            </a:r>
          </a:p>
          <a:p>
            <a:r>
              <a:rPr lang="en-US" sz="2800" dirty="0"/>
              <a:t>A periodontal ligament is a structure that firmly attaches a tooth to the jaw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Gomphosis</a:t>
            </a:r>
            <a:r>
              <a:rPr lang="en-US" sz="2800" dirty="0" smtClean="0"/>
              <a:t> = synarthrotic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3" descr="shi78275_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96" y="2640054"/>
            <a:ext cx="2537306" cy="376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2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Cartilaginous 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524" y="1698416"/>
            <a:ext cx="9172110" cy="33067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Bones </a:t>
            </a:r>
            <a:r>
              <a:rPr lang="en-US" sz="2800" dirty="0"/>
              <a:t>of cartilaginous joints are joined by hyaline cartilage or fibrocartilage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Two </a:t>
            </a:r>
            <a:r>
              <a:rPr lang="en-US" sz="2800" dirty="0"/>
              <a:t>types of cartilaginous joints </a:t>
            </a:r>
            <a:r>
              <a:rPr lang="en-US" sz="2800" dirty="0" smtClean="0"/>
              <a:t>are: </a:t>
            </a:r>
          </a:p>
          <a:p>
            <a:pPr lvl="2"/>
            <a:r>
              <a:rPr lang="en-US" sz="2400" dirty="0" err="1" smtClean="0"/>
              <a:t>synchondroses</a:t>
            </a:r>
            <a:r>
              <a:rPr lang="en-US" sz="2400" dirty="0"/>
              <a:t>, and symphyses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5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Cartilaginous 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724" y="1347537"/>
            <a:ext cx="5891044" cy="5077325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</a:rPr>
              <a:t>ynchondrosis</a:t>
            </a:r>
            <a:r>
              <a:rPr lang="en-US" sz="2800" dirty="0"/>
              <a:t>, bands of hyaline cartilage unite bones.</a:t>
            </a:r>
          </a:p>
          <a:p>
            <a:pPr lvl="2"/>
            <a:r>
              <a:rPr lang="en-US" sz="2400" dirty="0" smtClean="0"/>
              <a:t>Many </a:t>
            </a:r>
            <a:r>
              <a:rPr lang="en-US" sz="2400" dirty="0" err="1" smtClean="0">
                <a:solidFill>
                  <a:srgbClr val="FF0000"/>
                </a:solidFill>
              </a:rPr>
              <a:t>synchondrosis</a:t>
            </a:r>
            <a:r>
              <a:rPr lang="en-US" sz="2400" dirty="0" smtClean="0"/>
              <a:t> </a:t>
            </a:r>
            <a:r>
              <a:rPr lang="en-US" sz="2400" dirty="0"/>
              <a:t>are temporary structures and disappear during growth.</a:t>
            </a:r>
          </a:p>
          <a:p>
            <a:r>
              <a:rPr lang="en-US" sz="2800" dirty="0" smtClean="0"/>
              <a:t>Two </a:t>
            </a:r>
            <a:r>
              <a:rPr lang="en-US" sz="2800" dirty="0"/>
              <a:t>examples of </a:t>
            </a:r>
            <a:r>
              <a:rPr lang="en-US" sz="2800" dirty="0" err="1" smtClean="0">
                <a:solidFill>
                  <a:srgbClr val="FF0000"/>
                </a:solidFill>
              </a:rPr>
              <a:t>synchondrosis</a:t>
            </a:r>
            <a:r>
              <a:rPr lang="en-US" sz="2800" dirty="0" smtClean="0"/>
              <a:t> </a:t>
            </a:r>
            <a:r>
              <a:rPr lang="en-US" sz="2800" dirty="0"/>
              <a:t>are epiphyseal plates and the joint between the first rib and manubrium.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Synchondrosis</a:t>
            </a:r>
            <a:r>
              <a:rPr lang="en-US" sz="2800" dirty="0" smtClean="0"/>
              <a:t> = synarthrotic.</a:t>
            </a:r>
            <a:endParaRPr lang="en-US" sz="2800" dirty="0"/>
          </a:p>
        </p:txBody>
      </p:sp>
      <p:pic>
        <p:nvPicPr>
          <p:cNvPr id="4" name="Picture 3" descr="shi78275_08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0916"/>
            <a:ext cx="3825039" cy="417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78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2243</TotalTime>
  <Words>1304</Words>
  <Application>Microsoft Macintosh PowerPoint</Application>
  <PresentationFormat>Widescreen</PresentationFormat>
  <Paragraphs>160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Century Gothic</vt:lpstr>
      <vt:lpstr>Wingdings 3</vt:lpstr>
      <vt:lpstr>Arial</vt:lpstr>
      <vt:lpstr>Ion</vt:lpstr>
      <vt:lpstr>Joints </vt:lpstr>
      <vt:lpstr>Intro to Joints </vt:lpstr>
      <vt:lpstr>Intro to Joints </vt:lpstr>
      <vt:lpstr>Fibrous joints </vt:lpstr>
      <vt:lpstr>Fibrous joints </vt:lpstr>
      <vt:lpstr>Fibrous joints </vt:lpstr>
      <vt:lpstr>Fibrous joints </vt:lpstr>
      <vt:lpstr>Cartilaginous  joints </vt:lpstr>
      <vt:lpstr>Cartilaginous  joints </vt:lpstr>
      <vt:lpstr>Cartilaginous  joints 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Synovial Joints</vt:lpstr>
      <vt:lpstr>Life span changes </vt:lpstr>
      <vt:lpstr>Life span changes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</dc:title>
  <dc:creator>Microsoft Office User</dc:creator>
  <cp:lastModifiedBy>Microsoft Office User</cp:lastModifiedBy>
  <cp:revision>18</cp:revision>
  <dcterms:created xsi:type="dcterms:W3CDTF">2015-12-07T12:59:09Z</dcterms:created>
  <dcterms:modified xsi:type="dcterms:W3CDTF">2015-12-10T14:32:51Z</dcterms:modified>
</cp:coreProperties>
</file>