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6" r:id="rId14"/>
    <p:sldId id="270" r:id="rId15"/>
    <p:sldId id="268" r:id="rId16"/>
    <p:sldId id="271" r:id="rId17"/>
    <p:sldId id="272" r:id="rId18"/>
    <p:sldId id="274" r:id="rId19"/>
    <p:sldId id="273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41"/>
    <p:restoredTop sz="89419"/>
  </p:normalViewPr>
  <p:slideViewPr>
    <p:cSldViewPr snapToGrid="0" snapToObjects="1">
      <p:cViewPr>
        <p:scale>
          <a:sx n="51" d="100"/>
          <a:sy n="51" d="100"/>
        </p:scale>
        <p:origin x="144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2E9-C22C-444C-8F10-BA745B55B099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54BF-644F-334D-A65D-A0C571CF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6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2E9-C22C-444C-8F10-BA745B55B099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54BF-644F-334D-A65D-A0C571CF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2E9-C22C-444C-8F10-BA745B55B099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54BF-644F-334D-A65D-A0C571CF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2E9-C22C-444C-8F10-BA745B55B099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54BF-644F-334D-A65D-A0C571CF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5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2E9-C22C-444C-8F10-BA745B55B099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54BF-644F-334D-A65D-A0C571CF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2E9-C22C-444C-8F10-BA745B55B099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54BF-644F-334D-A65D-A0C571CF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7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2E9-C22C-444C-8F10-BA745B55B099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54BF-644F-334D-A65D-A0C571CF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6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2E9-C22C-444C-8F10-BA745B55B099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54BF-644F-334D-A65D-A0C571CF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1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2E9-C22C-444C-8F10-BA745B55B099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54BF-644F-334D-A65D-A0C571CF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2E9-C22C-444C-8F10-BA745B55B099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54BF-644F-334D-A65D-A0C571CF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5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2E9-C22C-444C-8F10-BA745B55B099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54BF-644F-334D-A65D-A0C571CF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8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3D2E9-C22C-444C-8F10-BA745B55B099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54BF-644F-334D-A65D-A0C571CF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9 Muscles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3110"/>
            <a:ext cx="10515600" cy="5254443"/>
          </a:xfrm>
        </p:spPr>
        <p:txBody>
          <a:bodyPr>
            <a:normAutofit/>
          </a:bodyPr>
          <a:lstStyle/>
          <a:p>
            <a:r>
              <a:rPr lang="en-US" dirty="0"/>
              <a:t>A sarcomere is a repeating pattern of a myofibril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Myofibrils </a:t>
            </a:r>
            <a:r>
              <a:rPr lang="en-US" dirty="0"/>
              <a:t>may be thought of as sarcomeres joined end to end.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/>
          </a:p>
          <a:p>
            <a:r>
              <a:rPr lang="en-US" dirty="0" smtClean="0"/>
              <a:t>Sarcomere is the functional unit of muscle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Myofibril is the contractile </a:t>
            </a:r>
            <a:r>
              <a:rPr lang="en-US" dirty="0"/>
              <a:t>thread that extends the length of the muscle fiber 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62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Structure of Skeletal Muscle Muscle Fibers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4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1200"/>
              <a:t>Fig. 9.2</a:t>
            </a:r>
          </a:p>
        </p:txBody>
      </p:sp>
      <p:pic>
        <p:nvPicPr>
          <p:cNvPr id="4099" name="Picture 3" descr="shi78275_09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0"/>
            <a:ext cx="6323013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hi78275_09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89" y="1027906"/>
            <a:ext cx="5493411" cy="531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shi78275_09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36600"/>
            <a:ext cx="86868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7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Contraction-Neuromuscular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skeletal muscle is functionally connected to an axon of a motor neuron.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Motor neurons stimulate muscle fibers to </a:t>
            </a:r>
            <a:r>
              <a:rPr lang="en-US" dirty="0" smtClean="0"/>
              <a:t>contract by conducting electrical impulses called action potentials 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neuromuscular junction is the site where an axon and muscle fiber meet.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A motor unit is a motor neuron and the muscle fibers it controls.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90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Contraction-Neuromuscular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synaptic cleft separates the membranes of the neuron and the membrane of the muscle fiber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Synaptic </a:t>
            </a:r>
            <a:r>
              <a:rPr lang="en-US" dirty="0"/>
              <a:t>vesicles store neurotransmitters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functional connection between a neuron and a skeletal muscle fiber is a </a:t>
            </a:r>
            <a:r>
              <a:rPr lang="en-US" dirty="0" smtClean="0"/>
              <a:t>synaptic cleft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Contraction-Neuromuscular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291840" y="1332411"/>
            <a:ext cx="7132320" cy="5266827"/>
            <a:chOff x="3886200" y="2065338"/>
            <a:chExt cx="4789488" cy="4533900"/>
          </a:xfrm>
        </p:grpSpPr>
        <p:pic>
          <p:nvPicPr>
            <p:cNvPr id="5" name="Picture 5" descr="shi25707_09_08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065338"/>
              <a:ext cx="4759325" cy="453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4543425" y="4422775"/>
              <a:ext cx="914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Axon branches</a:t>
              </a:r>
              <a:endParaRPr lang="en-US" altLang="en-US" sz="1000" b="1">
                <a:latin typeface="Arial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5392738" y="2624138"/>
              <a:ext cx="7969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Mitochondria</a:t>
              </a:r>
              <a:endParaRPr lang="en-US" altLang="en-US" sz="1000" b="1">
                <a:latin typeface="Arial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4557713" y="5010150"/>
              <a:ext cx="1587" cy="166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8172450" y="5100638"/>
              <a:ext cx="1588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7920038" y="3127375"/>
              <a:ext cx="449262" cy="611188"/>
            </a:xfrm>
            <a:custGeom>
              <a:avLst/>
              <a:gdLst>
                <a:gd name="T0" fmla="*/ 2147483647 w 372"/>
                <a:gd name="T1" fmla="*/ 2147483647 h 506"/>
                <a:gd name="T2" fmla="*/ 2147483647 w 372"/>
                <a:gd name="T3" fmla="*/ 2147483647 h 506"/>
                <a:gd name="T4" fmla="*/ 0 w 372"/>
                <a:gd name="T5" fmla="*/ 0 h 506"/>
                <a:gd name="T6" fmla="*/ 0 60000 65536"/>
                <a:gd name="T7" fmla="*/ 0 60000 65536"/>
                <a:gd name="T8" fmla="*/ 0 60000 65536"/>
                <a:gd name="T9" fmla="*/ 0 w 372"/>
                <a:gd name="T10" fmla="*/ 0 h 506"/>
                <a:gd name="T11" fmla="*/ 372 w 372"/>
                <a:gd name="T12" fmla="*/ 506 h 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506">
                  <a:moveTo>
                    <a:pt x="372" y="506"/>
                  </a:moveTo>
                  <a:lnTo>
                    <a:pt x="372" y="29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5694363" y="3989388"/>
              <a:ext cx="1587" cy="280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7478713" y="2193925"/>
              <a:ext cx="534987" cy="514350"/>
            </a:xfrm>
            <a:custGeom>
              <a:avLst/>
              <a:gdLst>
                <a:gd name="T0" fmla="*/ 2147483647 w 443"/>
                <a:gd name="T1" fmla="*/ 0 h 426"/>
                <a:gd name="T2" fmla="*/ 2147483647 w 443"/>
                <a:gd name="T3" fmla="*/ 0 h 426"/>
                <a:gd name="T4" fmla="*/ 0 w 443"/>
                <a:gd name="T5" fmla="*/ 2147483647 h 426"/>
                <a:gd name="T6" fmla="*/ 0 60000 65536"/>
                <a:gd name="T7" fmla="*/ 0 60000 65536"/>
                <a:gd name="T8" fmla="*/ 0 60000 65536"/>
                <a:gd name="T9" fmla="*/ 0 w 443"/>
                <a:gd name="T10" fmla="*/ 0 h 426"/>
                <a:gd name="T11" fmla="*/ 443 w 443"/>
                <a:gd name="T12" fmla="*/ 426 h 4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3" h="426">
                  <a:moveTo>
                    <a:pt x="443" y="0"/>
                  </a:moveTo>
                  <a:lnTo>
                    <a:pt x="374" y="0"/>
                  </a:lnTo>
                  <a:lnTo>
                    <a:pt x="0" y="42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7445375" y="2193925"/>
              <a:ext cx="484188" cy="723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7929563" y="2193925"/>
              <a:ext cx="1587" cy="687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476875" y="4498975"/>
              <a:ext cx="395288" cy="366713"/>
            </a:xfrm>
            <a:custGeom>
              <a:avLst/>
              <a:gdLst>
                <a:gd name="T0" fmla="*/ 0 w 327"/>
                <a:gd name="T1" fmla="*/ 0 h 303"/>
                <a:gd name="T2" fmla="*/ 2147483647 w 327"/>
                <a:gd name="T3" fmla="*/ 0 h 303"/>
                <a:gd name="T4" fmla="*/ 2147483647 w 327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327"/>
                <a:gd name="T10" fmla="*/ 0 h 303"/>
                <a:gd name="T11" fmla="*/ 327 w 327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7" h="303">
                  <a:moveTo>
                    <a:pt x="0" y="0"/>
                  </a:moveTo>
                  <a:lnTo>
                    <a:pt x="156" y="0"/>
                  </a:lnTo>
                  <a:lnTo>
                    <a:pt x="327" y="30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 flipV="1">
              <a:off x="5665788" y="4498975"/>
              <a:ext cx="471487" cy="3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H="1">
              <a:off x="6238875" y="2700338"/>
              <a:ext cx="83343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 flipV="1">
              <a:off x="6397625" y="2700338"/>
              <a:ext cx="166688" cy="452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7818438" y="3430588"/>
              <a:ext cx="107950" cy="666750"/>
            </a:xfrm>
            <a:custGeom>
              <a:avLst/>
              <a:gdLst>
                <a:gd name="T0" fmla="*/ 2147483647 w 90"/>
                <a:gd name="T1" fmla="*/ 2147483647 h 552"/>
                <a:gd name="T2" fmla="*/ 2147483647 w 90"/>
                <a:gd name="T3" fmla="*/ 2147483647 h 552"/>
                <a:gd name="T4" fmla="*/ 0 w 90"/>
                <a:gd name="T5" fmla="*/ 0 h 552"/>
                <a:gd name="T6" fmla="*/ 0 60000 65536"/>
                <a:gd name="T7" fmla="*/ 0 60000 65536"/>
                <a:gd name="T8" fmla="*/ 0 60000 65536"/>
                <a:gd name="T9" fmla="*/ 0 w 90"/>
                <a:gd name="T10" fmla="*/ 0 h 552"/>
                <a:gd name="T11" fmla="*/ 90 w 90"/>
                <a:gd name="T12" fmla="*/ 552 h 5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552">
                  <a:moveTo>
                    <a:pt x="90" y="552"/>
                  </a:moveTo>
                  <a:lnTo>
                    <a:pt x="90" y="39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7235825" y="3084513"/>
              <a:ext cx="107950" cy="668337"/>
            </a:xfrm>
            <a:custGeom>
              <a:avLst/>
              <a:gdLst>
                <a:gd name="T0" fmla="*/ 2147483647 w 90"/>
                <a:gd name="T1" fmla="*/ 2147483647 h 554"/>
                <a:gd name="T2" fmla="*/ 2147483647 w 90"/>
                <a:gd name="T3" fmla="*/ 2147483647 h 554"/>
                <a:gd name="T4" fmla="*/ 0 w 90"/>
                <a:gd name="T5" fmla="*/ 0 h 554"/>
                <a:gd name="T6" fmla="*/ 0 60000 65536"/>
                <a:gd name="T7" fmla="*/ 0 60000 65536"/>
                <a:gd name="T8" fmla="*/ 0 60000 65536"/>
                <a:gd name="T9" fmla="*/ 0 w 90"/>
                <a:gd name="T10" fmla="*/ 0 h 554"/>
                <a:gd name="T11" fmla="*/ 90 w 90"/>
                <a:gd name="T12" fmla="*/ 554 h 5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554">
                  <a:moveTo>
                    <a:pt x="90" y="554"/>
                  </a:moveTo>
                  <a:lnTo>
                    <a:pt x="90" y="40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786563" y="3192463"/>
              <a:ext cx="344487" cy="1209675"/>
            </a:xfrm>
            <a:custGeom>
              <a:avLst/>
              <a:gdLst>
                <a:gd name="T0" fmla="*/ 2147483647 w 285"/>
                <a:gd name="T1" fmla="*/ 0 h 1001"/>
                <a:gd name="T2" fmla="*/ 0 w 285"/>
                <a:gd name="T3" fmla="*/ 2147483647 h 1001"/>
                <a:gd name="T4" fmla="*/ 0 w 285"/>
                <a:gd name="T5" fmla="*/ 2147483647 h 1001"/>
                <a:gd name="T6" fmla="*/ 0 60000 65536"/>
                <a:gd name="T7" fmla="*/ 0 60000 65536"/>
                <a:gd name="T8" fmla="*/ 0 60000 65536"/>
                <a:gd name="T9" fmla="*/ 0 w 285"/>
                <a:gd name="T10" fmla="*/ 0 h 1001"/>
                <a:gd name="T11" fmla="*/ 285 w 285"/>
                <a:gd name="T12" fmla="*/ 1001 h 10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" h="1001">
                  <a:moveTo>
                    <a:pt x="285" y="0"/>
                  </a:moveTo>
                  <a:lnTo>
                    <a:pt x="0" y="353"/>
                  </a:lnTo>
                  <a:lnTo>
                    <a:pt x="0" y="100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6786563" y="4749800"/>
              <a:ext cx="0" cy="503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6929438" y="3746500"/>
              <a:ext cx="8223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Acetylcholine</a:t>
              </a:r>
              <a:endParaRPr lang="en-US" altLang="en-US" sz="1000" b="1">
                <a:latin typeface="Arial" charset="0"/>
              </a:endParaRP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8056563" y="2103438"/>
              <a:ext cx="6191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charset="0"/>
                </a:rPr>
                <a:t>Synaptic</a:t>
              </a:r>
            </a:p>
            <a:p>
              <a:pPr eaLnBrk="1" hangingPunct="1"/>
              <a:r>
                <a:rPr lang="en-US" altLang="en-US" sz="1000" b="1">
                  <a:latin typeface="Arial" charset="0"/>
                </a:rPr>
                <a:t>vesicles</a:t>
              </a: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8054975" y="3738563"/>
              <a:ext cx="6191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charset="0"/>
                </a:rPr>
                <a:t>Synaptic</a:t>
              </a:r>
            </a:p>
            <a:p>
              <a:pPr eaLnBrk="1" hangingPunct="1"/>
              <a:r>
                <a:rPr lang="en-US" altLang="en-US" sz="1000" b="1">
                  <a:latin typeface="Arial" charset="0"/>
                </a:rPr>
                <a:t>cleft</a:t>
              </a: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7689850" y="4084638"/>
              <a:ext cx="8286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charset="0"/>
                </a:rPr>
                <a:t>Folded</a:t>
              </a:r>
            </a:p>
            <a:p>
              <a:pPr eaLnBrk="1" hangingPunct="1"/>
              <a:r>
                <a:rPr lang="en-US" altLang="en-US" sz="1000" b="1">
                  <a:latin typeface="Arial" charset="0"/>
                </a:rPr>
                <a:t>sarcolemma</a:t>
              </a: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6589713" y="4406900"/>
              <a:ext cx="647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charset="0"/>
                </a:rPr>
                <a:t>Motor</a:t>
              </a:r>
            </a:p>
            <a:p>
              <a:pPr eaLnBrk="1" hangingPunct="1"/>
              <a:r>
                <a:rPr lang="en-US" altLang="en-US" sz="1000" b="1">
                  <a:latin typeface="Arial" charset="0"/>
                </a:rPr>
                <a:t>end plate</a:t>
              </a: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7758113" y="4786313"/>
              <a:ext cx="8366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charset="0"/>
                </a:rPr>
                <a:t>Myofibril of</a:t>
              </a:r>
            </a:p>
            <a:p>
              <a:pPr eaLnBrk="1" hangingPunct="1"/>
              <a:r>
                <a:rPr lang="en-US" altLang="en-US" sz="1000" b="1">
                  <a:latin typeface="Arial" charset="0"/>
                </a:rPr>
                <a:t>muscle fiber</a:t>
              </a:r>
            </a:p>
          </p:txBody>
        </p: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4132263" y="4694238"/>
              <a:ext cx="8302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charset="0"/>
                </a:rPr>
                <a:t>Muscle fiber</a:t>
              </a:r>
            </a:p>
            <a:p>
              <a:pPr eaLnBrk="1" hangingPunct="1"/>
              <a:r>
                <a:rPr lang="en-US" altLang="en-US" sz="1000" b="1">
                  <a:latin typeface="Arial" charset="0"/>
                </a:rPr>
                <a:t>nucleus</a:t>
              </a: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5335588" y="3675063"/>
              <a:ext cx="8524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charset="0"/>
                </a:rPr>
                <a:t>Motor</a:t>
              </a:r>
            </a:p>
            <a:p>
              <a:pPr eaLnBrk="1" hangingPunct="1"/>
              <a:r>
                <a:rPr lang="en-US" altLang="en-US" sz="1000" b="1">
                  <a:latin typeface="Arial" charset="0"/>
                </a:rPr>
                <a:t>neuron axon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07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Contraction-Stimulus for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r>
              <a:rPr lang="en-US" dirty="0" smtClean="0"/>
              <a:t>Acetylcholine( </a:t>
            </a:r>
            <a:r>
              <a:rPr lang="en-US" dirty="0" err="1" smtClean="0"/>
              <a:t>ACh</a:t>
            </a:r>
            <a:r>
              <a:rPr lang="en-US" dirty="0" smtClean="0"/>
              <a:t>) </a:t>
            </a:r>
            <a:r>
              <a:rPr lang="en-US" dirty="0"/>
              <a:t>is the </a:t>
            </a:r>
            <a:r>
              <a:rPr lang="en-US" dirty="0" smtClean="0"/>
              <a:t>neurotransmitter </a:t>
            </a:r>
            <a:r>
              <a:rPr lang="en-US" dirty="0"/>
              <a:t>that motor neurons use to control skeletal muscle.</a:t>
            </a:r>
            <a:r>
              <a:rPr lang="en-US" dirty="0"/>
              <a:t> </a:t>
            </a:r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Acetylcholine:</a:t>
            </a:r>
            <a:endParaRPr lang="en-US" dirty="0"/>
          </a:p>
          <a:p>
            <a:pPr lvl="1"/>
            <a:r>
              <a:rPr lang="en-US" dirty="0" smtClean="0"/>
              <a:t>is </a:t>
            </a:r>
            <a:r>
              <a:rPr lang="en-US" dirty="0"/>
              <a:t>the neurotransmitter at the neuromuscular junction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is </a:t>
            </a:r>
            <a:r>
              <a:rPr lang="en-US" dirty="0"/>
              <a:t>broken down by acetylcholinesterase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binds </a:t>
            </a:r>
            <a:r>
              <a:rPr lang="en-US" dirty="0"/>
              <a:t>to receptors on the muscle cell membrane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causes an influx of sodium ions into the muscle cell when bound to its receptor. </a:t>
            </a:r>
            <a:endParaRPr lang="en-US" dirty="0" smtClean="0"/>
          </a:p>
          <a:p>
            <a:pPr lvl="1"/>
            <a:endParaRPr lang="en-US" sz="1000" dirty="0"/>
          </a:p>
          <a:p>
            <a:r>
              <a:rPr lang="en-US" dirty="0" smtClean="0"/>
              <a:t>In response to an action potential </a:t>
            </a:r>
            <a:r>
              <a:rPr lang="en-US" dirty="0" err="1" smtClean="0"/>
              <a:t>ACh</a:t>
            </a:r>
            <a:r>
              <a:rPr lang="en-US" dirty="0" smtClean="0"/>
              <a:t> is released and stimulates the muscle fiber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Contraction-Excitation contraction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r>
              <a:rPr lang="en-US" dirty="0"/>
              <a:t>The sarcoplasmic reticulum has a high concentration of calcium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muscle </a:t>
            </a:r>
            <a:r>
              <a:rPr lang="en-US" dirty="0" smtClean="0"/>
              <a:t>impulse signals the sarcoplasmic reticulum to release calcium ions</a:t>
            </a:r>
          </a:p>
          <a:p>
            <a:endParaRPr lang="en-US" dirty="0" smtClean="0"/>
          </a:p>
          <a:p>
            <a:r>
              <a:rPr lang="en-US" dirty="0"/>
              <a:t>Calcium ions bind to troponin, </a:t>
            </a:r>
            <a:r>
              <a:rPr lang="en-US" dirty="0" smtClean="0"/>
              <a:t>causing </a:t>
            </a:r>
            <a:r>
              <a:rPr lang="en-US" dirty="0"/>
              <a:t>the </a:t>
            </a:r>
            <a:r>
              <a:rPr lang="en-US" dirty="0" smtClean="0"/>
              <a:t>tropomyosin</a:t>
            </a:r>
            <a:r>
              <a:rPr lang="en-US" dirty="0"/>
              <a:t> </a:t>
            </a:r>
            <a:r>
              <a:rPr lang="en-US" dirty="0" smtClean="0"/>
              <a:t>to shift and expose active sites on the actin for myosin binding</a:t>
            </a:r>
          </a:p>
          <a:p>
            <a:endParaRPr lang="en-US" dirty="0" smtClean="0"/>
          </a:p>
          <a:p>
            <a:r>
              <a:rPr lang="en-US" dirty="0" smtClean="0"/>
              <a:t>Cross-bridges form between myosin and actin, and actin filaments move inward, shortening the sarcomere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" y="992868"/>
            <a:ext cx="5693229" cy="3063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Skeletal Muscle Contraction-Excitation </a:t>
            </a:r>
            <a:r>
              <a:rPr lang="en-US" smtClean="0"/>
              <a:t>contraction coupling</a:t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>(1-3)</a:t>
            </a:r>
            <a:endParaRPr lang="en-US" dirty="0"/>
          </a:p>
        </p:txBody>
      </p:sp>
      <p:pic>
        <p:nvPicPr>
          <p:cNvPr id="4" name="Content Placeholder 3" descr="shi78275_09_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95" y="685800"/>
            <a:ext cx="6755783" cy="591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Contraction-Sliding Filament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362819" cy="4836432"/>
          </a:xfrm>
        </p:spPr>
        <p:txBody>
          <a:bodyPr>
            <a:normAutofit/>
          </a:bodyPr>
          <a:lstStyle/>
          <a:p>
            <a:r>
              <a:rPr lang="en-US" dirty="0"/>
              <a:t>According to the sliding filament model, when sarcomeres shorten, the thick and thin filaments slide past one another.</a:t>
            </a:r>
            <a:r>
              <a:rPr lang="en-US" dirty="0"/>
              <a:t>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83680" y="1460682"/>
            <a:ext cx="4511131" cy="4966244"/>
            <a:chOff x="4946650" y="2139950"/>
            <a:chExt cx="3013075" cy="4495800"/>
          </a:xfrm>
        </p:grpSpPr>
        <p:pic>
          <p:nvPicPr>
            <p:cNvPr id="5" name="Picture 29" descr="shi25707_09_1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50" y="2312988"/>
              <a:ext cx="3013075" cy="432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5081588" y="2433638"/>
              <a:ext cx="3302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Z line</a:t>
              </a:r>
              <a:endParaRPr lang="en-US" altLang="en-US" sz="1000" b="1">
                <a:latin typeface="Arial" charset="0"/>
              </a:endParaRPr>
            </a:p>
          </p:txBody>
        </p:sp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7540625" y="2433638"/>
              <a:ext cx="3302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Z line</a:t>
              </a:r>
              <a:endParaRPr lang="en-US" altLang="en-US" sz="1000" b="1">
                <a:latin typeface="Arial" charset="0"/>
              </a:endParaRPr>
            </a:p>
          </p:txBody>
        </p:sp>
        <p:sp>
          <p:nvSpPr>
            <p:cNvPr id="8" name="Rectangle 35"/>
            <p:cNvSpPr>
              <a:spLocks noChangeArrowheads="1"/>
            </p:cNvSpPr>
            <p:nvPr/>
          </p:nvSpPr>
          <p:spPr bwMode="auto">
            <a:xfrm>
              <a:off x="6370638" y="5148263"/>
              <a:ext cx="712787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Contracting</a:t>
              </a:r>
              <a:endParaRPr lang="en-US" altLang="en-US" sz="1000" b="1">
                <a:latin typeface="Arial" charset="0"/>
              </a:endParaRPr>
            </a:p>
          </p:txBody>
        </p:sp>
        <p:sp>
          <p:nvSpPr>
            <p:cNvPr id="9" name="Rectangle 37"/>
            <p:cNvSpPr>
              <a:spLocks noChangeArrowheads="1"/>
            </p:cNvSpPr>
            <p:nvPr/>
          </p:nvSpPr>
          <p:spPr bwMode="auto">
            <a:xfrm>
              <a:off x="6370638" y="3805238"/>
              <a:ext cx="484187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Relaxed</a:t>
              </a:r>
              <a:endParaRPr lang="en-US" altLang="en-US" sz="1000" b="1">
                <a:latin typeface="Arial" charset="0"/>
              </a:endParaRPr>
            </a:p>
          </p:txBody>
        </p:sp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6234113" y="5148263"/>
              <a:ext cx="698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altLang="en-US" sz="1000" b="1">
                <a:latin typeface="Arial" charset="0"/>
              </a:endParaRPr>
            </a:p>
          </p:txBody>
        </p:sp>
        <p:sp>
          <p:nvSpPr>
            <p:cNvPr id="11" name="Rectangle 40"/>
            <p:cNvSpPr>
              <a:spLocks noChangeArrowheads="1"/>
            </p:cNvSpPr>
            <p:nvPr/>
          </p:nvSpPr>
          <p:spPr bwMode="auto">
            <a:xfrm>
              <a:off x="6226175" y="3805238"/>
              <a:ext cx="698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altLang="en-US" sz="1000" b="1">
                <a:latin typeface="Arial" charset="0"/>
              </a:endParaRPr>
            </a:p>
          </p:txBody>
        </p:sp>
        <p:sp>
          <p:nvSpPr>
            <p:cNvPr id="12" name="Freeform 41"/>
            <p:cNvSpPr>
              <a:spLocks/>
            </p:cNvSpPr>
            <p:nvPr/>
          </p:nvSpPr>
          <p:spPr bwMode="auto">
            <a:xfrm>
              <a:off x="7259638" y="3341688"/>
              <a:ext cx="150812" cy="528637"/>
            </a:xfrm>
            <a:custGeom>
              <a:avLst/>
              <a:gdLst>
                <a:gd name="T0" fmla="*/ 0 w 124"/>
                <a:gd name="T1" fmla="*/ 0 h 434"/>
                <a:gd name="T2" fmla="*/ 2147483647 w 124"/>
                <a:gd name="T3" fmla="*/ 2147483647 h 434"/>
                <a:gd name="T4" fmla="*/ 2147483647 w 124"/>
                <a:gd name="T5" fmla="*/ 2147483647 h 434"/>
                <a:gd name="T6" fmla="*/ 0 60000 65536"/>
                <a:gd name="T7" fmla="*/ 0 60000 65536"/>
                <a:gd name="T8" fmla="*/ 0 60000 65536"/>
                <a:gd name="T9" fmla="*/ 0 w 124"/>
                <a:gd name="T10" fmla="*/ 0 h 434"/>
                <a:gd name="T11" fmla="*/ 124 w 124"/>
                <a:gd name="T12" fmla="*/ 434 h 4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" h="434">
                  <a:moveTo>
                    <a:pt x="0" y="0"/>
                  </a:moveTo>
                  <a:lnTo>
                    <a:pt x="124" y="356"/>
                  </a:lnTo>
                  <a:lnTo>
                    <a:pt x="124" y="4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2"/>
            <p:cNvSpPr>
              <a:spLocks/>
            </p:cNvSpPr>
            <p:nvPr/>
          </p:nvSpPr>
          <p:spPr bwMode="auto">
            <a:xfrm>
              <a:off x="7169150" y="3251200"/>
              <a:ext cx="90488" cy="179388"/>
            </a:xfrm>
            <a:custGeom>
              <a:avLst/>
              <a:gdLst>
                <a:gd name="T0" fmla="*/ 0 w 74"/>
                <a:gd name="T1" fmla="*/ 0 h 148"/>
                <a:gd name="T2" fmla="*/ 2147483647 w 74"/>
                <a:gd name="T3" fmla="*/ 0 h 148"/>
                <a:gd name="T4" fmla="*/ 2147483647 w 74"/>
                <a:gd name="T5" fmla="*/ 2147483647 h 148"/>
                <a:gd name="T6" fmla="*/ 0 w 74"/>
                <a:gd name="T7" fmla="*/ 2147483647 h 1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148"/>
                <a:gd name="T14" fmla="*/ 74 w 74"/>
                <a:gd name="T15" fmla="*/ 148 h 1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148">
                  <a:moveTo>
                    <a:pt x="0" y="0"/>
                  </a:moveTo>
                  <a:lnTo>
                    <a:pt x="74" y="0"/>
                  </a:lnTo>
                  <a:lnTo>
                    <a:pt x="74" y="148"/>
                  </a:lnTo>
                  <a:lnTo>
                    <a:pt x="0" y="1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7259638" y="3586163"/>
              <a:ext cx="150812" cy="188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7169150" y="3495675"/>
              <a:ext cx="90488" cy="182563"/>
            </a:xfrm>
            <a:custGeom>
              <a:avLst/>
              <a:gdLst>
                <a:gd name="T0" fmla="*/ 0 w 74"/>
                <a:gd name="T1" fmla="*/ 0 h 149"/>
                <a:gd name="T2" fmla="*/ 2147483647 w 74"/>
                <a:gd name="T3" fmla="*/ 0 h 149"/>
                <a:gd name="T4" fmla="*/ 2147483647 w 74"/>
                <a:gd name="T5" fmla="*/ 2147483647 h 149"/>
                <a:gd name="T6" fmla="*/ 0 w 74"/>
                <a:gd name="T7" fmla="*/ 2147483647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149"/>
                <a:gd name="T14" fmla="*/ 74 w 74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149">
                  <a:moveTo>
                    <a:pt x="0" y="0"/>
                  </a:moveTo>
                  <a:lnTo>
                    <a:pt x="74" y="0"/>
                  </a:lnTo>
                  <a:lnTo>
                    <a:pt x="74" y="149"/>
                  </a:lnTo>
                  <a:lnTo>
                    <a:pt x="0" y="14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45"/>
            <p:cNvSpPr>
              <a:spLocks/>
            </p:cNvSpPr>
            <p:nvPr/>
          </p:nvSpPr>
          <p:spPr bwMode="auto">
            <a:xfrm>
              <a:off x="5619750" y="3468688"/>
              <a:ext cx="120650" cy="303212"/>
            </a:xfrm>
            <a:custGeom>
              <a:avLst/>
              <a:gdLst>
                <a:gd name="T0" fmla="*/ 0 w 99"/>
                <a:gd name="T1" fmla="*/ 0 h 248"/>
                <a:gd name="T2" fmla="*/ 0 w 99"/>
                <a:gd name="T3" fmla="*/ 2147483647 h 248"/>
                <a:gd name="T4" fmla="*/ 2147483647 w 99"/>
                <a:gd name="T5" fmla="*/ 2147483647 h 248"/>
                <a:gd name="T6" fmla="*/ 0 60000 65536"/>
                <a:gd name="T7" fmla="*/ 0 60000 65536"/>
                <a:gd name="T8" fmla="*/ 0 60000 65536"/>
                <a:gd name="T9" fmla="*/ 0 w 99"/>
                <a:gd name="T10" fmla="*/ 0 h 248"/>
                <a:gd name="T11" fmla="*/ 99 w 99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248">
                  <a:moveTo>
                    <a:pt x="0" y="0"/>
                  </a:moveTo>
                  <a:lnTo>
                    <a:pt x="0" y="248"/>
                  </a:lnTo>
                  <a:lnTo>
                    <a:pt x="99" y="2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6"/>
            <p:cNvSpPr>
              <a:spLocks noChangeShapeType="1"/>
            </p:cNvSpPr>
            <p:nvPr/>
          </p:nvSpPr>
          <p:spPr bwMode="auto">
            <a:xfrm>
              <a:off x="5619750" y="3771900"/>
              <a:ext cx="1588" cy="98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47"/>
            <p:cNvSpPr>
              <a:spLocks/>
            </p:cNvSpPr>
            <p:nvPr/>
          </p:nvSpPr>
          <p:spPr bwMode="auto">
            <a:xfrm>
              <a:off x="5248275" y="2139950"/>
              <a:ext cx="2457450" cy="247650"/>
            </a:xfrm>
            <a:custGeom>
              <a:avLst/>
              <a:gdLst>
                <a:gd name="T0" fmla="*/ 0 w 2014"/>
                <a:gd name="T1" fmla="*/ 2147483647 h 204"/>
                <a:gd name="T2" fmla="*/ 0 w 2014"/>
                <a:gd name="T3" fmla="*/ 0 h 204"/>
                <a:gd name="T4" fmla="*/ 2147483647 w 2014"/>
                <a:gd name="T5" fmla="*/ 0 h 204"/>
                <a:gd name="T6" fmla="*/ 2147483647 w 2014"/>
                <a:gd name="T7" fmla="*/ 2147483647 h 2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4"/>
                <a:gd name="T13" fmla="*/ 0 h 204"/>
                <a:gd name="T14" fmla="*/ 2014 w 2014"/>
                <a:gd name="T15" fmla="*/ 204 h 2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4" h="204">
                  <a:moveTo>
                    <a:pt x="0" y="204"/>
                  </a:moveTo>
                  <a:lnTo>
                    <a:pt x="0" y="0"/>
                  </a:lnTo>
                  <a:lnTo>
                    <a:pt x="2014" y="0"/>
                  </a:lnTo>
                  <a:lnTo>
                    <a:pt x="2014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48"/>
            <p:cNvSpPr txBox="1">
              <a:spLocks noChangeArrowheads="1"/>
            </p:cNvSpPr>
            <p:nvPr/>
          </p:nvSpPr>
          <p:spPr bwMode="auto">
            <a:xfrm>
              <a:off x="6203950" y="2349500"/>
              <a:ext cx="5222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charset="0"/>
                </a:rPr>
                <a:t>A band</a:t>
              </a:r>
            </a:p>
          </p:txBody>
        </p:sp>
        <p:sp>
          <p:nvSpPr>
            <p:cNvPr id="20" name="Text Box 49"/>
            <p:cNvSpPr txBox="1">
              <a:spLocks noChangeArrowheads="1"/>
            </p:cNvSpPr>
            <p:nvPr/>
          </p:nvSpPr>
          <p:spPr bwMode="auto">
            <a:xfrm>
              <a:off x="5295900" y="3870325"/>
              <a:ext cx="647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latin typeface="Arial" charset="0"/>
                </a:rPr>
                <a:t>Thin</a:t>
              </a:r>
            </a:p>
            <a:p>
              <a:pPr algn="ctr" eaLnBrk="1" hangingPunct="1"/>
              <a:r>
                <a:rPr lang="en-US" altLang="en-US" sz="1000" b="1">
                  <a:latin typeface="Arial" charset="0"/>
                </a:rPr>
                <a:t>filaments</a:t>
              </a:r>
            </a:p>
          </p:txBody>
        </p:sp>
        <p:sp>
          <p:nvSpPr>
            <p:cNvPr id="21" name="Text Box 50"/>
            <p:cNvSpPr txBox="1">
              <a:spLocks noChangeArrowheads="1"/>
            </p:cNvSpPr>
            <p:nvPr/>
          </p:nvSpPr>
          <p:spPr bwMode="auto">
            <a:xfrm>
              <a:off x="7127875" y="3870325"/>
              <a:ext cx="647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latin typeface="Arial" charset="0"/>
                </a:rPr>
                <a:t>Thick</a:t>
              </a:r>
            </a:p>
            <a:p>
              <a:pPr algn="ctr" eaLnBrk="1" hangingPunct="1"/>
              <a:r>
                <a:rPr lang="en-US" altLang="en-US" sz="1000" b="1">
                  <a:latin typeface="Arial" charset="0"/>
                </a:rPr>
                <a:t>filaments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1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movements require muscle </a:t>
            </a:r>
          </a:p>
          <a:p>
            <a:endParaRPr lang="en-US" dirty="0"/>
          </a:p>
          <a:p>
            <a:r>
              <a:rPr lang="en-US" dirty="0"/>
              <a:t>Muscular actions also provide muscle tone, propel body fluids and food, </a:t>
            </a:r>
            <a:r>
              <a:rPr lang="en-US" dirty="0" smtClean="0"/>
              <a:t>generate </a:t>
            </a:r>
            <a:r>
              <a:rPr lang="en-US" dirty="0"/>
              <a:t>the heartbeat, and distribute heat.</a:t>
            </a:r>
          </a:p>
          <a:p>
            <a:endParaRPr lang="en-US" dirty="0" smtClean="0"/>
          </a:p>
          <a:p>
            <a:r>
              <a:rPr lang="en-US" dirty="0" smtClean="0"/>
              <a:t>Three types of muscle are: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Skeletal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Smooth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Cardiac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Contraction-Cross bridge 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93401" cy="4836432"/>
          </a:xfrm>
        </p:spPr>
        <p:txBody>
          <a:bodyPr>
            <a:normAutofit/>
          </a:bodyPr>
          <a:lstStyle/>
          <a:p>
            <a:r>
              <a:rPr lang="en-US" dirty="0" smtClean="0"/>
              <a:t>A myosin head can attach to an actin binding site to form a cross bridge. </a:t>
            </a:r>
          </a:p>
          <a:p>
            <a:endParaRPr lang="en-US" dirty="0" smtClean="0"/>
          </a:p>
          <a:p>
            <a:r>
              <a:rPr lang="en-US" dirty="0" smtClean="0"/>
              <a:t>This pulls on the actin filament</a:t>
            </a:r>
          </a:p>
          <a:p>
            <a:endParaRPr lang="en-US" dirty="0" smtClean="0"/>
          </a:p>
          <a:p>
            <a:r>
              <a:rPr lang="en-US" dirty="0" smtClean="0"/>
              <a:t>The myosin head can then release the actin and attach to another active site binding site farther down the actin filament and pull again. </a:t>
            </a:r>
          </a:p>
          <a:p>
            <a:endParaRPr lang="en-US" dirty="0" smtClean="0"/>
          </a:p>
          <a:p>
            <a:r>
              <a:rPr lang="en-US" dirty="0" smtClean="0"/>
              <a:t>The breakdown of ATP releases energy that provides the repetition of the cross bridge cycle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Contraction-Cross bridge cycling (3-6)</a:t>
            </a:r>
            <a:endParaRPr lang="en-US" dirty="0"/>
          </a:p>
        </p:txBody>
      </p:sp>
      <p:pic>
        <p:nvPicPr>
          <p:cNvPr id="4" name="Content Placeholder 3" descr="shi78275_09_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534" y="1690688"/>
            <a:ext cx="4547132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2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93401" cy="4836432"/>
          </a:xfrm>
        </p:spPr>
        <p:txBody>
          <a:bodyPr>
            <a:normAutofit/>
          </a:bodyPr>
          <a:lstStyle/>
          <a:p>
            <a:r>
              <a:rPr lang="en-US" dirty="0" err="1" smtClean="0"/>
              <a:t>Acetycholinesterase</a:t>
            </a:r>
            <a:r>
              <a:rPr lang="en-US" dirty="0" smtClean="0"/>
              <a:t> </a:t>
            </a:r>
            <a:r>
              <a:rPr lang="en-US" dirty="0" err="1" smtClean="0"/>
              <a:t>breaksdown</a:t>
            </a:r>
            <a:r>
              <a:rPr lang="en-US" dirty="0" smtClean="0"/>
              <a:t> </a:t>
            </a:r>
            <a:r>
              <a:rPr lang="en-US" dirty="0" err="1" smtClean="0"/>
              <a:t>ACh</a:t>
            </a:r>
            <a:r>
              <a:rPr lang="en-US" dirty="0" smtClean="0"/>
              <a:t>,  which prevents </a:t>
            </a:r>
            <a:r>
              <a:rPr lang="en-US" dirty="0"/>
              <a:t>a single nerve impulse from continuously stimulating a muscle fiber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Muscle fiber relaxes when calcium ions are transported back into the sarcoplasmic reticulum through active transport</a:t>
            </a:r>
          </a:p>
          <a:p>
            <a:endParaRPr lang="en-US" dirty="0" smtClean="0"/>
          </a:p>
          <a:p>
            <a:r>
              <a:rPr lang="en-US" dirty="0" smtClean="0"/>
              <a:t>Cross bridges break and do not reform causing the muscle to relax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</a:t>
            </a:r>
            <a:endParaRPr lang="en-US" dirty="0"/>
          </a:p>
        </p:txBody>
      </p:sp>
      <p:pic>
        <p:nvPicPr>
          <p:cNvPr id="4" name="Content Placeholder 3" descr="shi78275_09_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333" y="1825625"/>
            <a:ext cx="4547133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ATP supplies energy for muscle contraction and relaxation</a:t>
            </a:r>
          </a:p>
          <a:p>
            <a:r>
              <a:rPr lang="en-US" dirty="0" err="1"/>
              <a:t>Creatine</a:t>
            </a:r>
            <a:r>
              <a:rPr lang="en-US" dirty="0"/>
              <a:t> </a:t>
            </a:r>
            <a:r>
              <a:rPr lang="en-US" dirty="0" smtClean="0"/>
              <a:t>phosphate is an energy source available to generate ATP from ADP.</a:t>
            </a:r>
            <a:endParaRPr lang="en-US" dirty="0"/>
          </a:p>
          <a:p>
            <a:r>
              <a:rPr lang="en-US" dirty="0" err="1" smtClean="0"/>
              <a:t>Creatine</a:t>
            </a:r>
            <a:r>
              <a:rPr lang="en-US" dirty="0" smtClean="0"/>
              <a:t> phosphate includes a high energy phosphate bond.</a:t>
            </a:r>
          </a:p>
          <a:p>
            <a:r>
              <a:rPr lang="en-US" dirty="0" smtClean="0"/>
              <a:t>As ATP is decomposed to ADP, the energy from </a:t>
            </a:r>
            <a:r>
              <a:rPr lang="en-US" dirty="0" err="1" smtClean="0"/>
              <a:t>creatine</a:t>
            </a:r>
            <a:r>
              <a:rPr lang="en-US" dirty="0" smtClean="0"/>
              <a:t> phosphate is transferred back to ADP to produce ATP.</a:t>
            </a:r>
          </a:p>
          <a:p>
            <a:r>
              <a:rPr lang="en-US" dirty="0" smtClean="0"/>
              <a:t>After </a:t>
            </a:r>
            <a:r>
              <a:rPr lang="en-US" dirty="0" err="1" smtClean="0"/>
              <a:t>creatine</a:t>
            </a:r>
            <a:r>
              <a:rPr lang="en-US" dirty="0" smtClean="0"/>
              <a:t> phosphate is used, a muscle cell must depend on cellular respiration of glucose to synthesize ATP.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Contraction-Oxygen supply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Aerobic respiration requires oxygen and yields lots of ATP</a:t>
            </a:r>
          </a:p>
          <a:p>
            <a:endParaRPr lang="en-US" dirty="0"/>
          </a:p>
          <a:p>
            <a:r>
              <a:rPr lang="en-US" dirty="0" smtClean="0"/>
              <a:t>Anaerobic respiration does NOT require oxygen and yields few ATP</a:t>
            </a:r>
          </a:p>
          <a:p>
            <a:endParaRPr lang="en-US" dirty="0"/>
          </a:p>
          <a:p>
            <a:r>
              <a:rPr lang="en-US" dirty="0" smtClean="0"/>
              <a:t>Lactic acid starts to fill your muscles when the body switches from aerobic to anaerobic respiration </a:t>
            </a:r>
          </a:p>
          <a:p>
            <a:endParaRPr lang="en-US" dirty="0"/>
          </a:p>
          <a:p>
            <a:r>
              <a:rPr lang="en-US" dirty="0" smtClean="0"/>
              <a:t>Myoglobin in muscle cells temporarily stores some oxygen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Contraction-Oxygen Debt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Lactic acid threshold is the shift in cellular </a:t>
            </a:r>
            <a:r>
              <a:rPr lang="en-US" dirty="0" smtClean="0"/>
              <a:t>respiration from aerobic to </a:t>
            </a:r>
            <a:r>
              <a:rPr lang="en-US" dirty="0" err="1" smtClean="0"/>
              <a:t>anerobic</a:t>
            </a:r>
            <a:r>
              <a:rPr lang="en-US" dirty="0" smtClean="0"/>
              <a:t> respiration. </a:t>
            </a:r>
          </a:p>
          <a:p>
            <a:endParaRPr lang="en-US" dirty="0" smtClean="0"/>
          </a:p>
          <a:p>
            <a:r>
              <a:rPr lang="en-US" dirty="0" smtClean="0"/>
              <a:t>Lactic </a:t>
            </a:r>
            <a:r>
              <a:rPr lang="en-US" dirty="0"/>
              <a:t>acid is carried by the blood to the </a:t>
            </a:r>
            <a:r>
              <a:rPr lang="en-US" dirty="0" smtClean="0"/>
              <a:t>liver and the liver </a:t>
            </a:r>
            <a:r>
              <a:rPr lang="en-US" dirty="0"/>
              <a:t>cells can convert lactic acid to glucose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Oxygen </a:t>
            </a:r>
            <a:r>
              <a:rPr lang="en-US" dirty="0"/>
              <a:t>debt </a:t>
            </a:r>
            <a:r>
              <a:rPr lang="en-US" dirty="0" smtClean="0"/>
              <a:t>is </a:t>
            </a:r>
            <a:r>
              <a:rPr lang="en-US" dirty="0"/>
              <a:t>the amount of oxygen liver cells require to use the accumulated lactic acid to produce </a:t>
            </a:r>
            <a:r>
              <a:rPr lang="en-US" dirty="0" smtClean="0"/>
              <a:t>glucose or </a:t>
            </a:r>
            <a:r>
              <a:rPr lang="en-US" dirty="0" err="1" smtClean="0"/>
              <a:t>gylcogen</a:t>
            </a:r>
            <a:r>
              <a:rPr lang="en-US" dirty="0" smtClean="0"/>
              <a:t> and to restore supplies of ATP and </a:t>
            </a:r>
            <a:r>
              <a:rPr lang="en-US" dirty="0" err="1"/>
              <a:t>c</a:t>
            </a:r>
            <a:r>
              <a:rPr lang="en-US" dirty="0" err="1" smtClean="0"/>
              <a:t>reatine</a:t>
            </a:r>
            <a:r>
              <a:rPr lang="en-US" dirty="0" smtClean="0"/>
              <a:t> phosphate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Contraction-Muscle Fatigue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Fatigue is the condition in which a muscle fiber cannot contract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Fatigue occurs when muscle cell pH decreases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cramp is a sustained, painful, involuntary muscle </a:t>
            </a:r>
            <a:r>
              <a:rPr lang="en-US" dirty="0" smtClean="0"/>
              <a:t>contraction.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Contraction-Muscle Fatigue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Fatigue is the condition in which a muscle fiber cannot contract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Fatigue occurs when muscle cell pH decreases</a:t>
            </a:r>
          </a:p>
          <a:p>
            <a:endParaRPr lang="en-US" sz="3200" dirty="0"/>
          </a:p>
          <a:p>
            <a:r>
              <a:rPr lang="en-US" sz="3200" dirty="0" smtClean="0"/>
              <a:t>A </a:t>
            </a:r>
            <a:r>
              <a:rPr lang="en-US" sz="3200" dirty="0"/>
              <a:t>cramp is a sustained, painful, involuntary muscle </a:t>
            </a:r>
            <a:r>
              <a:rPr lang="en-US" sz="3200" dirty="0" smtClean="0"/>
              <a:t>contraction.</a:t>
            </a:r>
          </a:p>
          <a:p>
            <a:pPr lvl="2"/>
            <a:r>
              <a:rPr lang="en-US" sz="2800" dirty="0" smtClean="0"/>
              <a:t>Due to temporary deficit of ATP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Contraction-Muscle Fatigue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Fatigue is the condition in which a muscle fiber cannot contract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Fatigue occurs when muscle cell pH decreases</a:t>
            </a:r>
          </a:p>
          <a:p>
            <a:endParaRPr lang="en-US" sz="3200" dirty="0"/>
          </a:p>
          <a:p>
            <a:r>
              <a:rPr lang="en-US" sz="3200" dirty="0" smtClean="0"/>
              <a:t>A </a:t>
            </a:r>
            <a:r>
              <a:rPr lang="en-US" sz="3200" dirty="0"/>
              <a:t>cramp is a sustained, painful, involuntary muscle </a:t>
            </a:r>
            <a:r>
              <a:rPr lang="en-US" sz="3200" dirty="0" smtClean="0"/>
              <a:t>contraction.</a:t>
            </a:r>
          </a:p>
          <a:p>
            <a:pPr lvl="2"/>
            <a:r>
              <a:rPr lang="en-US" sz="2800" dirty="0" smtClean="0"/>
              <a:t>Due to temporary deficit of ATP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skeletal Muscle Connective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skeletal muscle is composed of skeletal muscle tissue, nervous tissue, blood, and connective tissues</a:t>
            </a:r>
            <a:r>
              <a:rPr lang="en-US" dirty="0" smtClean="0">
                <a:effectLst/>
              </a:rPr>
              <a:t> </a:t>
            </a:r>
          </a:p>
          <a:p>
            <a:endParaRPr lang="en-US" sz="1000" dirty="0"/>
          </a:p>
          <a:p>
            <a:r>
              <a:rPr lang="en-US" dirty="0"/>
              <a:t>Fascia is dense connective tissue that separates individual skeletal muscles</a:t>
            </a:r>
            <a:r>
              <a:rPr lang="en-US" dirty="0" smtClean="0"/>
              <a:t>.</a:t>
            </a:r>
          </a:p>
          <a:p>
            <a:endParaRPr lang="en-US" sz="1000" dirty="0"/>
          </a:p>
          <a:p>
            <a:r>
              <a:rPr lang="en-US" dirty="0" smtClean="0"/>
              <a:t> </a:t>
            </a:r>
            <a:r>
              <a:rPr lang="en-US" dirty="0"/>
              <a:t>A tendon is a cordlike structure that consists of dense connective </a:t>
            </a:r>
            <a:r>
              <a:rPr lang="en-US" dirty="0" smtClean="0"/>
              <a:t>tissue.  Tendons </a:t>
            </a:r>
            <a:r>
              <a:rPr lang="en-US" dirty="0"/>
              <a:t>connect a muscle to a bone</a:t>
            </a:r>
            <a:r>
              <a:rPr lang="en-US" dirty="0" smtClean="0"/>
              <a:t>.</a:t>
            </a:r>
          </a:p>
          <a:p>
            <a:endParaRPr lang="en-US" sz="1000" dirty="0"/>
          </a:p>
          <a:p>
            <a:r>
              <a:rPr lang="en-US" dirty="0" smtClean="0"/>
              <a:t>An </a:t>
            </a:r>
            <a:r>
              <a:rPr lang="en-US" dirty="0"/>
              <a:t>aponeurosis is a sheet-like structure composed of dense c</a:t>
            </a:r>
            <a:r>
              <a:rPr lang="en-US" dirty="0" smtClean="0"/>
              <a:t>onnective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6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Contraction-Recording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5975"/>
          </a:xfrm>
        </p:spPr>
        <p:txBody>
          <a:bodyPr>
            <a:normAutofit/>
          </a:bodyPr>
          <a:lstStyle/>
          <a:p>
            <a:r>
              <a:rPr lang="en-US" dirty="0" smtClean="0"/>
              <a:t>A twitch is the result of a single muscle contraction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An isotonic contraction is a type of contraction that produces movement of a body part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An example of an isotonic contraction is walking.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An isometric contraction is a contraction in which muscle tension increases but no movements of body parts are produced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An example of an isometric contraction is standing.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Contraction-Recording </a:t>
            </a:r>
            <a:r>
              <a:rPr lang="en-US" smtClean="0"/>
              <a:t>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5975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Muscle tone </a:t>
            </a:r>
            <a:r>
              <a:rPr lang="en-US" sz="3200" dirty="0"/>
              <a:t>is a continuous state of partial muscle contraction and helps to maintain posture </a:t>
            </a:r>
            <a:endParaRPr lang="en-US" sz="3200" dirty="0"/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At increasing intensities of stimulation other motor units are recruited until the muscle contracts with maximal tension. </a:t>
            </a:r>
          </a:p>
          <a:p>
            <a:pPr lvl="3"/>
            <a:r>
              <a:rPr lang="en-US" sz="2600" dirty="0" smtClean="0"/>
              <a:t>Lifting heavier thing=recruit more muscle fibers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67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502919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dirty="0" smtClean="0"/>
              <a:t>Smooth muscle and cardiac muscle are the two other types of muscle</a:t>
            </a:r>
          </a:p>
          <a:p>
            <a:pPr lvl="2"/>
            <a:r>
              <a:rPr lang="en-US" sz="2200" dirty="0" smtClean="0"/>
              <a:t>Both are involuntary</a:t>
            </a:r>
          </a:p>
          <a:p>
            <a:pPr lvl="2"/>
            <a:endParaRPr lang="en-US" sz="2200" dirty="0" smtClean="0"/>
          </a:p>
          <a:p>
            <a:pPr lvl="1"/>
            <a:r>
              <a:rPr lang="en-US" sz="2600" dirty="0" smtClean="0"/>
              <a:t>Smooth: </a:t>
            </a:r>
            <a:r>
              <a:rPr lang="en-US" sz="2800" dirty="0"/>
              <a:t>c</a:t>
            </a:r>
            <a:r>
              <a:rPr lang="en-US" sz="2800" dirty="0" smtClean="0"/>
              <a:t>ompared </a:t>
            </a:r>
            <a:r>
              <a:rPr lang="en-US" sz="2800" dirty="0"/>
              <a:t>to skeletal muscle fibers, smooth muscle fibers are shorter, and they have single nuclei.</a:t>
            </a:r>
            <a:r>
              <a:rPr lang="en-US" sz="2800" dirty="0"/>
              <a:t> </a:t>
            </a:r>
            <a:endParaRPr lang="en-US" sz="2800" dirty="0" smtClean="0"/>
          </a:p>
          <a:p>
            <a:pPr lvl="2"/>
            <a:r>
              <a:rPr lang="en-US" sz="2400" dirty="0"/>
              <a:t>located in the walls of hollow organs except for the </a:t>
            </a:r>
            <a:r>
              <a:rPr lang="en-US" sz="2400" dirty="0" smtClean="0"/>
              <a:t>heart, </a:t>
            </a:r>
            <a:r>
              <a:rPr lang="en-US" sz="2400" dirty="0"/>
              <a:t>in the irises and the walls of blood vessels.</a:t>
            </a:r>
            <a:r>
              <a:rPr lang="en-US" sz="2400" dirty="0"/>
              <a:t> </a:t>
            </a:r>
            <a:endParaRPr lang="en-US" sz="2400" dirty="0" smtClean="0"/>
          </a:p>
          <a:p>
            <a:pPr lvl="2"/>
            <a:endParaRPr lang="en-US" sz="2400" dirty="0" smtClean="0"/>
          </a:p>
          <a:p>
            <a:pPr lvl="1"/>
            <a:r>
              <a:rPr lang="en-US" sz="2600" dirty="0" smtClean="0"/>
              <a:t>Cardiac: Posses striations like skeletal, has a branched structure and contains </a:t>
            </a:r>
            <a:r>
              <a:rPr lang="en-US" sz="2800" dirty="0"/>
              <a:t>intercalated </a:t>
            </a:r>
            <a:r>
              <a:rPr lang="en-US" sz="2800" dirty="0" smtClean="0"/>
              <a:t>discs to hold muscle cells together</a:t>
            </a:r>
          </a:p>
          <a:p>
            <a:pPr lvl="2"/>
            <a:r>
              <a:rPr lang="en-US" dirty="0" smtClean="0"/>
              <a:t>Found in the heart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020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hi78275_0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80" y="342900"/>
            <a:ext cx="330517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64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Skeletal Muscle Connective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Epimysium</a:t>
            </a:r>
            <a:r>
              <a:rPr lang="en-US" dirty="0"/>
              <a:t> is a layer of connective tissue that closely surrounds a skeletal muscle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Perimysium </a:t>
            </a:r>
            <a:r>
              <a:rPr lang="en-US" dirty="0"/>
              <a:t>is connective tissue that separates muscles into fascicles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fascicle is a section of a muscle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Endomysium</a:t>
            </a:r>
            <a:r>
              <a:rPr lang="en-US" dirty="0" smtClean="0"/>
              <a:t> </a:t>
            </a:r>
            <a:r>
              <a:rPr lang="en-US" dirty="0"/>
              <a:t>is connective tissue that surrounds individual muscle cells.</a:t>
            </a:r>
          </a:p>
        </p:txBody>
      </p:sp>
    </p:spTree>
    <p:extLst>
      <p:ext uri="{BB962C8B-B14F-4D97-AF65-F5344CB8AC3E}">
        <p14:creationId xmlns:p14="http://schemas.microsoft.com/office/powerpoint/2010/main" val="183599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fascia is fascia that surrounds or penetrates muscles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Subcutaneous </a:t>
            </a:r>
            <a:r>
              <a:rPr lang="en-US" dirty="0"/>
              <a:t>fascia is fascia just beneath the skin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Subserous</a:t>
            </a:r>
            <a:r>
              <a:rPr lang="en-US" dirty="0" smtClean="0"/>
              <a:t> </a:t>
            </a:r>
            <a:r>
              <a:rPr lang="en-US" dirty="0"/>
              <a:t>fascia is a connective tissue layer of the serous membranes covering organs in various body cavities and lining those cavities.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562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Structure of Skeletal Muscle Connective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2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skeletal muscle fiber is a single muscle cell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sarcolemma is the cell membrane of a muscle cell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sarcoplasm is the cytoplasm of a muscle cell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sarcoplasm contains many small nuclei, mitochondria, and myofibrils.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62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Structure of Skeletal Muscle Muscle Fibers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1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Myofibrils are threadlike structures and are located in the sarcoplasm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Myofibrils </a:t>
            </a:r>
            <a:r>
              <a:rPr lang="en-US" dirty="0"/>
              <a:t>play a fundamental role in the muscle contraction mechanism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Thick </a:t>
            </a:r>
            <a:r>
              <a:rPr lang="en-US" dirty="0"/>
              <a:t>myofilaments are composed of myosin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Thin </a:t>
            </a:r>
            <a:r>
              <a:rPr lang="en-US" dirty="0"/>
              <a:t>myofilaments are composed of actin.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62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Structure of Skeletal Muscle Muscle Fibers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3110"/>
            <a:ext cx="10515600" cy="52544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Myofibrils are threadlike structures and are located in the sarcoplasm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Myofibrils </a:t>
            </a:r>
            <a:r>
              <a:rPr lang="en-US" dirty="0"/>
              <a:t>play a fundamental role in the muscle contraction mechanism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Thick </a:t>
            </a:r>
            <a:r>
              <a:rPr lang="en-US" dirty="0"/>
              <a:t>myofilaments are composed of myosin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Thin </a:t>
            </a:r>
            <a:r>
              <a:rPr lang="en-US" dirty="0"/>
              <a:t>myofilaments are composed of actin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organization of myofilaments produces the alternating light and dark striation characteristic of skeletal muscles.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62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Structure of Skeletal Muscle Muscle Fibers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95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1349</Words>
  <Application>Microsoft Macintosh PowerPoint</Application>
  <PresentationFormat>Widescreen</PresentationFormat>
  <Paragraphs>210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Calibri Light</vt:lpstr>
      <vt:lpstr>Arial</vt:lpstr>
      <vt:lpstr>Office Theme</vt:lpstr>
      <vt:lpstr>Ch. 9 Muscles</vt:lpstr>
      <vt:lpstr>Introduction</vt:lpstr>
      <vt:lpstr>Structure of skeletal Muscle Connective Tissue</vt:lpstr>
      <vt:lpstr>PowerPoint Presentation</vt:lpstr>
      <vt:lpstr>Structure of Skeletal Muscle Connective Tissue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Fig. 9.2</vt:lpstr>
      <vt:lpstr>PowerPoint Presentation</vt:lpstr>
      <vt:lpstr>Skeletal Muscle Contraction-Neuromuscular Junction</vt:lpstr>
      <vt:lpstr>Skeletal Muscle Contraction-Neuromuscular Junction</vt:lpstr>
      <vt:lpstr>Skeletal Muscle Contraction-Neuromuscular Junction</vt:lpstr>
      <vt:lpstr>Skeletal Muscle Contraction-Stimulus for contraction</vt:lpstr>
      <vt:lpstr>Skeletal Muscle Contraction-Excitation contraction coupling</vt:lpstr>
      <vt:lpstr>Skeletal Muscle Contraction-Excitation contraction coupling  (1-3)</vt:lpstr>
      <vt:lpstr>Skeletal Muscle Contraction-Sliding Filament Model</vt:lpstr>
      <vt:lpstr>Skeletal Muscle Contraction-Cross bridge cycling</vt:lpstr>
      <vt:lpstr>Skeletal Muscle Contraction-Cross bridge cycling (3-6)</vt:lpstr>
      <vt:lpstr>Skeletal Muscle Contraction-Relaxation</vt:lpstr>
      <vt:lpstr>Skeletal Muscle Contraction</vt:lpstr>
      <vt:lpstr>Skeletal Muscle Contraction-Energy</vt:lpstr>
      <vt:lpstr>Skeletal Muscle Contraction-Oxygen supply </vt:lpstr>
      <vt:lpstr>Skeletal Muscle Contraction-Oxygen Debt </vt:lpstr>
      <vt:lpstr>Skeletal Muscle Contraction-Muscle Fatigue </vt:lpstr>
      <vt:lpstr>Skeletal Muscle Contraction-Muscle Fatigue </vt:lpstr>
      <vt:lpstr>Skeletal Muscle Contraction-Muscle Fatigue </vt:lpstr>
      <vt:lpstr>Skeletal Muscle Contraction-Recording Muscle contraction</vt:lpstr>
      <vt:lpstr>Skeletal Muscle Contraction-Recording Muscle contraction</vt:lpstr>
      <vt:lpstr>Other types of Muscle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9 Muscles</dc:title>
  <dc:creator>Microsoft Office User</dc:creator>
  <cp:lastModifiedBy>Microsoft Office User</cp:lastModifiedBy>
  <cp:revision>25</cp:revision>
  <dcterms:created xsi:type="dcterms:W3CDTF">2015-12-14T12:11:10Z</dcterms:created>
  <dcterms:modified xsi:type="dcterms:W3CDTF">2015-12-16T13:08:09Z</dcterms:modified>
</cp:coreProperties>
</file>