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77" r:id="rId11"/>
    <p:sldId id="268" r:id="rId12"/>
    <p:sldId id="264" r:id="rId13"/>
    <p:sldId id="279" r:id="rId14"/>
    <p:sldId id="266" r:id="rId15"/>
    <p:sldId id="280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85" r:id="rId24"/>
    <p:sldId id="286" r:id="rId25"/>
    <p:sldId id="287" r:id="rId26"/>
    <p:sldId id="281" r:id="rId27"/>
    <p:sldId id="275" r:id="rId28"/>
    <p:sldId id="282" r:id="rId29"/>
    <p:sldId id="283" r:id="rId30"/>
    <p:sldId id="28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/>
    <p:restoredTop sz="94589"/>
  </p:normalViewPr>
  <p:slideViewPr>
    <p:cSldViewPr>
      <p:cViewPr>
        <p:scale>
          <a:sx n="70" d="100"/>
          <a:sy n="70" d="100"/>
        </p:scale>
        <p:origin x="1176" y="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443FF9-84A5-4DAF-AB4C-EFCDCB30340B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4220BA-6A18-4E0C-9BC5-71620B872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AC9BE-5A0A-9646-B8B6-9A61627D43D2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D3AD-EBA4-5848-80D0-84F27458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D3AD-EBA4-5848-80D0-84F274582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8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F0617B-39F9-43BD-97A7-4606D887320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B14631-61D5-4DA1-A142-DF3A961F8A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175351" cy="1793167"/>
          </a:xfrm>
        </p:spPr>
        <p:txBody>
          <a:bodyPr/>
          <a:lstStyle/>
          <a:p>
            <a:r>
              <a:rPr lang="en-US" sz="8800" dirty="0" smtClean="0"/>
              <a:t>Ecology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9607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228600"/>
            <a:ext cx="9296400" cy="1143000"/>
          </a:xfrm>
        </p:spPr>
        <p:txBody>
          <a:bodyPr/>
          <a:lstStyle/>
          <a:p>
            <a:r>
              <a:rPr lang="en-US" dirty="0" smtClean="0"/>
              <a:t>Classifying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86" y="1524000"/>
            <a:ext cx="9133114" cy="531876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Herbivores</a:t>
            </a:r>
            <a:r>
              <a:rPr lang="en-US" sz="3200" dirty="0" smtClean="0"/>
              <a:t>: organisms that consume plants for energy.</a:t>
            </a:r>
          </a:p>
          <a:p>
            <a:endParaRPr lang="en-US" sz="3200" dirty="0"/>
          </a:p>
          <a:p>
            <a:r>
              <a:rPr lang="en-US" sz="3200" u="sng" dirty="0" smtClean="0"/>
              <a:t>Omnivore: </a:t>
            </a:r>
            <a:r>
              <a:rPr lang="en-US" sz="3200" dirty="0" smtClean="0"/>
              <a:t>organisms that consume plants and other animals for energy. </a:t>
            </a:r>
          </a:p>
          <a:p>
            <a:endParaRPr lang="en-US" sz="3200" dirty="0"/>
          </a:p>
          <a:p>
            <a:r>
              <a:rPr lang="en-US" sz="3200" u="sng" dirty="0" smtClean="0"/>
              <a:t>Carnivore</a:t>
            </a:r>
            <a:r>
              <a:rPr lang="en-US" sz="3200" dirty="0" smtClean="0"/>
              <a:t>: organisms that consume </a:t>
            </a:r>
            <a:r>
              <a:rPr lang="en-US" sz="3200" smtClean="0"/>
              <a:t>other animals </a:t>
            </a:r>
            <a:r>
              <a:rPr lang="en-US" sz="3200" dirty="0" smtClean="0"/>
              <a:t>for energy.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813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“Fitting in” in the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8610600" cy="4998720"/>
          </a:xfrm>
        </p:spPr>
        <p:txBody>
          <a:bodyPr>
            <a:noAutofit/>
          </a:bodyPr>
          <a:lstStyle/>
          <a:p>
            <a:r>
              <a:rPr lang="en-US" sz="2800" u="sng" dirty="0"/>
              <a:t>Habitat</a:t>
            </a:r>
            <a:r>
              <a:rPr lang="en-US" sz="2800" dirty="0"/>
              <a:t>- place where an organism lives</a:t>
            </a:r>
          </a:p>
          <a:p>
            <a:endParaRPr lang="en-US" sz="2800" u="sng" dirty="0"/>
          </a:p>
          <a:p>
            <a:pPr lvl="1"/>
            <a:r>
              <a:rPr lang="en-US" sz="2600" dirty="0"/>
              <a:t>Mr. Carter’s habitat during the school day is him science classroom.</a:t>
            </a:r>
          </a:p>
          <a:p>
            <a:endParaRPr lang="en-US" sz="2800" u="sng" dirty="0"/>
          </a:p>
          <a:p>
            <a:r>
              <a:rPr lang="en-US" sz="2800" u="sng" dirty="0"/>
              <a:t>Niche</a:t>
            </a:r>
            <a:r>
              <a:rPr lang="en-US" sz="2800" dirty="0"/>
              <a:t>-role or job, of an organism in the ecosystem.</a:t>
            </a:r>
          </a:p>
          <a:p>
            <a:pPr lvl="1"/>
            <a:r>
              <a:rPr lang="en-US" sz="2600" dirty="0"/>
              <a:t>EX. Mr. Carter’s role in the school is to teach you about science.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519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610600" cy="5684520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Symbiosis</a:t>
            </a:r>
            <a:r>
              <a:rPr lang="en-US" sz="2600" dirty="0" smtClean="0"/>
              <a:t> is the interactions between two different species.</a:t>
            </a:r>
          </a:p>
          <a:p>
            <a:endParaRPr lang="en-US" sz="1000" dirty="0"/>
          </a:p>
          <a:p>
            <a:r>
              <a:rPr lang="en-US" sz="2600" u="sng" dirty="0" smtClean="0"/>
              <a:t>Mutualism: </a:t>
            </a:r>
            <a:r>
              <a:rPr lang="en-US" sz="2600" dirty="0" smtClean="0"/>
              <a:t>is an interaction between two species in which both species benefit</a:t>
            </a:r>
          </a:p>
          <a:p>
            <a:endParaRPr lang="en-US" sz="1000" dirty="0"/>
          </a:p>
          <a:p>
            <a:r>
              <a:rPr lang="en-US" sz="2600" u="sng" dirty="0" smtClean="0"/>
              <a:t>Commensalism</a:t>
            </a:r>
            <a:r>
              <a:rPr lang="en-US" sz="2600" dirty="0" smtClean="0"/>
              <a:t>: interaction between two species in which one species benefits and the other neither benefits nor is harmed</a:t>
            </a:r>
          </a:p>
          <a:p>
            <a:endParaRPr lang="en-US" sz="1000" dirty="0"/>
          </a:p>
          <a:p>
            <a:r>
              <a:rPr lang="en-US" sz="2600" u="sng" dirty="0" smtClean="0"/>
              <a:t>Parasitism: </a:t>
            </a:r>
            <a:r>
              <a:rPr lang="en-US" sz="2600" dirty="0" smtClean="0"/>
              <a:t>interaction between two species in which one species benefits while the other is harmed.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310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" y="2896071"/>
            <a:ext cx="3352800" cy="3805881"/>
          </a:xfrm>
          <a:prstGeom prst="rect">
            <a:avLst/>
          </a:prstGeom>
        </p:spPr>
      </p:pic>
      <p:pic>
        <p:nvPicPr>
          <p:cNvPr id="5" name="Content Placeholder 4" descr="clown fish and anemone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15997"/>
            <a:ext cx="4052888" cy="2627116"/>
          </a:xfrm>
          <a:prstGeom prst="rect">
            <a:avLst/>
          </a:prstGeom>
        </p:spPr>
      </p:pic>
      <p:pic>
        <p:nvPicPr>
          <p:cNvPr id="7" name="Picture 7" descr="C:\Users\Cheryl\AppData\Local\Microsoft\Windows\Temporary Internet Files\Low\Content.IE5\LGH5ORJA\20090829-11-19-26-top-creek--orchid--epiphyt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6" y="3352798"/>
            <a:ext cx="3860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610600" cy="568452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Competition: </a:t>
            </a:r>
            <a:r>
              <a:rPr lang="en-US" sz="2800" dirty="0" smtClean="0"/>
              <a:t>when two species compete (try to get) the same resource.  Examples of resources that are competed for include food, shelter, habitat and mates.</a:t>
            </a:r>
          </a:p>
          <a:p>
            <a:endParaRPr lang="en-US" sz="2800" dirty="0"/>
          </a:p>
          <a:p>
            <a:r>
              <a:rPr lang="en-US" sz="2800" u="sng" dirty="0" smtClean="0"/>
              <a:t>Native species: </a:t>
            </a:r>
            <a:r>
              <a:rPr lang="en-US" sz="2800" dirty="0" smtClean="0"/>
              <a:t>a species that is naturally found in an ecosystem</a:t>
            </a:r>
          </a:p>
          <a:p>
            <a:endParaRPr lang="en-US" sz="2800" dirty="0"/>
          </a:p>
          <a:p>
            <a:r>
              <a:rPr lang="en-US" sz="2800" u="sng" dirty="0" smtClean="0"/>
              <a:t>Invasive species: </a:t>
            </a:r>
            <a:r>
              <a:rPr lang="en-US" sz="2800" dirty="0" smtClean="0"/>
              <a:t>a non native species. A species that has been introduced into an ecosystem different from where that species is naturally from.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94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mpre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00956"/>
            <a:ext cx="4686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91033" y="1524000"/>
            <a:ext cx="3733800" cy="60198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/>
              <a:t>Predation</a:t>
            </a:r>
            <a:r>
              <a:rPr lang="en-US" sz="2800" dirty="0"/>
              <a:t>—one organism captures and feeds on another </a:t>
            </a:r>
            <a:r>
              <a:rPr lang="en-US" sz="2800" dirty="0" smtClean="0"/>
              <a:t>organism</a:t>
            </a:r>
          </a:p>
          <a:p>
            <a:pPr marL="514350" indent="-514350"/>
            <a:endParaRPr lang="en-US" sz="2800" dirty="0"/>
          </a:p>
          <a:p>
            <a:pPr marL="971550" lvl="1" indent="-514350"/>
            <a:r>
              <a:rPr lang="en-US" sz="2800" b="1" u="sng" dirty="0" smtClean="0"/>
              <a:t>Predator</a:t>
            </a:r>
            <a:r>
              <a:rPr lang="en-US" sz="2800" dirty="0" smtClean="0"/>
              <a:t>—one </a:t>
            </a:r>
            <a:r>
              <a:rPr lang="en-US" sz="2800" dirty="0"/>
              <a:t>that does the killing</a:t>
            </a:r>
          </a:p>
          <a:p>
            <a:pPr marL="971550" lvl="1" indent="-514350"/>
            <a:endParaRPr lang="en-US" sz="1000" dirty="0"/>
          </a:p>
          <a:p>
            <a:pPr marL="971550" lvl="1" indent="-514350"/>
            <a:r>
              <a:rPr lang="en-US" sz="2800" b="1" u="sng" dirty="0" smtClean="0"/>
              <a:t>Prey</a:t>
            </a:r>
            <a:r>
              <a:rPr lang="en-US" sz="2800" dirty="0" smtClean="0"/>
              <a:t>—one </a:t>
            </a:r>
            <a:r>
              <a:rPr lang="en-US" sz="2800" dirty="0"/>
              <a:t>that is the food</a:t>
            </a:r>
          </a:p>
        </p:txBody>
      </p:sp>
      <p:pic>
        <p:nvPicPr>
          <p:cNvPr id="4" name="Picture 3" descr="harel and y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136904"/>
            <a:ext cx="525262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Characteristics of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8610600" cy="4998720"/>
          </a:xfrm>
        </p:spPr>
        <p:txBody>
          <a:bodyPr>
            <a:noAutofit/>
          </a:bodyPr>
          <a:lstStyle/>
          <a:p>
            <a:pPr lvl="0"/>
            <a:endParaRPr lang="en-US" sz="2800" u="sng" dirty="0" smtClean="0"/>
          </a:p>
          <a:p>
            <a:pPr lvl="0"/>
            <a:r>
              <a:rPr lang="en-US" sz="2800" u="sng" dirty="0" smtClean="0"/>
              <a:t>Population </a:t>
            </a:r>
            <a:r>
              <a:rPr lang="en-US" sz="2800" u="sng" dirty="0"/>
              <a:t>Density</a:t>
            </a:r>
            <a:r>
              <a:rPr lang="en-US" sz="2800" dirty="0"/>
              <a:t>- number of organisms in a population that occupy a definite area. </a:t>
            </a:r>
          </a:p>
          <a:p>
            <a:pPr lvl="1"/>
            <a:r>
              <a:rPr lang="en-US" dirty="0" smtClean="0"/>
              <a:t>Ex</a:t>
            </a:r>
            <a:r>
              <a:rPr lang="en-US" dirty="0"/>
              <a:t>. MI-175 people/square mile;</a:t>
            </a:r>
            <a:r>
              <a:rPr lang="en-US" sz="2400" dirty="0"/>
              <a:t> </a:t>
            </a:r>
            <a:endParaRPr lang="en-US" sz="1100" dirty="0"/>
          </a:p>
          <a:p>
            <a:pPr lvl="3"/>
            <a:r>
              <a:rPr lang="en-US" sz="2000" dirty="0"/>
              <a:t>U.S.- 88 people/square mile</a:t>
            </a:r>
          </a:p>
          <a:p>
            <a:pPr lvl="3"/>
            <a:endParaRPr lang="en-US" sz="1000" dirty="0" smtClean="0"/>
          </a:p>
          <a:p>
            <a:pPr lvl="3"/>
            <a:endParaRPr lang="en-US" sz="1000" dirty="0"/>
          </a:p>
          <a:p>
            <a:r>
              <a:rPr lang="en-US" sz="2800" u="sng" dirty="0"/>
              <a:t>Limiting Factors</a:t>
            </a:r>
            <a:r>
              <a:rPr lang="en-US" sz="2800" dirty="0"/>
              <a:t>- any abiotic or biotic factors that limits the number of organisms in a population.</a:t>
            </a:r>
          </a:p>
          <a:p>
            <a:pPr lvl="2"/>
            <a:r>
              <a:rPr lang="en-US" sz="2800" dirty="0"/>
              <a:t>What might some of these be?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92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Characteristics of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81200"/>
            <a:ext cx="8610600" cy="4693920"/>
          </a:xfrm>
        </p:spPr>
        <p:txBody>
          <a:bodyPr>
            <a:noAutofit/>
          </a:bodyPr>
          <a:lstStyle/>
          <a:p>
            <a:pPr lvl="0"/>
            <a:r>
              <a:rPr lang="en-US" sz="2800" u="sng" dirty="0"/>
              <a:t>Carrying capacity</a:t>
            </a:r>
            <a:r>
              <a:rPr lang="en-US" sz="2800" dirty="0"/>
              <a:t>- the largest number of organisms of a species that an environment can support and maintain for a long period of time.  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1"/>
            <a:r>
              <a:rPr lang="en-US" sz="2600" dirty="0" smtClean="0"/>
              <a:t>What are some limiting factors that have an influence on </a:t>
            </a:r>
            <a:r>
              <a:rPr lang="en-US" sz="2600" smtClean="0"/>
              <a:t>carrying capacity?  </a:t>
            </a:r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66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Changing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610600" cy="553212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Succession</a:t>
            </a:r>
            <a:r>
              <a:rPr lang="en-US" sz="2800" dirty="0" smtClean="0"/>
              <a:t>- when ecosystems change naturally over time.  </a:t>
            </a:r>
          </a:p>
          <a:p>
            <a:endParaRPr lang="en-US" sz="800" dirty="0" smtClean="0"/>
          </a:p>
          <a:p>
            <a:r>
              <a:rPr lang="en-US" sz="2800" u="sng" dirty="0" smtClean="0"/>
              <a:t>Pioneer Species</a:t>
            </a:r>
            <a:r>
              <a:rPr lang="en-US" sz="2800" dirty="0" smtClean="0"/>
              <a:t>- First species to start inhabiting an area after change has occurred</a:t>
            </a:r>
            <a:r>
              <a:rPr lang="en-US" sz="2800" dirty="0" smtClean="0"/>
              <a:t>. (Ex. lichens) </a:t>
            </a:r>
            <a:endParaRPr lang="en-US" sz="2800" dirty="0" smtClean="0"/>
          </a:p>
          <a:p>
            <a:endParaRPr lang="en-US" sz="1800" dirty="0"/>
          </a:p>
          <a:p>
            <a:r>
              <a:rPr lang="en-US" sz="2800" dirty="0" smtClean="0"/>
              <a:t>Ecosystems can change naturally(succession) or can be altered by humans. </a:t>
            </a:r>
          </a:p>
          <a:p>
            <a:endParaRPr lang="en-US" sz="1800" dirty="0"/>
          </a:p>
          <a:p>
            <a:r>
              <a:rPr lang="en-US" sz="2800" dirty="0" smtClean="0"/>
              <a:t>Human intervention can sometimes restore a ecosystem that has been damaged by nature or humans.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864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590800"/>
            <a:ext cx="7772400" cy="24384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Ecology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the study of how organisms react with one another and their environment.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20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1143000"/>
          </a:xfrm>
        </p:spPr>
        <p:txBody>
          <a:bodyPr/>
          <a:lstStyle/>
          <a:p>
            <a:r>
              <a:rPr lang="en-US" dirty="0" smtClean="0"/>
              <a:t>Changing ecosystems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72" y="762000"/>
            <a:ext cx="3096104" cy="41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0" y="3962400"/>
            <a:ext cx="5741924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6512511" cy="1143000"/>
          </a:xfrm>
        </p:spPr>
        <p:txBody>
          <a:bodyPr/>
          <a:lstStyle/>
          <a:p>
            <a:r>
              <a:rPr lang="en-US" dirty="0" smtClean="0"/>
              <a:t>Energy Flow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81200"/>
            <a:ext cx="7086600" cy="4419600"/>
          </a:xfrm>
        </p:spPr>
        <p:txBody>
          <a:bodyPr/>
          <a:lstStyle/>
          <a:p>
            <a:r>
              <a:rPr lang="en-US" u="sng" dirty="0"/>
              <a:t>Law of conservation of energy</a:t>
            </a:r>
            <a:r>
              <a:rPr lang="en-US" dirty="0"/>
              <a:t>-  energy is conserved, it can NOT be created or destroyed, it is just converted from one form to the other.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36939"/>
            <a:ext cx="3276600" cy="36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6512511" cy="1143000"/>
          </a:xfrm>
        </p:spPr>
        <p:txBody>
          <a:bodyPr/>
          <a:lstStyle/>
          <a:p>
            <a:r>
              <a:rPr lang="en-US" dirty="0" smtClean="0"/>
              <a:t>Energy Flow in Ecosystems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19800" cy="45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6512511" cy="1143000"/>
          </a:xfrm>
        </p:spPr>
        <p:txBody>
          <a:bodyPr/>
          <a:lstStyle/>
          <a:p>
            <a:r>
              <a:rPr lang="en-US" dirty="0" smtClean="0"/>
              <a:t>Energy Flow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667000"/>
            <a:ext cx="5105400" cy="3474720"/>
          </a:xfrm>
        </p:spPr>
        <p:txBody>
          <a:bodyPr/>
          <a:lstStyle/>
          <a:p>
            <a:r>
              <a:rPr lang="en-US" altLang="en-US" sz="3200" b="1" dirty="0"/>
              <a:t>Food chains</a:t>
            </a:r>
            <a:r>
              <a:rPr lang="en-US" altLang="en-US" sz="3200" dirty="0"/>
              <a:t>:  A simple model that shows how energy flows through an ecosystem</a:t>
            </a:r>
          </a:p>
          <a:p>
            <a:endParaRPr lang="en-US" dirty="0"/>
          </a:p>
        </p:txBody>
      </p:sp>
      <p:pic>
        <p:nvPicPr>
          <p:cNvPr id="6" name="Picture 5" descr="trophic-lev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01417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5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6512511" cy="1143000"/>
          </a:xfrm>
        </p:spPr>
        <p:txBody>
          <a:bodyPr/>
          <a:lstStyle/>
          <a:p>
            <a:r>
              <a:rPr lang="en-US" dirty="0" smtClean="0"/>
              <a:t>Energy Flow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4267200" cy="4389120"/>
          </a:xfrm>
        </p:spPr>
        <p:txBody>
          <a:bodyPr/>
          <a:lstStyle/>
          <a:p>
            <a:r>
              <a:rPr lang="en-US" altLang="en-US" sz="3200" b="1" dirty="0"/>
              <a:t>Food webs: </a:t>
            </a:r>
            <a:r>
              <a:rPr lang="en-US" altLang="en-US" sz="3200" b="1" dirty="0" smtClean="0"/>
              <a:t>A </a:t>
            </a:r>
            <a:r>
              <a:rPr lang="en-US" altLang="en-US" sz="3200" b="1" dirty="0"/>
              <a:t>model representing the many interconnected food chains and pathways in which energy flows.</a:t>
            </a:r>
          </a:p>
          <a:p>
            <a:endParaRPr lang="en-US" dirty="0"/>
          </a:p>
        </p:txBody>
      </p:sp>
      <p:pic>
        <p:nvPicPr>
          <p:cNvPr id="5" name="Picture 6" descr="FoodWe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9182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8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979664" cy="1143000"/>
          </a:xfrm>
        </p:spPr>
        <p:txBody>
          <a:bodyPr/>
          <a:lstStyle/>
          <a:p>
            <a:pPr algn="ctr"/>
            <a:r>
              <a:rPr lang="en-US" dirty="0" smtClean="0"/>
              <a:t>Environmental Concerns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09800"/>
            <a:ext cx="2743200" cy="3474720"/>
          </a:xfrm>
        </p:spPr>
        <p:txBody>
          <a:bodyPr/>
          <a:lstStyle/>
          <a:p>
            <a:r>
              <a:rPr lang="en-US" dirty="0" smtClean="0"/>
              <a:t>Biomagnification:  </a:t>
            </a:r>
            <a:r>
              <a:rPr lang="en-US" dirty="0"/>
              <a:t>refers to the accumulation of substances, such as pesticides, or other chemicals in an organism.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5000"/>
            <a:ext cx="3924300" cy="48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7979664" cy="1143000"/>
          </a:xfrm>
        </p:spPr>
        <p:txBody>
          <a:bodyPr/>
          <a:lstStyle/>
          <a:p>
            <a:pPr algn="ctr"/>
            <a:r>
              <a:rPr lang="en-US" dirty="0" smtClean="0"/>
              <a:t>Environmental Concerns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dirty="0" smtClean="0"/>
              <a:t>Habitat destruction:</a:t>
            </a:r>
          </a:p>
          <a:p>
            <a:pPr lvl="2"/>
            <a:r>
              <a:rPr lang="en-US" dirty="0" smtClean="0"/>
              <a:t>Human impacts and natural disasters </a:t>
            </a:r>
          </a:p>
          <a:p>
            <a:r>
              <a:rPr lang="en-US" dirty="0" smtClean="0"/>
              <a:t>Runoff: Leads to coastal dead zones, </a:t>
            </a:r>
            <a:r>
              <a:rPr lang="en-US" u="sng" dirty="0" smtClean="0"/>
              <a:t>eutrophication</a:t>
            </a:r>
            <a:r>
              <a:rPr lang="en-US" dirty="0" smtClean="0"/>
              <a:t> and general poisoning.</a:t>
            </a:r>
          </a:p>
          <a:p>
            <a:pPr lvl="7"/>
            <a:r>
              <a:rPr lang="en-US" dirty="0" smtClean="0"/>
              <a:t>Dead zones and eutrophication are the result of extreme algae growth and then die off.  Bacteria decomposing algae use up all dissolved oxygen in the water.  NO OXYGEN= NO LIFE</a:t>
            </a:r>
          </a:p>
          <a:p>
            <a:r>
              <a:rPr lang="en-US" dirty="0" smtClean="0"/>
              <a:t>Fossil Fuel Pollution: Acid rain, increased green house gases and environmental contamination </a:t>
            </a:r>
          </a:p>
          <a:p>
            <a:endParaRPr lang="en-US" dirty="0"/>
          </a:p>
          <a:p>
            <a:r>
              <a:rPr lang="en-US" dirty="0" smtClean="0"/>
              <a:t>Resource use and abuse: overfishing/hunting, littering/dumps, deforestation.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7979664" cy="1143000"/>
          </a:xfrm>
        </p:spPr>
        <p:txBody>
          <a:bodyPr/>
          <a:lstStyle/>
          <a:p>
            <a:r>
              <a:rPr lang="en-US" altLang="en-US" dirty="0"/>
              <a:t>Nutrient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8991600" cy="484632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Cycling matter </a:t>
            </a:r>
            <a:r>
              <a:rPr lang="en-US" altLang="en-US" sz="3200" dirty="0"/>
              <a:t>maintains </a:t>
            </a:r>
            <a:r>
              <a:rPr lang="en-US" altLang="en-US" sz="3200" dirty="0" smtClean="0"/>
              <a:t>homeostasis in </a:t>
            </a:r>
            <a:r>
              <a:rPr lang="en-US" altLang="en-US" sz="3200" dirty="0"/>
              <a:t>the </a:t>
            </a:r>
            <a:r>
              <a:rPr lang="en-US" altLang="en-US" sz="3200" dirty="0" smtClean="0"/>
              <a:t>environment.</a:t>
            </a:r>
          </a:p>
          <a:p>
            <a:pPr marL="45720" indent="0">
              <a:buNone/>
            </a:pPr>
            <a:r>
              <a:rPr lang="en-US" altLang="en-US" sz="3200" b="1" dirty="0" smtClean="0"/>
              <a:t>3 </a:t>
            </a:r>
            <a:r>
              <a:rPr lang="en-US" altLang="en-US" sz="3200" b="1" dirty="0"/>
              <a:t>cycles to investigate:</a:t>
            </a:r>
          </a:p>
          <a:p>
            <a:pPr marL="502920" lvl="5"/>
            <a:r>
              <a:rPr lang="en-US" altLang="en-US" sz="3200" dirty="0"/>
              <a:t>1. Water cycle</a:t>
            </a:r>
          </a:p>
          <a:p>
            <a:pPr marL="502920" lvl="5"/>
            <a:r>
              <a:rPr lang="en-US" altLang="en-US" sz="3200" dirty="0"/>
              <a:t>2. Carbon cycle</a:t>
            </a:r>
          </a:p>
          <a:p>
            <a:pPr marL="502920" lvl="5"/>
            <a:r>
              <a:rPr lang="en-US" altLang="en-US" sz="3200" dirty="0"/>
              <a:t>3. Nitrogen cycle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7979664" cy="1143000"/>
          </a:xfrm>
        </p:spPr>
        <p:txBody>
          <a:bodyPr/>
          <a:lstStyle/>
          <a:p>
            <a:pPr marL="320040" lvl="5" indent="-320040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en-US" altLang="en-US" sz="46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Water </a:t>
            </a:r>
            <a:r>
              <a:rPr lang="en-US" altLang="en-US" sz="46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Cycle</a:t>
            </a:r>
            <a:endParaRPr lang="en-US" altLang="en-US" sz="46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824" y="990600"/>
            <a:ext cx="8991600" cy="4846320"/>
          </a:xfrm>
        </p:spPr>
        <p:txBody>
          <a:bodyPr>
            <a:noAutofit/>
          </a:bodyPr>
          <a:lstStyle/>
          <a:p>
            <a:pPr marL="502920" lvl="5"/>
            <a:r>
              <a:rPr lang="en-US" altLang="en-US" sz="3200" dirty="0"/>
              <a:t>Evaporation, transpiration, condensation, </a:t>
            </a:r>
            <a:r>
              <a:rPr lang="en-US" altLang="en-US" sz="3200" dirty="0" smtClean="0"/>
              <a:t>precipitation, runoff</a:t>
            </a:r>
            <a:endParaRPr lang="en-US" altLang="en-US" sz="3200" dirty="0"/>
          </a:p>
        </p:txBody>
      </p:sp>
      <p:pic>
        <p:nvPicPr>
          <p:cNvPr id="4" name="Picture 5" descr="Water%20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79904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6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" y="152400"/>
            <a:ext cx="7979664" cy="1143000"/>
          </a:xfrm>
        </p:spPr>
        <p:txBody>
          <a:bodyPr/>
          <a:lstStyle/>
          <a:p>
            <a:pPr marL="320040" lvl="5" indent="-320040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en-US" altLang="en-US" sz="46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Carbon Cycle</a:t>
            </a:r>
            <a:endParaRPr lang="en-US" altLang="en-US" sz="46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824" y="990600"/>
            <a:ext cx="8991600" cy="4846320"/>
          </a:xfrm>
        </p:spPr>
        <p:txBody>
          <a:bodyPr>
            <a:noAutofit/>
          </a:bodyPr>
          <a:lstStyle/>
          <a:p>
            <a:pPr marL="502920" lvl="5"/>
            <a:r>
              <a:rPr lang="en-US" altLang="en-US" sz="3200" dirty="0"/>
              <a:t>Photosynthesis and respiration cycle carbon and oxygen through the environment</a:t>
            </a:r>
          </a:p>
        </p:txBody>
      </p:sp>
      <p:pic>
        <p:nvPicPr>
          <p:cNvPr id="5" name="Picture 5" descr="Carbon%20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67843"/>
            <a:ext cx="6858000" cy="452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07623"/>
            <a:ext cx="8229600" cy="46482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Biotic factors</a:t>
            </a:r>
            <a:r>
              <a:rPr lang="en-US" sz="3200" dirty="0" smtClean="0"/>
              <a:t> </a:t>
            </a:r>
            <a:r>
              <a:rPr lang="en-US" sz="3200" dirty="0"/>
              <a:t>are </a:t>
            </a:r>
            <a:r>
              <a:rPr lang="en-US" sz="3200" dirty="0" smtClean="0"/>
              <a:t>living </a:t>
            </a:r>
            <a:r>
              <a:rPr lang="en-US" sz="3200" dirty="0"/>
              <a:t>factors in an organism’s </a:t>
            </a:r>
            <a:r>
              <a:rPr lang="en-US" sz="3200" dirty="0" smtClean="0"/>
              <a:t>environment.</a:t>
            </a:r>
          </a:p>
          <a:p>
            <a:endParaRPr lang="en-US" sz="3200" dirty="0"/>
          </a:p>
          <a:p>
            <a:r>
              <a:rPr lang="en-US" sz="3200" dirty="0" smtClean="0"/>
              <a:t>What might some of these be?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pPr marL="45720" indent="0">
              <a:buNone/>
            </a:pP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57200" y="304800"/>
            <a:ext cx="73914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Environmental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7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7979664" cy="1143000"/>
          </a:xfrm>
        </p:spPr>
        <p:txBody>
          <a:bodyPr/>
          <a:lstStyle/>
          <a:p>
            <a:pPr marL="320040" lvl="5" indent="-320040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en-US" altLang="en-US" sz="46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Nitrogen Cycle</a:t>
            </a:r>
            <a:endParaRPr lang="en-US" altLang="en-US" sz="46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2667000" cy="4846320"/>
          </a:xfrm>
        </p:spPr>
        <p:txBody>
          <a:bodyPr>
            <a:noAutofit/>
          </a:bodyPr>
          <a:lstStyle/>
          <a:p>
            <a:pPr marL="502920" lvl="5"/>
            <a:r>
              <a:rPr lang="en-US" altLang="en-US" sz="2400" dirty="0"/>
              <a:t>Atmospheric nitrogen (N2) makes up nearly 78%-80% of air. </a:t>
            </a:r>
          </a:p>
          <a:p>
            <a:pPr marL="502920" lvl="5"/>
            <a:r>
              <a:rPr lang="en-US" altLang="en-US" sz="2400" dirty="0"/>
              <a:t>Organisms can not use it in that form.</a:t>
            </a:r>
          </a:p>
          <a:p>
            <a:pPr marL="502920" lvl="5"/>
            <a:r>
              <a:rPr lang="en-US" altLang="en-US" sz="2400" dirty="0"/>
              <a:t>Lightning and bacteria convert nitrogen into usable forms.</a:t>
            </a:r>
          </a:p>
        </p:txBody>
      </p:sp>
      <p:pic>
        <p:nvPicPr>
          <p:cNvPr id="6" name="Picture 4" descr="ni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61135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04800"/>
            <a:ext cx="7391400" cy="1143000"/>
          </a:xfrm>
        </p:spPr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828800"/>
            <a:ext cx="6400800" cy="469392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Abiotic factors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nonliving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factors in an organism’s environment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might some of these be?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4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512511" cy="1143000"/>
          </a:xfrm>
        </p:spPr>
        <p:txBody>
          <a:bodyPr/>
          <a:lstStyle/>
          <a:p>
            <a:r>
              <a:rPr lang="en-US" dirty="0" smtClean="0"/>
              <a:t>Terms to know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610600" cy="537972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Species:</a:t>
            </a:r>
            <a:r>
              <a:rPr lang="en-US" sz="3200" dirty="0"/>
              <a:t> group of organisms capable of interbreeding and producing fertile </a:t>
            </a:r>
            <a:r>
              <a:rPr lang="en-US" sz="3200" dirty="0" smtClean="0"/>
              <a:t>offspring</a:t>
            </a:r>
          </a:p>
          <a:p>
            <a:endParaRPr lang="en-US" sz="3200" dirty="0"/>
          </a:p>
          <a:p>
            <a:r>
              <a:rPr lang="en-US" sz="3200" b="1" u="sng" dirty="0" smtClean="0"/>
              <a:t>Population:</a:t>
            </a:r>
            <a:r>
              <a:rPr lang="en-US" sz="3200" dirty="0" smtClean="0"/>
              <a:t> group of organisms from the same species in the same place at the same time. </a:t>
            </a:r>
          </a:p>
          <a:p>
            <a:endParaRPr lang="en-US" sz="3200" dirty="0"/>
          </a:p>
          <a:p>
            <a:r>
              <a:rPr lang="en-US" sz="3200" b="1" u="sng" dirty="0" smtClean="0"/>
              <a:t>Community:</a:t>
            </a:r>
            <a:r>
              <a:rPr lang="en-US" sz="3200" dirty="0" smtClean="0"/>
              <a:t> a group of populations in the same place at the same time.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058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512511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839200" cy="56279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red squirrel- species </a:t>
            </a:r>
          </a:p>
          <a:p>
            <a:endParaRPr lang="en-US" sz="3200" dirty="0"/>
          </a:p>
          <a:p>
            <a:r>
              <a:rPr lang="en-US" sz="3200" dirty="0" smtClean="0"/>
              <a:t>A bunch of red squirrels living in the forest behind your house- population</a:t>
            </a:r>
          </a:p>
          <a:p>
            <a:endParaRPr lang="en-US" sz="3200" dirty="0"/>
          </a:p>
          <a:p>
            <a:r>
              <a:rPr lang="en-US" sz="3200" dirty="0" smtClean="0"/>
              <a:t>A bunch of red squirrels, coyotes, wood peckers and  salamanders living in the forest behind your house- community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064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1" y="228600"/>
            <a:ext cx="10476411" cy="1143000"/>
          </a:xfrm>
        </p:spPr>
        <p:txBody>
          <a:bodyPr/>
          <a:lstStyle/>
          <a:p>
            <a:r>
              <a:rPr lang="en-US" dirty="0" smtClean="0"/>
              <a:t>What do communities create?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Ecosystem:</a:t>
            </a:r>
            <a:r>
              <a:rPr lang="en-US" sz="3200" dirty="0"/>
              <a:t> community and all of the abiotic factors that affect it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b="1" u="sng" dirty="0" smtClean="0"/>
              <a:t>Biome: </a:t>
            </a:r>
            <a:r>
              <a:rPr lang="en-US" sz="3200" dirty="0" smtClean="0"/>
              <a:t>a </a:t>
            </a:r>
            <a:r>
              <a:rPr lang="en-US" sz="3200" dirty="0"/>
              <a:t>large group of ecosystems that share the same climate and have similar types of communities</a:t>
            </a:r>
          </a:p>
        </p:txBody>
      </p:sp>
    </p:spTree>
    <p:extLst>
      <p:ext uri="{BB962C8B-B14F-4D97-AF65-F5344CB8AC3E}">
        <p14:creationId xmlns:p14="http://schemas.microsoft.com/office/powerpoint/2010/main" val="15749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228600"/>
            <a:ext cx="6512511" cy="1143000"/>
          </a:xfrm>
        </p:spPr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86" y="1524000"/>
            <a:ext cx="9133114" cy="5318760"/>
          </a:xfrm>
        </p:spPr>
        <p:txBody>
          <a:bodyPr>
            <a:normAutofit/>
          </a:bodyPr>
          <a:lstStyle/>
          <a:p>
            <a:r>
              <a:rPr lang="en-US" sz="3200" dirty="0"/>
              <a:t>A thin layer around Earth that supports life</a:t>
            </a:r>
          </a:p>
          <a:p>
            <a:endParaRPr lang="en-US" sz="3200" dirty="0" smtClean="0"/>
          </a:p>
          <a:p>
            <a:r>
              <a:rPr lang="en-US" sz="3200" dirty="0" smtClean="0"/>
              <a:t>Extends a few km above and below the earth’s surface</a:t>
            </a:r>
          </a:p>
          <a:p>
            <a:endParaRPr lang="en-US" sz="3200" dirty="0"/>
          </a:p>
          <a:p>
            <a:r>
              <a:rPr lang="en-US" sz="3200" dirty="0" smtClean="0"/>
              <a:t>Includes all biomes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509254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80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228600"/>
            <a:ext cx="9296400" cy="1143000"/>
          </a:xfrm>
        </p:spPr>
        <p:txBody>
          <a:bodyPr/>
          <a:lstStyle/>
          <a:p>
            <a:r>
              <a:rPr lang="en-US" dirty="0" smtClean="0"/>
              <a:t>Classifying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86" y="1524000"/>
            <a:ext cx="9133114" cy="531876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Consumers</a:t>
            </a:r>
            <a:r>
              <a:rPr lang="en-US" sz="3200" dirty="0" smtClean="0"/>
              <a:t>: organisms that must consume (eat) food to get their energy.</a:t>
            </a:r>
          </a:p>
          <a:p>
            <a:endParaRPr lang="en-US" sz="3200" dirty="0"/>
          </a:p>
          <a:p>
            <a:r>
              <a:rPr lang="en-US" sz="3200" u="sng" dirty="0" smtClean="0"/>
              <a:t>Producer: </a:t>
            </a:r>
            <a:r>
              <a:rPr lang="en-US" sz="3200" dirty="0" smtClean="0"/>
              <a:t>organisms that make their food to get energy. </a:t>
            </a:r>
          </a:p>
          <a:p>
            <a:endParaRPr lang="en-US" sz="3200" dirty="0"/>
          </a:p>
          <a:p>
            <a:r>
              <a:rPr lang="en-US" sz="3200" u="sng" dirty="0" smtClean="0"/>
              <a:t>Decomposer</a:t>
            </a:r>
            <a:r>
              <a:rPr lang="en-US" sz="3200" dirty="0" smtClean="0"/>
              <a:t>: organisms that eat dead or decaying organisms for energy.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9922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6361</TotalTime>
  <Words>895</Words>
  <Application>Microsoft Macintosh PowerPoint</Application>
  <PresentationFormat>On-screen Show (4:3)</PresentationFormat>
  <Paragraphs>267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Georgia</vt:lpstr>
      <vt:lpstr>Trebuchet MS</vt:lpstr>
      <vt:lpstr>Slipstream</vt:lpstr>
      <vt:lpstr>Ecology</vt:lpstr>
      <vt:lpstr>What is ecology?</vt:lpstr>
      <vt:lpstr>PowerPoint Presentation</vt:lpstr>
      <vt:lpstr>Environmental Factors</vt:lpstr>
      <vt:lpstr>Terms to know                                                      </vt:lpstr>
      <vt:lpstr>Examples</vt:lpstr>
      <vt:lpstr>What do communities create?</vt:lpstr>
      <vt:lpstr>Biosphere</vt:lpstr>
      <vt:lpstr>Classifying Organisms</vt:lpstr>
      <vt:lpstr>Classifying Organisms</vt:lpstr>
      <vt:lpstr>“Fitting in” in the ecosystem</vt:lpstr>
      <vt:lpstr>Symbiosis</vt:lpstr>
      <vt:lpstr>PowerPoint Presentation</vt:lpstr>
      <vt:lpstr>Competition</vt:lpstr>
      <vt:lpstr>PowerPoint Presentation</vt:lpstr>
      <vt:lpstr>Predation</vt:lpstr>
      <vt:lpstr>Characteristics of population</vt:lpstr>
      <vt:lpstr>Characteristics of population</vt:lpstr>
      <vt:lpstr>Changing ecosystems</vt:lpstr>
      <vt:lpstr>Changing ecosystems</vt:lpstr>
      <vt:lpstr>Energy Flow in Ecosystems</vt:lpstr>
      <vt:lpstr>Energy Flow in Ecosystems</vt:lpstr>
      <vt:lpstr>Energy Flow in Ecosystems</vt:lpstr>
      <vt:lpstr>Energy Flow in Ecosystems</vt:lpstr>
      <vt:lpstr>Environmental Concerns in Ecosystems</vt:lpstr>
      <vt:lpstr>Environmental Concerns in Ecosystems</vt:lpstr>
      <vt:lpstr>Nutrient Cycles</vt:lpstr>
      <vt:lpstr>Water Cycle</vt:lpstr>
      <vt:lpstr>Carbon Cycle</vt:lpstr>
      <vt:lpstr>Nitrogen Cycle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User</dc:creator>
  <cp:lastModifiedBy>Microsoft Office User</cp:lastModifiedBy>
  <cp:revision>36</cp:revision>
  <cp:lastPrinted>2013-05-22T13:51:11Z</cp:lastPrinted>
  <dcterms:created xsi:type="dcterms:W3CDTF">2013-05-01T18:26:50Z</dcterms:created>
  <dcterms:modified xsi:type="dcterms:W3CDTF">2016-06-01T12:38:56Z</dcterms:modified>
</cp:coreProperties>
</file>