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81" r:id="rId1"/>
  </p:sldMasterIdLst>
  <p:sldIdLst>
    <p:sldId id="256" r:id="rId2"/>
    <p:sldId id="258" r:id="rId3"/>
    <p:sldId id="257" r:id="rId4"/>
    <p:sldId id="259" r:id="rId5"/>
    <p:sldId id="283" r:id="rId6"/>
    <p:sldId id="282" r:id="rId7"/>
    <p:sldId id="261" r:id="rId8"/>
    <p:sldId id="284" r:id="rId9"/>
    <p:sldId id="267" r:id="rId10"/>
    <p:sldId id="285" r:id="rId11"/>
    <p:sldId id="269" r:id="rId12"/>
    <p:sldId id="286" r:id="rId13"/>
    <p:sldId id="263" r:id="rId14"/>
    <p:sldId id="287" r:id="rId15"/>
    <p:sldId id="288" r:id="rId16"/>
    <p:sldId id="289" r:id="rId17"/>
    <p:sldId id="277" r:id="rId18"/>
    <p:sldId id="290" r:id="rId19"/>
    <p:sldId id="265" r:id="rId20"/>
    <p:sldId id="291" r:id="rId21"/>
    <p:sldId id="292" r:id="rId22"/>
    <p:sldId id="273" r:id="rId23"/>
    <p:sldId id="293" r:id="rId24"/>
    <p:sldId id="294" r:id="rId25"/>
    <p:sldId id="275" r:id="rId26"/>
    <p:sldId id="296" r:id="rId27"/>
    <p:sldId id="279" r:id="rId28"/>
    <p:sldId id="297" r:id="rId29"/>
    <p:sldId id="271" r:id="rId30"/>
    <p:sldId id="298" r:id="rId31"/>
    <p:sldId id="299" r:id="rId32"/>
    <p:sldId id="281" r:id="rId33"/>
    <p:sldId id="300" r:id="rId34"/>
    <p:sldId id="301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74"/>
    <p:restoredTop sz="94589"/>
  </p:normalViewPr>
  <p:slideViewPr>
    <p:cSldViewPr snapToGrid="0" snapToObjects="1">
      <p:cViewPr>
        <p:scale>
          <a:sx n="77" d="100"/>
          <a:sy n="77" d="100"/>
        </p:scale>
        <p:origin x="176" y="10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1E4D9-DC26-1A4B-A47B-178B6110C4FB}" type="datetimeFigureOut">
              <a:rPr lang="en-US" smtClean="0"/>
              <a:t>4/25/16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45134-C764-D641-84EA-70D729FB521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8607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1E4D9-DC26-1A4B-A47B-178B6110C4FB}" type="datetimeFigureOut">
              <a:rPr lang="en-US" smtClean="0"/>
              <a:t>4/25/16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45134-C764-D641-84EA-70D729FB52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687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1E4D9-DC26-1A4B-A47B-178B6110C4FB}" type="datetimeFigureOut">
              <a:rPr lang="en-US" smtClean="0"/>
              <a:t>4/25/16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45134-C764-D641-84EA-70D729FB52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737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1E4D9-DC26-1A4B-A47B-178B6110C4FB}" type="datetimeFigureOut">
              <a:rPr lang="en-US" smtClean="0"/>
              <a:t>4/25/16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45134-C764-D641-84EA-70D729FB52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19052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1E4D9-DC26-1A4B-A47B-178B6110C4FB}" type="datetimeFigureOut">
              <a:rPr lang="en-US" smtClean="0"/>
              <a:t>4/25/16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45134-C764-D641-84EA-70D729FB52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700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1E4D9-DC26-1A4B-A47B-178B6110C4FB}" type="datetimeFigureOut">
              <a:rPr lang="en-US" smtClean="0"/>
              <a:t>4/25/16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45134-C764-D641-84EA-70D729FB52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31374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1E4D9-DC26-1A4B-A47B-178B6110C4FB}" type="datetimeFigureOut">
              <a:rPr lang="en-US" smtClean="0"/>
              <a:t>4/25/16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45134-C764-D641-84EA-70D729FB52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0281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1E4D9-DC26-1A4B-A47B-178B6110C4FB}" type="datetimeFigureOut">
              <a:rPr lang="en-US" smtClean="0"/>
              <a:t>4/25/16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45134-C764-D641-84EA-70D729FB52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7612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1E4D9-DC26-1A4B-A47B-178B6110C4FB}" type="datetimeFigureOut">
              <a:rPr lang="en-US" smtClean="0"/>
              <a:t>4/25/16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45134-C764-D641-84EA-70D729FB52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806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1E4D9-DC26-1A4B-A47B-178B6110C4FB}" type="datetimeFigureOut">
              <a:rPr lang="en-US" smtClean="0"/>
              <a:t>4/25/16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45134-C764-D641-84EA-70D729FB52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27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1E4D9-DC26-1A4B-A47B-178B6110C4FB}" type="datetimeFigureOut">
              <a:rPr lang="en-US" smtClean="0"/>
              <a:t>4/25/16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45134-C764-D641-84EA-70D729FB52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268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1E4D9-DC26-1A4B-A47B-178B6110C4FB}" type="datetimeFigureOut">
              <a:rPr lang="en-US" smtClean="0"/>
              <a:t>4/25/16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45134-C764-D641-84EA-70D729FB52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1491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1E4D9-DC26-1A4B-A47B-178B6110C4FB}" type="datetimeFigureOut">
              <a:rPr lang="en-US" smtClean="0"/>
              <a:t>4/25/16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45134-C764-D641-84EA-70D729FB52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2247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1E4D9-DC26-1A4B-A47B-178B6110C4FB}" type="datetimeFigureOut">
              <a:rPr lang="en-US" smtClean="0"/>
              <a:t>4/25/16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45134-C764-D641-84EA-70D729FB52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668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1E4D9-DC26-1A4B-A47B-178B6110C4FB}" type="datetimeFigureOut">
              <a:rPr lang="en-US" smtClean="0"/>
              <a:t>4/25/16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45134-C764-D641-84EA-70D729FB52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771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1E4D9-DC26-1A4B-A47B-178B6110C4FB}" type="datetimeFigureOut">
              <a:rPr lang="en-US" smtClean="0"/>
              <a:t>4/25/16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45134-C764-D641-84EA-70D729FB52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5877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1E4D9-DC26-1A4B-A47B-178B6110C4FB}" type="datetimeFigureOut">
              <a:rPr lang="en-US" smtClean="0"/>
              <a:t>4/25/16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45134-C764-D641-84EA-70D729FB52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149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E81E4D9-DC26-1A4B-A47B-178B6110C4FB}" type="datetimeFigureOut">
              <a:rPr lang="en-US" smtClean="0"/>
              <a:t>4/25/16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1F45134-C764-D641-84EA-70D729FB52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8829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  <p:sldLayoutId id="2147483894" r:id="rId13"/>
    <p:sldLayoutId id="2147483895" r:id="rId14"/>
    <p:sldLayoutId id="2147483896" r:id="rId15"/>
    <p:sldLayoutId id="2147483897" r:id="rId16"/>
    <p:sldLayoutId id="214748389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Relationship Id="rId3" Type="http://schemas.openxmlformats.org/officeDocument/2006/relationships/image" Target="../media/image13.tif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tif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tif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tif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Human Anatomy &amp; Physiology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87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117" y="172005"/>
            <a:ext cx="8534400" cy="1507067"/>
          </a:xfrm>
        </p:spPr>
        <p:txBody>
          <a:bodyPr/>
          <a:lstStyle/>
          <a:p>
            <a:r>
              <a:rPr lang="en-US" dirty="0" smtClean="0"/>
              <a:t>Integumentary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117" y="1252330"/>
            <a:ext cx="6133683" cy="5214421"/>
          </a:xfrm>
        </p:spPr>
        <p:txBody>
          <a:bodyPr/>
          <a:lstStyle/>
          <a:p>
            <a:r>
              <a:rPr lang="en-US" b="1" dirty="0" smtClean="0"/>
              <a:t>Skin</a:t>
            </a:r>
            <a:r>
              <a:rPr lang="en-US" dirty="0" smtClean="0"/>
              <a:t>: multiple layers thick and contain blood vessels and a variety of glands </a:t>
            </a:r>
          </a:p>
          <a:p>
            <a:endParaRPr lang="en-US" dirty="0" smtClean="0"/>
          </a:p>
          <a:p>
            <a:r>
              <a:rPr lang="en-US" b="1" dirty="0" smtClean="0"/>
              <a:t>Hair</a:t>
            </a:r>
            <a:r>
              <a:rPr lang="en-US" dirty="0" smtClean="0"/>
              <a:t>: made of protein keratin, aides in protection insulation and feeling</a:t>
            </a:r>
          </a:p>
          <a:p>
            <a:endParaRPr lang="en-US" dirty="0" smtClean="0"/>
          </a:p>
          <a:p>
            <a:r>
              <a:rPr lang="en-US" b="1" dirty="0" smtClean="0"/>
              <a:t>Nails</a:t>
            </a:r>
            <a:r>
              <a:rPr lang="en-US" dirty="0" smtClean="0"/>
              <a:t>: made of keratin, </a:t>
            </a:r>
            <a:r>
              <a:rPr lang="en-US" dirty="0"/>
              <a:t>prevent injury </a:t>
            </a:r>
            <a:r>
              <a:rPr lang="en-US" dirty="0" smtClean="0"/>
              <a:t>and also </a:t>
            </a:r>
            <a:r>
              <a:rPr lang="en-US" dirty="0"/>
              <a:t>enhance sensation by acting as a counterforce to the sensitive fingertips when objects are handled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5435" y="172005"/>
            <a:ext cx="4414649" cy="399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46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117" y="172005"/>
            <a:ext cx="8534400" cy="1507067"/>
          </a:xfrm>
        </p:spPr>
        <p:txBody>
          <a:bodyPr/>
          <a:lstStyle/>
          <a:p>
            <a:r>
              <a:rPr lang="en-US" dirty="0" smtClean="0"/>
              <a:t>Muscular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117" y="1860884"/>
            <a:ext cx="8534400" cy="4605867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Function: </a:t>
            </a:r>
            <a:endParaRPr lang="en-US" sz="2800" b="1" dirty="0" smtClean="0"/>
          </a:p>
          <a:p>
            <a:r>
              <a:rPr lang="en-US" dirty="0"/>
              <a:t>Provides </a:t>
            </a:r>
            <a:r>
              <a:rPr lang="en-US" dirty="0" smtClean="0"/>
              <a:t>movement</a:t>
            </a:r>
            <a:endParaRPr lang="en-US" dirty="0"/>
          </a:p>
          <a:p>
            <a:r>
              <a:rPr lang="en-US" dirty="0" smtClean="0"/>
              <a:t> Heat production</a:t>
            </a:r>
            <a:r>
              <a:rPr lang="en-US" dirty="0"/>
              <a:t>	</a:t>
            </a:r>
            <a:endParaRPr lang="en-US" dirty="0" smtClean="0"/>
          </a:p>
          <a:p>
            <a:r>
              <a:rPr lang="en-US" dirty="0" smtClean="0"/>
              <a:t>Support/protection</a:t>
            </a:r>
            <a:endParaRPr lang="en-US" dirty="0"/>
          </a:p>
          <a:p>
            <a:pPr marL="0" indent="0">
              <a:buNone/>
            </a:pPr>
            <a:r>
              <a:rPr lang="en-US" sz="2800" b="1" dirty="0" smtClean="0"/>
              <a:t>Structure: </a:t>
            </a:r>
          </a:p>
          <a:p>
            <a:r>
              <a:rPr lang="en-US" dirty="0" smtClean="0"/>
              <a:t>Cardiac, skeletal and smooth muscle and tendons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2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117" y="172005"/>
            <a:ext cx="8534400" cy="1507067"/>
          </a:xfrm>
        </p:spPr>
        <p:txBody>
          <a:bodyPr/>
          <a:lstStyle/>
          <a:p>
            <a:r>
              <a:rPr lang="en-US" dirty="0" smtClean="0"/>
              <a:t>Muscular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117" y="1860884"/>
            <a:ext cx="8534400" cy="4605867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Types of muscle</a:t>
            </a:r>
            <a:r>
              <a:rPr lang="en-US" dirty="0" smtClean="0"/>
              <a:t>: </a:t>
            </a:r>
          </a:p>
          <a:p>
            <a:r>
              <a:rPr lang="en-US" b="1" dirty="0" smtClean="0"/>
              <a:t>Cardiac: </a:t>
            </a:r>
            <a:r>
              <a:rPr lang="en-US" dirty="0" smtClean="0"/>
              <a:t>found in heart; specialized to send out electrical impulse to stimulate contraction; involuntary control</a:t>
            </a:r>
          </a:p>
          <a:p>
            <a:endParaRPr lang="en-US" dirty="0"/>
          </a:p>
          <a:p>
            <a:r>
              <a:rPr lang="en-US" b="1" dirty="0" smtClean="0"/>
              <a:t>Skeletal:</a:t>
            </a:r>
            <a:r>
              <a:rPr lang="en-US" dirty="0" smtClean="0"/>
              <a:t> </a:t>
            </a:r>
            <a:r>
              <a:rPr lang="en-US" dirty="0"/>
              <a:t>Muscle tissue that is attached to </a:t>
            </a:r>
            <a:r>
              <a:rPr lang="en-US" dirty="0" smtClean="0"/>
              <a:t>bone; voluntary control</a:t>
            </a:r>
          </a:p>
          <a:p>
            <a:endParaRPr lang="en-US" b="1" dirty="0" smtClean="0"/>
          </a:p>
          <a:p>
            <a:r>
              <a:rPr lang="en-US" b="1" dirty="0" smtClean="0"/>
              <a:t>Smooth muscle: </a:t>
            </a:r>
            <a:r>
              <a:rPr lang="en-US" dirty="0"/>
              <a:t>walls of internal organs such as the stomach and </a:t>
            </a:r>
            <a:r>
              <a:rPr lang="en-US" dirty="0" smtClean="0"/>
              <a:t>intestines; involuntary control</a:t>
            </a:r>
          </a:p>
          <a:p>
            <a:endParaRPr lang="en-US" b="1" dirty="0" smtClean="0"/>
          </a:p>
          <a:p>
            <a:r>
              <a:rPr lang="en-US" b="1" dirty="0" smtClean="0"/>
              <a:t>Tendons</a:t>
            </a:r>
            <a:r>
              <a:rPr lang="en-US" dirty="0" smtClean="0"/>
              <a:t>:  Type of connective tissue that attaches muscle to bone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2186" y="172005"/>
            <a:ext cx="6350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94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117" y="172005"/>
            <a:ext cx="8534400" cy="1507067"/>
          </a:xfrm>
        </p:spPr>
        <p:txBody>
          <a:bodyPr/>
          <a:lstStyle/>
          <a:p>
            <a:r>
              <a:rPr lang="en-US" dirty="0"/>
              <a:t>Digestive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117" y="1860884"/>
            <a:ext cx="8534400" cy="4605867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Function: </a:t>
            </a:r>
            <a:endParaRPr lang="en-US" sz="2800" b="1" dirty="0" smtClean="0"/>
          </a:p>
          <a:p>
            <a:r>
              <a:rPr lang="en-US" dirty="0"/>
              <a:t>Digests foods and absorbs nutrients, minerals, vitamins, and </a:t>
            </a:r>
            <a:r>
              <a:rPr lang="en-US" dirty="0" smtClean="0"/>
              <a:t>water.</a:t>
            </a:r>
            <a:r>
              <a:rPr lang="en-US" dirty="0"/>
              <a:t>	</a:t>
            </a:r>
            <a:endParaRPr lang="en-US" dirty="0" smtClean="0"/>
          </a:p>
          <a:p>
            <a:r>
              <a:rPr lang="en-US" dirty="0" smtClean="0"/>
              <a:t>Produces solid waste</a:t>
            </a:r>
            <a:endParaRPr lang="en-US" dirty="0"/>
          </a:p>
          <a:p>
            <a:pPr marL="0" indent="0">
              <a:buNone/>
            </a:pPr>
            <a:r>
              <a:rPr lang="en-US" sz="2800" b="1" dirty="0" smtClean="0"/>
              <a:t>Structure: </a:t>
            </a:r>
          </a:p>
          <a:p>
            <a:r>
              <a:rPr lang="en-US" dirty="0" smtClean="0"/>
              <a:t>Mouth, esophagus, stomach, small intestine, large intestine, pancreas, liver, gallbladder, rectum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37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117" y="172005"/>
            <a:ext cx="8534400" cy="1507067"/>
          </a:xfrm>
        </p:spPr>
        <p:txBody>
          <a:bodyPr/>
          <a:lstStyle/>
          <a:p>
            <a:r>
              <a:rPr lang="en-US" dirty="0"/>
              <a:t>Digestive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117" y="1061358"/>
            <a:ext cx="8534400" cy="5405394"/>
          </a:xfrm>
        </p:spPr>
        <p:txBody>
          <a:bodyPr>
            <a:normAutofit/>
          </a:bodyPr>
          <a:lstStyle/>
          <a:p>
            <a:r>
              <a:rPr lang="en-US" b="1" dirty="0" smtClean="0"/>
              <a:t>Mouth:</a:t>
            </a:r>
            <a:r>
              <a:rPr lang="en-US" dirty="0" smtClean="0"/>
              <a:t> used to break up food via chewing and digestive enzymes in saliva start to break down food</a:t>
            </a:r>
          </a:p>
          <a:p>
            <a:endParaRPr lang="en-US" b="1" dirty="0"/>
          </a:p>
          <a:p>
            <a:r>
              <a:rPr lang="en-US" b="1" dirty="0" smtClean="0"/>
              <a:t> Esophagus:</a:t>
            </a:r>
            <a:r>
              <a:rPr lang="en-US" dirty="0" smtClean="0"/>
              <a:t> </a:t>
            </a:r>
            <a:r>
              <a:rPr lang="en-US" dirty="0"/>
              <a:t>long, narrow tube that passes food from the pharynx to the stomach by </a:t>
            </a:r>
            <a:r>
              <a:rPr lang="en-US" i="1" dirty="0"/>
              <a:t>peristalsis</a:t>
            </a:r>
            <a:r>
              <a:rPr lang="en-US" b="1" i="1" dirty="0" smtClean="0"/>
              <a:t> </a:t>
            </a:r>
          </a:p>
          <a:p>
            <a:pPr lvl="2"/>
            <a:r>
              <a:rPr lang="en-US" b="1" i="1" dirty="0"/>
              <a:t>Peristalsis is an involuntary muscle contraction that moves rapidly along an organ like a </a:t>
            </a:r>
            <a:r>
              <a:rPr lang="en-US" b="1" i="1" dirty="0" smtClean="0"/>
              <a:t>wave</a:t>
            </a:r>
          </a:p>
          <a:p>
            <a:pPr lvl="2"/>
            <a:endParaRPr lang="en-US" b="1" i="1" dirty="0" smtClean="0"/>
          </a:p>
          <a:p>
            <a:r>
              <a:rPr lang="en-US" b="1" dirty="0" smtClean="0"/>
              <a:t>Stomach: </a:t>
            </a:r>
            <a:r>
              <a:rPr lang="en-US" dirty="0" smtClean="0"/>
              <a:t>sac-like </a:t>
            </a:r>
            <a:r>
              <a:rPr lang="en-US" dirty="0"/>
              <a:t>organ in which food is further digested both mechanically and chemically. </a:t>
            </a:r>
            <a:endParaRPr lang="en-US" dirty="0" smtClean="0"/>
          </a:p>
          <a:p>
            <a:pPr lvl="1"/>
            <a:r>
              <a:rPr lang="en-US" dirty="0" smtClean="0"/>
              <a:t>Churning </a:t>
            </a:r>
            <a:r>
              <a:rPr lang="en-US" dirty="0"/>
              <a:t>movements of the </a:t>
            </a:r>
            <a:r>
              <a:rPr lang="en-US" dirty="0" smtClean="0"/>
              <a:t>stomach mechanically </a:t>
            </a:r>
            <a:r>
              <a:rPr lang="en-US" dirty="0"/>
              <a:t>breakdown of </a:t>
            </a:r>
            <a:r>
              <a:rPr lang="en-US" dirty="0" smtClean="0"/>
              <a:t>food and acid in the stomach chemically breaks down food</a:t>
            </a:r>
            <a:r>
              <a:rPr lang="en-US" b="1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6638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117" y="172005"/>
            <a:ext cx="8534400" cy="1507067"/>
          </a:xfrm>
        </p:spPr>
        <p:txBody>
          <a:bodyPr/>
          <a:lstStyle/>
          <a:p>
            <a:r>
              <a:rPr lang="en-US" dirty="0"/>
              <a:t>Digestive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117" y="1860884"/>
            <a:ext cx="8534400" cy="4605867"/>
          </a:xfrm>
        </p:spPr>
        <p:txBody>
          <a:bodyPr/>
          <a:lstStyle/>
          <a:p>
            <a:r>
              <a:rPr lang="en-US" b="1" dirty="0"/>
              <a:t>S</a:t>
            </a:r>
            <a:r>
              <a:rPr lang="en-US" b="1" dirty="0" smtClean="0"/>
              <a:t>mall intestine:</a:t>
            </a:r>
            <a:r>
              <a:rPr lang="en-US" dirty="0"/>
              <a:t> narrow tube about </a:t>
            </a:r>
            <a:r>
              <a:rPr lang="en-US" dirty="0" smtClean="0"/>
              <a:t>23 </a:t>
            </a:r>
            <a:r>
              <a:rPr lang="en-US" dirty="0" err="1" smtClean="0"/>
              <a:t>ft</a:t>
            </a:r>
            <a:r>
              <a:rPr lang="en-US" dirty="0" smtClean="0"/>
              <a:t> </a:t>
            </a:r>
            <a:r>
              <a:rPr lang="en-US" dirty="0"/>
              <a:t>long in adults. S</a:t>
            </a:r>
            <a:r>
              <a:rPr lang="en-US" dirty="0" smtClean="0"/>
              <a:t>ite </a:t>
            </a:r>
            <a:r>
              <a:rPr lang="en-US" dirty="0"/>
              <a:t>of most chemical digestion and virtually all </a:t>
            </a:r>
            <a:r>
              <a:rPr lang="en-US" dirty="0" smtClean="0"/>
              <a:t>absorption of nutrients. </a:t>
            </a:r>
          </a:p>
          <a:p>
            <a:pPr lvl="1"/>
            <a:r>
              <a:rPr lang="en-US" dirty="0" smtClean="0"/>
              <a:t>Contains micro</a:t>
            </a:r>
            <a:r>
              <a:rPr lang="en-US" i="1" dirty="0" smtClean="0"/>
              <a:t>villi</a:t>
            </a:r>
            <a:r>
              <a:rPr lang="en-US" dirty="0" smtClean="0"/>
              <a:t> to increase surface area and absorb more nutrients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 </a:t>
            </a:r>
            <a:r>
              <a:rPr lang="en-US" b="1" dirty="0"/>
              <a:t>L</a:t>
            </a:r>
            <a:r>
              <a:rPr lang="en-US" b="1" dirty="0" smtClean="0"/>
              <a:t>arge intestine: </a:t>
            </a:r>
            <a:r>
              <a:rPr lang="en-US" dirty="0" smtClean="0"/>
              <a:t>absorbs water from waste turning it into feces and passes to the rectum.  Trillions of helpful bacteria live here.</a:t>
            </a:r>
          </a:p>
          <a:p>
            <a:endParaRPr lang="en-US" b="1" dirty="0" smtClean="0"/>
          </a:p>
          <a:p>
            <a:r>
              <a:rPr lang="en-US" b="1" dirty="0" smtClean="0"/>
              <a:t>Rectum: </a:t>
            </a:r>
            <a:r>
              <a:rPr lang="en-US" dirty="0" smtClean="0"/>
              <a:t>fills with and compresses feces for waste removal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4385" y="122446"/>
            <a:ext cx="2886528" cy="259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86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117" y="172005"/>
            <a:ext cx="8534400" cy="1507067"/>
          </a:xfrm>
        </p:spPr>
        <p:txBody>
          <a:bodyPr/>
          <a:lstStyle/>
          <a:p>
            <a:r>
              <a:rPr lang="en-US" dirty="0"/>
              <a:t>Digestive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117" y="604158"/>
            <a:ext cx="8534400" cy="5862594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Accessory Digestive Organs (food does not pass through them)</a:t>
            </a:r>
          </a:p>
          <a:p>
            <a:r>
              <a:rPr lang="en-US" b="1" dirty="0" smtClean="0"/>
              <a:t>Pancreas:</a:t>
            </a:r>
            <a:r>
              <a:rPr lang="en-US" dirty="0" smtClean="0"/>
              <a:t> Secretes hormones (insulin) to help regulate blood glucose levels and digestive enzymes to the small intestine. </a:t>
            </a:r>
          </a:p>
          <a:p>
            <a:endParaRPr lang="en-US" b="1" dirty="0" smtClean="0"/>
          </a:p>
          <a:p>
            <a:r>
              <a:rPr lang="en-US" b="1" dirty="0" smtClean="0"/>
              <a:t> Liver</a:t>
            </a:r>
            <a:r>
              <a:rPr lang="en-US" b="1" dirty="0"/>
              <a:t>: </a:t>
            </a:r>
            <a:r>
              <a:rPr lang="en-US" dirty="0"/>
              <a:t>P</a:t>
            </a:r>
            <a:r>
              <a:rPr lang="en-US" dirty="0" smtClean="0"/>
              <a:t>roduces </a:t>
            </a:r>
            <a:r>
              <a:rPr lang="en-US" dirty="0"/>
              <a:t>bile, an alkaline compound which aids in digestion via the </a:t>
            </a:r>
            <a:r>
              <a:rPr lang="en-US" dirty="0" smtClean="0"/>
              <a:t>breakdown </a:t>
            </a:r>
            <a:r>
              <a:rPr lang="en-US" dirty="0"/>
              <a:t>of </a:t>
            </a:r>
            <a:r>
              <a:rPr lang="en-US" dirty="0" smtClean="0"/>
              <a:t>lipids. Regulates glycogen storage and helps remove toxins</a:t>
            </a:r>
          </a:p>
          <a:p>
            <a:endParaRPr lang="en-US" dirty="0"/>
          </a:p>
          <a:p>
            <a:r>
              <a:rPr lang="en-US" b="1" dirty="0" smtClean="0"/>
              <a:t> Gallbladder: </a:t>
            </a:r>
            <a:r>
              <a:rPr lang="en-US" dirty="0"/>
              <a:t>a small pouch that sits just under the liver, stores bile produced by the liver</a:t>
            </a:r>
            <a:endParaRPr lang="en-US" b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7442" y="172005"/>
            <a:ext cx="3544058" cy="291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78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117" y="172005"/>
            <a:ext cx="8534400" cy="1507067"/>
          </a:xfrm>
        </p:spPr>
        <p:txBody>
          <a:bodyPr/>
          <a:lstStyle/>
          <a:p>
            <a:r>
              <a:rPr lang="en-US" dirty="0" smtClean="0"/>
              <a:t>Skeletal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117" y="1860884"/>
            <a:ext cx="8534400" cy="4605867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Function: </a:t>
            </a:r>
            <a:endParaRPr lang="en-US" sz="2800" b="1" dirty="0" smtClean="0"/>
          </a:p>
          <a:p>
            <a:r>
              <a:rPr lang="en-US" dirty="0"/>
              <a:t>Supports and protects soft tissues of </a:t>
            </a:r>
            <a:r>
              <a:rPr lang="en-US" dirty="0" smtClean="0"/>
              <a:t>body</a:t>
            </a:r>
          </a:p>
          <a:p>
            <a:r>
              <a:rPr lang="en-US" dirty="0" smtClean="0"/>
              <a:t>Produces </a:t>
            </a:r>
            <a:r>
              <a:rPr lang="en-US" dirty="0"/>
              <a:t>blood </a:t>
            </a:r>
            <a:r>
              <a:rPr lang="en-US" dirty="0" smtClean="0"/>
              <a:t>cells</a:t>
            </a:r>
          </a:p>
          <a:p>
            <a:r>
              <a:rPr lang="en-US" dirty="0"/>
              <a:t>S</a:t>
            </a:r>
            <a:r>
              <a:rPr lang="en-US" dirty="0" smtClean="0"/>
              <a:t>tores </a:t>
            </a:r>
            <a:r>
              <a:rPr lang="en-US" dirty="0"/>
              <a:t>minerals.	</a:t>
            </a:r>
          </a:p>
          <a:p>
            <a:pPr marL="0" indent="0">
              <a:buNone/>
            </a:pPr>
            <a:r>
              <a:rPr lang="en-US" sz="2800" b="1" dirty="0" smtClean="0"/>
              <a:t>Structure: </a:t>
            </a:r>
          </a:p>
          <a:p>
            <a:r>
              <a:rPr lang="en-US" dirty="0"/>
              <a:t>Bones, cartilage; ligaments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609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117" y="172005"/>
            <a:ext cx="8534400" cy="1507067"/>
          </a:xfrm>
        </p:spPr>
        <p:txBody>
          <a:bodyPr/>
          <a:lstStyle/>
          <a:p>
            <a:r>
              <a:rPr lang="en-US" dirty="0" smtClean="0"/>
              <a:t>Skeletal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117" y="1860884"/>
            <a:ext cx="8534400" cy="4605867"/>
          </a:xfrm>
        </p:spPr>
        <p:txBody>
          <a:bodyPr/>
          <a:lstStyle/>
          <a:p>
            <a:r>
              <a:rPr lang="en-US" b="1" dirty="0" smtClean="0"/>
              <a:t>Bones: </a:t>
            </a:r>
            <a:r>
              <a:rPr lang="en-US" dirty="0" smtClean="0"/>
              <a:t>Made of </a:t>
            </a:r>
            <a:r>
              <a:rPr lang="en-US" dirty="0"/>
              <a:t>mineralized tissue and produce red and white blood cells, store minerals and also enable </a:t>
            </a:r>
            <a:r>
              <a:rPr lang="en-US" dirty="0" smtClean="0"/>
              <a:t>mobility</a:t>
            </a:r>
          </a:p>
          <a:p>
            <a:pPr marL="457200" lvl="1" indent="0">
              <a:buNone/>
            </a:pPr>
            <a:r>
              <a:rPr lang="en-US" b="1" u="sng" dirty="0" smtClean="0"/>
              <a:t>Tissues in bone</a:t>
            </a:r>
          </a:p>
          <a:p>
            <a:pPr marL="1257300" lvl="3" indent="0">
              <a:buNone/>
            </a:pPr>
            <a:r>
              <a:rPr lang="en-US" b="1" dirty="0" smtClean="0"/>
              <a:t>Compact bone</a:t>
            </a:r>
            <a:r>
              <a:rPr lang="en-US" dirty="0" smtClean="0"/>
              <a:t> </a:t>
            </a:r>
          </a:p>
          <a:p>
            <a:pPr marL="1257300" lvl="3" indent="0">
              <a:buNone/>
            </a:pPr>
            <a:r>
              <a:rPr lang="en-US" b="1" dirty="0" smtClean="0"/>
              <a:t>Spongy bone</a:t>
            </a:r>
            <a:r>
              <a:rPr lang="en-US" dirty="0" smtClean="0"/>
              <a:t> </a:t>
            </a:r>
          </a:p>
          <a:p>
            <a:pPr marL="1257300" lvl="3" indent="0">
              <a:buNone/>
            </a:pPr>
            <a:r>
              <a:rPr lang="en-US" b="1" dirty="0" smtClean="0"/>
              <a:t>Bone marrow</a:t>
            </a:r>
            <a:r>
              <a:rPr lang="en-US" dirty="0" smtClean="0"/>
              <a:t> </a:t>
            </a:r>
          </a:p>
          <a:p>
            <a:pPr marL="1257300" lvl="3" indent="0">
              <a:buNone/>
            </a:pPr>
            <a:r>
              <a:rPr lang="en-US" b="1" dirty="0" smtClean="0"/>
              <a:t>Periosteum</a:t>
            </a:r>
            <a:endParaRPr lang="en-US" dirty="0" smtClean="0"/>
          </a:p>
          <a:p>
            <a:r>
              <a:rPr lang="en-US" b="1" dirty="0" smtClean="0"/>
              <a:t>C</a:t>
            </a:r>
            <a:r>
              <a:rPr lang="en-US" b="1" dirty="0"/>
              <a:t>artilage: </a:t>
            </a:r>
            <a:r>
              <a:rPr lang="en-US" dirty="0"/>
              <a:t>flexible connective tissue, including the joints between bones, the rib cage, the ear, the nose, the bronchial tubes and the intervertebral </a:t>
            </a:r>
            <a:r>
              <a:rPr lang="en-US" dirty="0" smtClean="0"/>
              <a:t>discs. Protects the ends of bones and adds flexibility</a:t>
            </a:r>
            <a:endParaRPr lang="en-US" dirty="0"/>
          </a:p>
          <a:p>
            <a:r>
              <a:rPr lang="en-US" b="1" dirty="0" smtClean="0"/>
              <a:t>Ligaments: </a:t>
            </a:r>
            <a:r>
              <a:rPr lang="en-US" dirty="0" smtClean="0"/>
              <a:t>Connective tissue that connects bone to bone. </a:t>
            </a:r>
            <a:endParaRPr lang="en-US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857" y="172005"/>
            <a:ext cx="3275408" cy="257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76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117" y="172005"/>
            <a:ext cx="8534400" cy="1507067"/>
          </a:xfrm>
        </p:spPr>
        <p:txBody>
          <a:bodyPr/>
          <a:lstStyle/>
          <a:p>
            <a:r>
              <a:rPr lang="en-US" dirty="0" smtClean="0"/>
              <a:t>Endocrine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117" y="1860884"/>
            <a:ext cx="8534400" cy="4605867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Function: </a:t>
            </a:r>
          </a:p>
          <a:p>
            <a:r>
              <a:rPr lang="en-US" dirty="0" smtClean="0"/>
              <a:t>Produces hormones that communicate between cells.		</a:t>
            </a:r>
          </a:p>
          <a:p>
            <a:pPr marL="0" indent="0">
              <a:buNone/>
            </a:pPr>
            <a:r>
              <a:rPr lang="en-US" sz="2800" b="1" dirty="0" smtClean="0"/>
              <a:t>Structure: </a:t>
            </a:r>
          </a:p>
          <a:p>
            <a:r>
              <a:rPr lang="en-US" dirty="0" smtClean="0"/>
              <a:t>Hormones, Pituitary gland, hypothalamus, adrenal glands, thyroid gland, ovaries and </a:t>
            </a:r>
            <a:r>
              <a:rPr lang="en-US" dirty="0" err="1" smtClean="0"/>
              <a:t>testies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21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117" y="172005"/>
            <a:ext cx="8534400" cy="1507067"/>
          </a:xfrm>
        </p:spPr>
        <p:txBody>
          <a:bodyPr/>
          <a:lstStyle/>
          <a:p>
            <a:r>
              <a:rPr lang="en-US" dirty="0" smtClean="0"/>
              <a:t>General 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117" y="1860884"/>
            <a:ext cx="8534400" cy="4605867"/>
          </a:xfrm>
        </p:spPr>
        <p:txBody>
          <a:bodyPr/>
          <a:lstStyle/>
          <a:p>
            <a:r>
              <a:rPr lang="en-US" sz="2800" b="1" u="sng" dirty="0"/>
              <a:t>Anatomy</a:t>
            </a:r>
            <a:r>
              <a:rPr lang="en-US" dirty="0" smtClean="0"/>
              <a:t>: Structure</a:t>
            </a:r>
          </a:p>
          <a:p>
            <a:r>
              <a:rPr lang="en-US" sz="2800" b="1" u="sng" dirty="0"/>
              <a:t>Physiology</a:t>
            </a:r>
            <a:r>
              <a:rPr lang="en-US" dirty="0" smtClean="0"/>
              <a:t>: Function</a:t>
            </a:r>
          </a:p>
          <a:p>
            <a:r>
              <a:rPr lang="en-US" sz="2800" b="1" u="sng" dirty="0" smtClean="0"/>
              <a:t>Organ system</a:t>
            </a:r>
            <a:r>
              <a:rPr lang="en-US" dirty="0" smtClean="0"/>
              <a:t>: Group of organs working together to carry out a particular function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35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117" y="172005"/>
            <a:ext cx="8534400" cy="1507067"/>
          </a:xfrm>
        </p:spPr>
        <p:txBody>
          <a:bodyPr/>
          <a:lstStyle/>
          <a:p>
            <a:r>
              <a:rPr lang="en-US" dirty="0" smtClean="0"/>
              <a:t>Endocrine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117" y="755374"/>
            <a:ext cx="8534400" cy="5711377"/>
          </a:xfrm>
        </p:spPr>
        <p:txBody>
          <a:bodyPr/>
          <a:lstStyle/>
          <a:p>
            <a:r>
              <a:rPr lang="en-US" b="1" dirty="0" smtClean="0"/>
              <a:t>Hormones: </a:t>
            </a:r>
            <a:r>
              <a:rPr lang="en-US" dirty="0" smtClean="0"/>
              <a:t>are </a:t>
            </a:r>
            <a:r>
              <a:rPr lang="en-US" dirty="0"/>
              <a:t>chemical messengers that are secreted directly into the </a:t>
            </a:r>
            <a:r>
              <a:rPr lang="en-US" dirty="0" smtClean="0"/>
              <a:t>blood</a:t>
            </a:r>
          </a:p>
          <a:p>
            <a:pPr lvl="2"/>
            <a:r>
              <a:rPr lang="en-US" dirty="0" smtClean="0"/>
              <a:t>Steroid and Non-steroid</a:t>
            </a:r>
          </a:p>
          <a:p>
            <a:pPr lvl="2"/>
            <a:endParaRPr lang="en-US" dirty="0" smtClean="0"/>
          </a:p>
          <a:p>
            <a:r>
              <a:rPr lang="en-US" b="1" dirty="0" smtClean="0"/>
              <a:t>Pituitary gland:  </a:t>
            </a:r>
            <a:r>
              <a:rPr lang="en-US" dirty="0"/>
              <a:t>P</a:t>
            </a:r>
            <a:r>
              <a:rPr lang="en-US" dirty="0" smtClean="0"/>
              <a:t>ea sized. Secretes a wide variety of hormones, many of which control other endocrine glands</a:t>
            </a:r>
          </a:p>
          <a:p>
            <a:endParaRPr lang="en-US" dirty="0" smtClean="0"/>
          </a:p>
          <a:p>
            <a:r>
              <a:rPr lang="en-US" b="1" dirty="0"/>
              <a:t>Hypothalamus: </a:t>
            </a:r>
            <a:r>
              <a:rPr lang="en-US" dirty="0" smtClean="0"/>
              <a:t>In Brain</a:t>
            </a:r>
            <a:r>
              <a:rPr lang="en-US" b="1" dirty="0" smtClean="0"/>
              <a:t>. </a:t>
            </a:r>
            <a:r>
              <a:rPr lang="en-US" dirty="0" smtClean="0"/>
              <a:t>Provides </a:t>
            </a:r>
            <a:r>
              <a:rPr lang="en-US" dirty="0"/>
              <a:t>a link between the nervous and endocrine systems. P</a:t>
            </a:r>
            <a:r>
              <a:rPr lang="en-US" dirty="0" smtClean="0"/>
              <a:t>roduces </a:t>
            </a:r>
            <a:r>
              <a:rPr lang="en-US" dirty="0"/>
              <a:t>hormones that directly regulate body </a:t>
            </a:r>
            <a:r>
              <a:rPr lang="en-US" dirty="0" smtClean="0"/>
              <a:t>processes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6060" y="468016"/>
            <a:ext cx="3229722" cy="247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57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117" y="172005"/>
            <a:ext cx="8534400" cy="1507067"/>
          </a:xfrm>
        </p:spPr>
        <p:txBody>
          <a:bodyPr/>
          <a:lstStyle/>
          <a:p>
            <a:r>
              <a:rPr lang="en-US" dirty="0" smtClean="0"/>
              <a:t>Endocrine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117" y="1860884"/>
            <a:ext cx="8534400" cy="4605867"/>
          </a:xfrm>
        </p:spPr>
        <p:txBody>
          <a:bodyPr/>
          <a:lstStyle/>
          <a:p>
            <a:r>
              <a:rPr lang="en-US" b="1" dirty="0" smtClean="0"/>
              <a:t>Adrenal glands: </a:t>
            </a:r>
            <a:r>
              <a:rPr lang="en-US" dirty="0" smtClean="0"/>
              <a:t>Located </a:t>
            </a:r>
            <a:r>
              <a:rPr lang="en-US" dirty="0"/>
              <a:t>above the kidneys. S</a:t>
            </a:r>
            <a:r>
              <a:rPr lang="en-US" dirty="0" smtClean="0"/>
              <a:t>ecretes </a:t>
            </a:r>
            <a:r>
              <a:rPr lang="en-US" dirty="0"/>
              <a:t>hormones </a:t>
            </a:r>
            <a:r>
              <a:rPr lang="en-US" dirty="0" smtClean="0"/>
              <a:t>which </a:t>
            </a:r>
            <a:r>
              <a:rPr lang="en-US" dirty="0"/>
              <a:t>helps the body deal with stress, </a:t>
            </a:r>
            <a:r>
              <a:rPr lang="en-US" dirty="0" smtClean="0"/>
              <a:t>helps </a:t>
            </a:r>
            <a:r>
              <a:rPr lang="en-US" dirty="0"/>
              <a:t>regulate the balance of minerals in the </a:t>
            </a:r>
            <a:r>
              <a:rPr lang="en-US" dirty="0" smtClean="0"/>
              <a:t>body and </a:t>
            </a:r>
            <a:r>
              <a:rPr lang="en-US" dirty="0"/>
              <a:t>s</a:t>
            </a:r>
            <a:r>
              <a:rPr lang="en-US" dirty="0" smtClean="0"/>
              <a:t>ecretes </a:t>
            </a:r>
            <a:r>
              <a:rPr lang="en-US" dirty="0"/>
              <a:t>fight-or-flight hormones such as </a:t>
            </a:r>
            <a:r>
              <a:rPr lang="en-US" dirty="0" smtClean="0"/>
              <a:t>adrenaline. </a:t>
            </a:r>
          </a:p>
          <a:p>
            <a:r>
              <a:rPr lang="en-US" b="1" dirty="0" smtClean="0"/>
              <a:t>T</a:t>
            </a:r>
            <a:r>
              <a:rPr lang="en-US" b="1" dirty="0"/>
              <a:t>hyroid gland</a:t>
            </a:r>
            <a:r>
              <a:rPr lang="en-US" b="1" dirty="0" smtClean="0"/>
              <a:t>: </a:t>
            </a:r>
            <a:r>
              <a:rPr lang="en-US" dirty="0" smtClean="0"/>
              <a:t>large </a:t>
            </a:r>
            <a:r>
              <a:rPr lang="en-US" dirty="0"/>
              <a:t>gland in the neck. Thyroid hormones increase the rate of metabolism in cells throughout the body</a:t>
            </a:r>
            <a:r>
              <a:rPr lang="en-US" b="1" dirty="0"/>
              <a:t>. </a:t>
            </a:r>
            <a:endParaRPr lang="en-US" b="1" dirty="0" smtClean="0"/>
          </a:p>
          <a:p>
            <a:r>
              <a:rPr lang="en-US" b="1" dirty="0"/>
              <a:t>Ovaries:  </a:t>
            </a:r>
            <a:r>
              <a:rPr lang="en-US" dirty="0"/>
              <a:t>secrete the female sex hormone estrogen</a:t>
            </a:r>
            <a:endParaRPr lang="en-US" dirty="0" smtClean="0"/>
          </a:p>
          <a:p>
            <a:r>
              <a:rPr lang="en-US" b="1" dirty="0"/>
              <a:t>Testes: </a:t>
            </a:r>
            <a:r>
              <a:rPr lang="en-US" dirty="0"/>
              <a:t>secrete the male sex hormone testosterone</a:t>
            </a:r>
          </a:p>
        </p:txBody>
      </p:sp>
    </p:spTree>
    <p:extLst>
      <p:ext uri="{BB962C8B-B14F-4D97-AF65-F5344CB8AC3E}">
        <p14:creationId xmlns:p14="http://schemas.microsoft.com/office/powerpoint/2010/main" val="20872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117" y="172005"/>
            <a:ext cx="8534400" cy="1507067"/>
          </a:xfrm>
        </p:spPr>
        <p:txBody>
          <a:bodyPr/>
          <a:lstStyle/>
          <a:p>
            <a:r>
              <a:rPr lang="en-US" dirty="0" smtClean="0"/>
              <a:t>Reproductive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117" y="1860884"/>
            <a:ext cx="8534400" cy="4605867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Function: </a:t>
            </a:r>
            <a:endParaRPr lang="en-US" sz="2800" b="1" dirty="0" smtClean="0"/>
          </a:p>
          <a:p>
            <a:r>
              <a:rPr lang="en-US" dirty="0" smtClean="0"/>
              <a:t>Produces gametes (sex cells) and sex hormones</a:t>
            </a: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sz="2800" b="1" dirty="0" smtClean="0"/>
              <a:t>Structure: </a:t>
            </a:r>
          </a:p>
          <a:p>
            <a:r>
              <a:rPr lang="en-US" dirty="0"/>
              <a:t>Female: uterus; vagina; fallopian tubes; ovaries</a:t>
            </a:r>
          </a:p>
          <a:p>
            <a:r>
              <a:rPr lang="en-US" dirty="0"/>
              <a:t>Male: penis; testes; seminal vesicles	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3644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117" y="172005"/>
            <a:ext cx="8534400" cy="1507067"/>
          </a:xfrm>
        </p:spPr>
        <p:txBody>
          <a:bodyPr/>
          <a:lstStyle/>
          <a:p>
            <a:r>
              <a:rPr lang="en-US" dirty="0" smtClean="0"/>
              <a:t>Reproductive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117" y="1351722"/>
            <a:ext cx="8534400" cy="5115029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Female</a:t>
            </a:r>
            <a:r>
              <a:rPr lang="en-US" b="1" dirty="0"/>
              <a:t>: </a:t>
            </a:r>
            <a:endParaRPr lang="en-US" b="1" dirty="0" smtClean="0"/>
          </a:p>
          <a:p>
            <a:r>
              <a:rPr lang="en-US" b="1" dirty="0" smtClean="0"/>
              <a:t>Uterus:</a:t>
            </a:r>
            <a:r>
              <a:rPr lang="en-US" dirty="0" smtClean="0"/>
              <a:t> Muscular </a:t>
            </a:r>
            <a:r>
              <a:rPr lang="en-US" dirty="0"/>
              <a:t>organ shaped like an upside-down </a:t>
            </a:r>
            <a:r>
              <a:rPr lang="en-US" dirty="0" smtClean="0"/>
              <a:t>pear. During </a:t>
            </a:r>
            <a:r>
              <a:rPr lang="en-US" dirty="0"/>
              <a:t>birth, contractions of the muscular walls of the uterus push the baby </a:t>
            </a:r>
            <a:r>
              <a:rPr lang="en-US" dirty="0" smtClean="0"/>
              <a:t>out </a:t>
            </a:r>
            <a:r>
              <a:rPr lang="en-US" dirty="0"/>
              <a:t>of the body</a:t>
            </a:r>
          </a:p>
          <a:p>
            <a:r>
              <a:rPr lang="en-US" b="1" dirty="0"/>
              <a:t> </a:t>
            </a:r>
            <a:r>
              <a:rPr lang="en-US" b="1" dirty="0" smtClean="0"/>
              <a:t>Vagina</a:t>
            </a:r>
            <a:r>
              <a:rPr lang="en-US" b="1" dirty="0"/>
              <a:t>: </a:t>
            </a:r>
            <a:r>
              <a:rPr lang="en-US" dirty="0" smtClean="0"/>
              <a:t>Tube-like </a:t>
            </a:r>
            <a:r>
              <a:rPr lang="en-US" dirty="0"/>
              <a:t>structure about </a:t>
            </a:r>
            <a:r>
              <a:rPr lang="en-US" dirty="0" smtClean="0"/>
              <a:t>3.5 inches </a:t>
            </a:r>
            <a:r>
              <a:rPr lang="en-US" dirty="0"/>
              <a:t>long. </a:t>
            </a:r>
            <a:r>
              <a:rPr lang="en-US" dirty="0" smtClean="0"/>
              <a:t>Receives </a:t>
            </a:r>
            <a:r>
              <a:rPr lang="en-US" dirty="0"/>
              <a:t>sperm during sexual intercourse, and it provides a passageway for a baby to leave the mother’s body during birth</a:t>
            </a:r>
            <a:endParaRPr lang="en-US" dirty="0" smtClean="0"/>
          </a:p>
          <a:p>
            <a:r>
              <a:rPr lang="en-US" b="1" dirty="0" smtClean="0"/>
              <a:t>Fallopian tubes: </a:t>
            </a:r>
            <a:r>
              <a:rPr lang="en-US" dirty="0" smtClean="0"/>
              <a:t>Tubes that allows eggs to move towards the uterus</a:t>
            </a:r>
          </a:p>
          <a:p>
            <a:r>
              <a:rPr lang="en-US" b="1" dirty="0" smtClean="0"/>
              <a:t> Ovaries: </a:t>
            </a:r>
            <a:r>
              <a:rPr lang="en-US" dirty="0" smtClean="0"/>
              <a:t>Small</a:t>
            </a:r>
            <a:r>
              <a:rPr lang="en-US" dirty="0"/>
              <a:t>, egg-shaped organs that lie on either side of the uterus. They produce eggs and secrete estrogen</a:t>
            </a: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1517" y="191884"/>
            <a:ext cx="3266245" cy="209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04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117" y="172005"/>
            <a:ext cx="8534400" cy="1507067"/>
          </a:xfrm>
        </p:spPr>
        <p:txBody>
          <a:bodyPr/>
          <a:lstStyle/>
          <a:p>
            <a:r>
              <a:rPr lang="en-US" dirty="0" smtClean="0"/>
              <a:t>Reproductive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117" y="1860884"/>
            <a:ext cx="8534400" cy="4605867"/>
          </a:xfrm>
        </p:spPr>
        <p:txBody>
          <a:bodyPr/>
          <a:lstStyle/>
          <a:p>
            <a:r>
              <a:rPr lang="en-US" b="1" dirty="0" smtClean="0"/>
              <a:t>Male</a:t>
            </a:r>
            <a:r>
              <a:rPr lang="en-US" b="1" dirty="0"/>
              <a:t>: 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Penis: </a:t>
            </a:r>
            <a:r>
              <a:rPr lang="en-US" b="1" dirty="0"/>
              <a:t> </a:t>
            </a:r>
            <a:r>
              <a:rPr lang="en-US" dirty="0" smtClean="0"/>
              <a:t>External </a:t>
            </a:r>
            <a:r>
              <a:rPr lang="en-US" dirty="0"/>
              <a:t>genital </a:t>
            </a:r>
            <a:r>
              <a:rPr lang="en-US" dirty="0" smtClean="0"/>
              <a:t>organ, secretes urine and semen </a:t>
            </a:r>
          </a:p>
          <a:p>
            <a:endParaRPr lang="en-US" dirty="0" smtClean="0"/>
          </a:p>
          <a:p>
            <a:r>
              <a:rPr lang="en-US" b="1" dirty="0"/>
              <a:t>Testes: </a:t>
            </a:r>
            <a:r>
              <a:rPr lang="en-US" dirty="0" smtClean="0"/>
              <a:t>Located in scrotum just behind the penis. Produce </a:t>
            </a:r>
            <a:r>
              <a:rPr lang="en-US" dirty="0"/>
              <a:t>sperm and secrete testosterone.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b="1" dirty="0"/>
              <a:t>S</a:t>
            </a:r>
            <a:r>
              <a:rPr lang="en-US" b="1" dirty="0" smtClean="0"/>
              <a:t>eminal vesicles: </a:t>
            </a:r>
            <a:r>
              <a:rPr lang="en-US" dirty="0" smtClean="0"/>
              <a:t>Ducts that</a:t>
            </a:r>
            <a:r>
              <a:rPr lang="en-US" dirty="0"/>
              <a:t> </a:t>
            </a:r>
            <a:r>
              <a:rPr lang="en-US" dirty="0" smtClean="0"/>
              <a:t>transport </a:t>
            </a:r>
            <a:r>
              <a:rPr lang="en-US" dirty="0"/>
              <a:t>sperm from the epididymis to the urethra in the penis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2193" y="627091"/>
            <a:ext cx="3843590" cy="246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15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117" y="172005"/>
            <a:ext cx="8534400" cy="1507067"/>
          </a:xfrm>
        </p:spPr>
        <p:txBody>
          <a:bodyPr/>
          <a:lstStyle/>
          <a:p>
            <a:r>
              <a:rPr lang="en-US" dirty="0" smtClean="0"/>
              <a:t>Respiratory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117" y="1860884"/>
            <a:ext cx="8534400" cy="4605867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Function: </a:t>
            </a:r>
            <a:endParaRPr lang="en-US" sz="2800" b="1" dirty="0" smtClean="0"/>
          </a:p>
          <a:p>
            <a:r>
              <a:rPr lang="en-US" dirty="0"/>
              <a:t>Brings air to sites where gas exchange can occur between the blood and cells </a:t>
            </a:r>
            <a:r>
              <a:rPr lang="en-US" dirty="0" smtClean="0"/>
              <a:t>around the body </a:t>
            </a:r>
            <a:r>
              <a:rPr lang="en-US" dirty="0"/>
              <a:t>or blood and air </a:t>
            </a:r>
            <a:r>
              <a:rPr lang="en-US" dirty="0" smtClean="0"/>
              <a:t> in the lungs.</a:t>
            </a: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sz="2800" b="1" dirty="0" smtClean="0"/>
              <a:t>Structure: </a:t>
            </a:r>
          </a:p>
          <a:p>
            <a:r>
              <a:rPr lang="en-US" dirty="0"/>
              <a:t>Trachea, larynx, pharynx, lungs	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9761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117" y="172005"/>
            <a:ext cx="8534400" cy="1507067"/>
          </a:xfrm>
        </p:spPr>
        <p:txBody>
          <a:bodyPr/>
          <a:lstStyle/>
          <a:p>
            <a:r>
              <a:rPr lang="en-US" dirty="0" smtClean="0"/>
              <a:t>Respiratory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117" y="1431235"/>
            <a:ext cx="8156713" cy="5035516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Trachea: </a:t>
            </a:r>
            <a:r>
              <a:rPr lang="en-US" dirty="0" smtClean="0"/>
              <a:t>Wide pipe; allows air to enter and leave the lungs </a:t>
            </a:r>
          </a:p>
          <a:p>
            <a:endParaRPr lang="en-US" dirty="0" smtClean="0"/>
          </a:p>
          <a:p>
            <a:r>
              <a:rPr lang="en-US" b="1" dirty="0" smtClean="0"/>
              <a:t>Larynx</a:t>
            </a:r>
            <a:r>
              <a:rPr lang="en-US" b="1" dirty="0"/>
              <a:t>:</a:t>
            </a:r>
            <a:r>
              <a:rPr lang="en-US" b="1" dirty="0" smtClean="0"/>
              <a:t> </a:t>
            </a:r>
            <a:r>
              <a:rPr lang="en-US" dirty="0" smtClean="0"/>
              <a:t>Voice box, located just above your wind pipe</a:t>
            </a:r>
          </a:p>
          <a:p>
            <a:endParaRPr lang="en-US" dirty="0" smtClean="0"/>
          </a:p>
          <a:p>
            <a:r>
              <a:rPr lang="en-US" b="1" dirty="0" smtClean="0"/>
              <a:t>Pharynx: </a:t>
            </a:r>
            <a:r>
              <a:rPr lang="en-US" dirty="0" smtClean="0"/>
              <a:t>Passage between nasal cavity, oral cavity and trachea</a:t>
            </a:r>
          </a:p>
          <a:p>
            <a:endParaRPr lang="en-US" dirty="0"/>
          </a:p>
          <a:p>
            <a:r>
              <a:rPr lang="en-US" b="1" dirty="0" smtClean="0"/>
              <a:t> Lungs: </a:t>
            </a:r>
            <a:r>
              <a:rPr lang="en-US" dirty="0"/>
              <a:t>	</a:t>
            </a:r>
            <a:r>
              <a:rPr lang="en-US" dirty="0" smtClean="0"/>
              <a:t>Sac like structure that expand to fill with air</a:t>
            </a:r>
          </a:p>
          <a:p>
            <a:pPr lvl="1"/>
            <a:r>
              <a:rPr lang="en-US" dirty="0" smtClean="0"/>
              <a:t>Contain tree branch like structures and specialized structures called </a:t>
            </a:r>
            <a:r>
              <a:rPr lang="en-US" b="1" dirty="0" smtClean="0"/>
              <a:t>alveoli</a:t>
            </a:r>
            <a:r>
              <a:rPr lang="en-US" dirty="0" smtClean="0"/>
              <a:t> for gas exchange. 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Diaphragm</a:t>
            </a:r>
            <a:r>
              <a:rPr lang="en-US" dirty="0" smtClean="0"/>
              <a:t>: Large Muscle that pulls on chest cavity to make it expand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3830" y="172005"/>
            <a:ext cx="2940736" cy="342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4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117" y="172005"/>
            <a:ext cx="8534400" cy="1507067"/>
          </a:xfrm>
        </p:spPr>
        <p:txBody>
          <a:bodyPr/>
          <a:lstStyle/>
          <a:p>
            <a:r>
              <a:rPr lang="en-US" dirty="0" smtClean="0"/>
              <a:t>Urinary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117" y="1860884"/>
            <a:ext cx="8534400" cy="4605867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Function: </a:t>
            </a:r>
            <a:endParaRPr lang="en-US" sz="2800" b="1" dirty="0" smtClean="0"/>
          </a:p>
          <a:p>
            <a:r>
              <a:rPr lang="en-US" dirty="0"/>
              <a:t>Removes extra water, salts, and waste products from blood and </a:t>
            </a:r>
            <a:r>
              <a:rPr lang="en-US" dirty="0" smtClean="0"/>
              <a:t>body </a:t>
            </a:r>
          </a:p>
          <a:p>
            <a:r>
              <a:rPr lang="en-US" dirty="0"/>
              <a:t>C</a:t>
            </a:r>
            <a:r>
              <a:rPr lang="en-US" dirty="0" smtClean="0"/>
              <a:t>ontrols </a:t>
            </a:r>
            <a:r>
              <a:rPr lang="en-US" dirty="0"/>
              <a:t>pH; controls water and salt balance.	</a:t>
            </a:r>
          </a:p>
          <a:p>
            <a:pPr marL="0" indent="0">
              <a:buNone/>
            </a:pPr>
            <a:r>
              <a:rPr lang="en-US" sz="2800" b="1" dirty="0" smtClean="0"/>
              <a:t>Structure: </a:t>
            </a:r>
          </a:p>
          <a:p>
            <a:r>
              <a:rPr lang="en-US" dirty="0" smtClean="0"/>
              <a:t>Kidneys, urinary bladder and urethra </a:t>
            </a:r>
          </a:p>
        </p:txBody>
      </p:sp>
    </p:spTree>
    <p:extLst>
      <p:ext uri="{BB962C8B-B14F-4D97-AF65-F5344CB8AC3E}">
        <p14:creationId xmlns:p14="http://schemas.microsoft.com/office/powerpoint/2010/main" val="108497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117" y="172005"/>
            <a:ext cx="8534400" cy="1507067"/>
          </a:xfrm>
        </p:spPr>
        <p:txBody>
          <a:bodyPr/>
          <a:lstStyle/>
          <a:p>
            <a:r>
              <a:rPr lang="en-US" dirty="0" smtClean="0"/>
              <a:t>Urinary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27253"/>
            <a:ext cx="7677994" cy="5631865"/>
          </a:xfrm>
        </p:spPr>
        <p:txBody>
          <a:bodyPr/>
          <a:lstStyle/>
          <a:p>
            <a:r>
              <a:rPr lang="en-US" b="1" dirty="0"/>
              <a:t>Kidneys: </a:t>
            </a:r>
            <a:r>
              <a:rPr lang="en-US" dirty="0"/>
              <a:t>pair of bean-shaped organs just above the waist. F</a:t>
            </a:r>
            <a:r>
              <a:rPr lang="en-US" dirty="0" smtClean="0"/>
              <a:t>unctions to produce </a:t>
            </a:r>
            <a:r>
              <a:rPr lang="en-US" dirty="0"/>
              <a:t>hormones, absorbing minerals, and filtering blood and producing urine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Functional unit of the kidney, that removes waste from the blood is the </a:t>
            </a:r>
            <a:r>
              <a:rPr lang="en-US" b="1" dirty="0" smtClean="0"/>
              <a:t>nephron</a:t>
            </a:r>
          </a:p>
          <a:p>
            <a:pPr lvl="1"/>
            <a:endParaRPr lang="en-US" b="1" dirty="0" smtClean="0"/>
          </a:p>
          <a:p>
            <a:r>
              <a:rPr lang="en-US" b="1" dirty="0"/>
              <a:t>U</a:t>
            </a:r>
            <a:r>
              <a:rPr lang="en-US" b="1" dirty="0" smtClean="0"/>
              <a:t>rinary bladder: </a:t>
            </a:r>
            <a:r>
              <a:rPr lang="en-US" dirty="0"/>
              <a:t>hollow, sac-like organ that stores </a:t>
            </a:r>
            <a:r>
              <a:rPr lang="en-US" dirty="0" smtClean="0"/>
              <a:t>urine</a:t>
            </a:r>
          </a:p>
          <a:p>
            <a:endParaRPr lang="en-US" b="1" dirty="0" smtClean="0"/>
          </a:p>
          <a:p>
            <a:r>
              <a:rPr lang="en-US" b="1" dirty="0" smtClean="0"/>
              <a:t>Urethra: </a:t>
            </a:r>
            <a:r>
              <a:rPr lang="en-US" dirty="0"/>
              <a:t>muscular tube that carries urine out of the body</a:t>
            </a:r>
            <a:endParaRPr lang="en-US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5111" y="14958"/>
            <a:ext cx="4029332" cy="33282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5111" y="3343186"/>
            <a:ext cx="4029332" cy="335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68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117" y="172005"/>
            <a:ext cx="8534400" cy="1507067"/>
          </a:xfrm>
        </p:spPr>
        <p:txBody>
          <a:bodyPr/>
          <a:lstStyle/>
          <a:p>
            <a:r>
              <a:rPr lang="en-US" dirty="0" smtClean="0"/>
              <a:t>Nervous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117" y="1860884"/>
            <a:ext cx="8534400" cy="4605867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Function: </a:t>
            </a:r>
            <a:endParaRPr lang="en-US" sz="2800" b="1" dirty="0" smtClean="0"/>
          </a:p>
          <a:p>
            <a:r>
              <a:rPr lang="en-US" dirty="0" smtClean="0"/>
              <a:t>Collects, transfers and processes information</a:t>
            </a: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sz="2800" b="1" dirty="0" smtClean="0"/>
              <a:t>Structure: </a:t>
            </a:r>
          </a:p>
          <a:p>
            <a:r>
              <a:rPr lang="en-US" dirty="0" smtClean="0"/>
              <a:t>Brain, spinal cord and neurons</a:t>
            </a:r>
          </a:p>
        </p:txBody>
      </p:sp>
    </p:spTree>
    <p:extLst>
      <p:ext uri="{BB962C8B-B14F-4D97-AF65-F5344CB8AC3E}">
        <p14:creationId xmlns:p14="http://schemas.microsoft.com/office/powerpoint/2010/main" val="50456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117" y="172005"/>
            <a:ext cx="8534400" cy="1507067"/>
          </a:xfrm>
        </p:spPr>
        <p:txBody>
          <a:bodyPr/>
          <a:lstStyle/>
          <a:p>
            <a:pPr algn="ctr"/>
            <a:r>
              <a:rPr lang="en-US" dirty="0" smtClean="0"/>
              <a:t>Major Organ systems of the 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117" y="1860884"/>
            <a:ext cx="8534400" cy="4605867"/>
          </a:xfrm>
        </p:spPr>
        <p:txBody>
          <a:bodyPr numCol="2">
            <a:normAutofit/>
          </a:bodyPr>
          <a:lstStyle/>
          <a:p>
            <a:r>
              <a:rPr lang="en-US" sz="2800" b="1" dirty="0" smtClean="0"/>
              <a:t>There are 12 organ systems in the human body: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Cardiovascular/circulatory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Lymphatic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Digestive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Endocrine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Integumentary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Muscular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Nervous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Reproductive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Respiratory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Skeletal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Urinary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Immune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59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7656" y="0"/>
            <a:ext cx="8534400" cy="1507067"/>
          </a:xfrm>
        </p:spPr>
        <p:txBody>
          <a:bodyPr/>
          <a:lstStyle/>
          <a:p>
            <a:r>
              <a:rPr lang="en-US" dirty="0" smtClean="0"/>
              <a:t>Nervous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117" y="437111"/>
            <a:ext cx="7107718" cy="589028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sz="2800" b="1" dirty="0" smtClean="0"/>
              <a:t>Two Structural Divisions- </a:t>
            </a:r>
          </a:p>
          <a:p>
            <a:pPr marL="514350" indent="-514350">
              <a:buAutoNum type="arabicPeriod"/>
            </a:pPr>
            <a:r>
              <a:rPr lang="en-US" sz="2400" b="1" dirty="0" smtClean="0"/>
              <a:t>Central Nervous System (CNS) </a:t>
            </a:r>
          </a:p>
          <a:p>
            <a:pPr lvl="1"/>
            <a:r>
              <a:rPr lang="en-US" sz="2200" dirty="0" smtClean="0"/>
              <a:t>Brain and Spinal Cord</a:t>
            </a:r>
          </a:p>
          <a:p>
            <a:pPr marL="514350" indent="-514350">
              <a:buAutoNum type="arabicPeriod"/>
            </a:pPr>
            <a:r>
              <a:rPr lang="en-US" sz="2400" b="1" dirty="0" smtClean="0"/>
              <a:t>Peripheral Nervous System (PNS</a:t>
            </a:r>
            <a:r>
              <a:rPr lang="en-US" sz="2400" dirty="0" smtClean="0"/>
              <a:t>)</a:t>
            </a:r>
          </a:p>
          <a:p>
            <a:pPr lvl="1"/>
            <a:r>
              <a:rPr lang="en-US" sz="2200" dirty="0" smtClean="0"/>
              <a:t>Nerves that connect all parts of the body to the brain</a:t>
            </a:r>
            <a:endParaRPr lang="en-US" sz="2200" dirty="0"/>
          </a:p>
          <a:p>
            <a:pPr marL="0" indent="0">
              <a:buNone/>
            </a:pPr>
            <a:r>
              <a:rPr lang="en-US" sz="2800" b="1" dirty="0" smtClean="0"/>
              <a:t>Two Motor </a:t>
            </a:r>
            <a:r>
              <a:rPr lang="en-US" sz="2800" b="1" dirty="0"/>
              <a:t>Divisions- </a:t>
            </a:r>
            <a:endParaRPr lang="en-US" sz="28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Autonomic Nervous System (ANS)</a:t>
            </a:r>
          </a:p>
          <a:p>
            <a:pPr lvl="1"/>
            <a:r>
              <a:rPr lang="en-US" sz="2200" dirty="0" smtClean="0"/>
              <a:t>Conducts nerve impulses from CNS to organs and glands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Somatic Nervous System (SNS)</a:t>
            </a:r>
          </a:p>
          <a:p>
            <a:pPr lvl="1"/>
            <a:r>
              <a:rPr lang="en-US" sz="2200" dirty="0" smtClean="0"/>
              <a:t>Conducts nerve impulses from CNS to muscles (Voluntary control)</a:t>
            </a:r>
            <a:endParaRPr lang="en-US" sz="2200" dirty="0"/>
          </a:p>
          <a:p>
            <a:pPr marL="457200" lvl="1" indent="0">
              <a:buNone/>
            </a:pPr>
            <a:endParaRPr lang="en-US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1674" y="2067339"/>
            <a:ext cx="4400243" cy="410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06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117" y="-327456"/>
            <a:ext cx="8534400" cy="1507067"/>
          </a:xfrm>
        </p:spPr>
        <p:txBody>
          <a:bodyPr/>
          <a:lstStyle/>
          <a:p>
            <a:r>
              <a:rPr lang="en-US" dirty="0" smtClean="0"/>
              <a:t>Nervous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117" y="0"/>
            <a:ext cx="7962483" cy="64667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endParaRPr lang="en-US" sz="2800" b="1" dirty="0" smtClean="0"/>
          </a:p>
          <a:p>
            <a:r>
              <a:rPr lang="en-US" b="1" dirty="0"/>
              <a:t>Brain: </a:t>
            </a:r>
            <a:r>
              <a:rPr lang="en-US" dirty="0"/>
              <a:t>most complex organ of the human body and the control center of the nervous </a:t>
            </a:r>
            <a:r>
              <a:rPr lang="en-US" dirty="0" smtClean="0"/>
              <a:t>system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Controls </a:t>
            </a:r>
            <a:r>
              <a:rPr lang="en-US" dirty="0"/>
              <a:t>such mental processes as reasoning, imagination, memory, and language. I</a:t>
            </a:r>
            <a:r>
              <a:rPr lang="en-US" dirty="0" smtClean="0"/>
              <a:t>nterprets </a:t>
            </a:r>
            <a:r>
              <a:rPr lang="en-US" dirty="0"/>
              <a:t>information from the senses. C</a:t>
            </a:r>
            <a:r>
              <a:rPr lang="en-US" dirty="0" smtClean="0"/>
              <a:t>ontrols </a:t>
            </a:r>
            <a:r>
              <a:rPr lang="en-US" dirty="0"/>
              <a:t>basic physical processes such as breathing and </a:t>
            </a:r>
            <a:r>
              <a:rPr lang="en-US" dirty="0" smtClean="0"/>
              <a:t>heartbeat. </a:t>
            </a:r>
          </a:p>
          <a:p>
            <a:endParaRPr lang="en-US" dirty="0" smtClean="0"/>
          </a:p>
          <a:p>
            <a:r>
              <a:rPr lang="en-US" b="1" dirty="0"/>
              <a:t>S</a:t>
            </a:r>
            <a:r>
              <a:rPr lang="en-US" b="1" dirty="0" smtClean="0"/>
              <a:t>pinal cord: </a:t>
            </a:r>
            <a:r>
              <a:rPr lang="en-US" dirty="0"/>
              <a:t>a thin, tubular bundle of nervous tissue that extends from the brainstem and continues down the center of the back to the pelvis. </a:t>
            </a:r>
            <a:endParaRPr lang="en-US" dirty="0" smtClean="0"/>
          </a:p>
          <a:p>
            <a:r>
              <a:rPr lang="en-US" dirty="0" smtClean="0"/>
              <a:t>Serves </a:t>
            </a:r>
            <a:r>
              <a:rPr lang="en-US" dirty="0"/>
              <a:t>as an information superhighway, passing messages from the body to the brain and from the brain to the body</a:t>
            </a:r>
            <a:r>
              <a:rPr lang="en-US" dirty="0" smtClean="0"/>
              <a:t>.</a:t>
            </a:r>
          </a:p>
          <a:p>
            <a:endParaRPr lang="en-US" b="1" dirty="0" smtClean="0"/>
          </a:p>
          <a:p>
            <a:r>
              <a:rPr lang="en-US" b="1" dirty="0" smtClean="0"/>
              <a:t>N</a:t>
            </a:r>
            <a:r>
              <a:rPr lang="en-US" b="1" dirty="0"/>
              <a:t>eurons: </a:t>
            </a:r>
            <a:r>
              <a:rPr lang="en-US" dirty="0"/>
              <a:t>structural and functional units of the nervous system. They transmit electrical signals, called nerve </a:t>
            </a:r>
            <a:r>
              <a:rPr lang="en-US" dirty="0" smtClean="0"/>
              <a:t>impulses (electrical impulses)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1147" y="426078"/>
            <a:ext cx="3473174" cy="243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38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117" y="172005"/>
            <a:ext cx="8534400" cy="1507067"/>
          </a:xfrm>
        </p:spPr>
        <p:txBody>
          <a:bodyPr/>
          <a:lstStyle/>
          <a:p>
            <a:r>
              <a:rPr lang="en-US" dirty="0" smtClean="0"/>
              <a:t>Immune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117" y="1860884"/>
            <a:ext cx="8534400" cy="4605867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Function: </a:t>
            </a:r>
            <a:endParaRPr lang="en-US" sz="2800" b="1" dirty="0" smtClean="0"/>
          </a:p>
          <a:p>
            <a:r>
              <a:rPr lang="en-US" dirty="0" smtClean="0"/>
              <a:t>Defends against diseases</a:t>
            </a:r>
            <a:endParaRPr lang="en-US" dirty="0"/>
          </a:p>
          <a:p>
            <a:pPr marL="0" indent="0">
              <a:buNone/>
            </a:pPr>
            <a:r>
              <a:rPr lang="en-US" sz="2800" b="1" dirty="0" smtClean="0"/>
              <a:t>Structure: </a:t>
            </a:r>
          </a:p>
          <a:p>
            <a:r>
              <a:rPr lang="en-US" dirty="0" smtClean="0"/>
              <a:t>Bone marrow, spleen and white blood cells </a:t>
            </a:r>
          </a:p>
        </p:txBody>
      </p:sp>
    </p:spTree>
    <p:extLst>
      <p:ext uri="{BB962C8B-B14F-4D97-AF65-F5344CB8AC3E}">
        <p14:creationId xmlns:p14="http://schemas.microsoft.com/office/powerpoint/2010/main" val="23596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117" y="172005"/>
            <a:ext cx="8534400" cy="1507067"/>
          </a:xfrm>
        </p:spPr>
        <p:txBody>
          <a:bodyPr/>
          <a:lstStyle/>
          <a:p>
            <a:r>
              <a:rPr lang="en-US" dirty="0" smtClean="0"/>
              <a:t>Immune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852" y="764771"/>
            <a:ext cx="8534400" cy="5369471"/>
          </a:xfrm>
        </p:spPr>
        <p:txBody>
          <a:bodyPr/>
          <a:lstStyle/>
          <a:p>
            <a:r>
              <a:rPr lang="en-US" b="1" dirty="0" smtClean="0"/>
              <a:t>Pathogens: </a:t>
            </a:r>
            <a:r>
              <a:rPr lang="en-US" dirty="0" smtClean="0"/>
              <a:t>disease-causing </a:t>
            </a:r>
            <a:r>
              <a:rPr lang="en-US" dirty="0"/>
              <a:t>agents</a:t>
            </a:r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761" y="1772975"/>
            <a:ext cx="7564582" cy="459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31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117" y="172005"/>
            <a:ext cx="8534400" cy="1507067"/>
          </a:xfrm>
        </p:spPr>
        <p:txBody>
          <a:bodyPr/>
          <a:lstStyle/>
          <a:p>
            <a:r>
              <a:rPr lang="en-US" dirty="0" smtClean="0"/>
              <a:t>Immune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117" y="1860884"/>
            <a:ext cx="8534400" cy="4605867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Bone marrow: </a:t>
            </a:r>
            <a:r>
              <a:rPr lang="en-US" dirty="0" smtClean="0"/>
              <a:t>soft </a:t>
            </a:r>
            <a:r>
              <a:rPr lang="en-US" dirty="0"/>
              <a:t>connective tissue in bones that contains stem cells for blood cell formation</a:t>
            </a:r>
          </a:p>
          <a:p>
            <a:pPr lvl="1"/>
            <a:r>
              <a:rPr lang="en-US" dirty="0"/>
              <a:t> </a:t>
            </a:r>
            <a:r>
              <a:rPr lang="en-US" u="sng" dirty="0"/>
              <a:t>Red marrow</a:t>
            </a:r>
            <a:r>
              <a:rPr lang="en-US" dirty="0"/>
              <a:t>- red blood cells, white blood cells and platelets form here</a:t>
            </a:r>
          </a:p>
          <a:p>
            <a:pPr lvl="1"/>
            <a:r>
              <a:rPr lang="en-US" dirty="0"/>
              <a:t> </a:t>
            </a:r>
            <a:r>
              <a:rPr lang="en-US" u="sng" dirty="0"/>
              <a:t>Yellow marrow</a:t>
            </a:r>
            <a:r>
              <a:rPr lang="en-US" dirty="0"/>
              <a:t>- stores fat and does not produce blood cells</a:t>
            </a:r>
          </a:p>
          <a:p>
            <a:endParaRPr lang="en-US" b="1" dirty="0" smtClean="0"/>
          </a:p>
          <a:p>
            <a:r>
              <a:rPr lang="en-US" b="1" dirty="0" smtClean="0"/>
              <a:t>S</a:t>
            </a:r>
            <a:r>
              <a:rPr lang="en-US" b="1" dirty="0" smtClean="0"/>
              <a:t>pleen: </a:t>
            </a:r>
            <a:r>
              <a:rPr lang="en-US" dirty="0" smtClean="0"/>
              <a:t>creates red blood cells and store large amounts of red an white blood cells</a:t>
            </a:r>
          </a:p>
          <a:p>
            <a:endParaRPr lang="en-US" b="1" dirty="0" smtClean="0"/>
          </a:p>
          <a:p>
            <a:r>
              <a:rPr lang="en-US" b="1" dirty="0"/>
              <a:t>W</a:t>
            </a:r>
            <a:r>
              <a:rPr lang="en-US" b="1" dirty="0" smtClean="0"/>
              <a:t>hite </a:t>
            </a:r>
            <a:r>
              <a:rPr lang="en-US" b="1" dirty="0" smtClean="0"/>
              <a:t>blood </a:t>
            </a:r>
            <a:r>
              <a:rPr lang="en-US" b="1" dirty="0" smtClean="0"/>
              <a:t>cells</a:t>
            </a:r>
            <a:r>
              <a:rPr lang="en-US" b="1" dirty="0"/>
              <a:t>: </a:t>
            </a:r>
            <a:r>
              <a:rPr lang="en-US" b="1" dirty="0" smtClean="0"/>
              <a:t>(</a:t>
            </a:r>
            <a:r>
              <a:rPr lang="en-US" dirty="0" smtClean="0"/>
              <a:t>leukocytes) are </a:t>
            </a:r>
            <a:r>
              <a:rPr lang="en-US" dirty="0"/>
              <a:t>involved in protecting the body against both infectious disease and foreign </a:t>
            </a:r>
            <a:r>
              <a:rPr lang="en-US" dirty="0" smtClean="0"/>
              <a:t>invaders</a:t>
            </a:r>
          </a:p>
          <a:p>
            <a:pPr lvl="1"/>
            <a:r>
              <a:rPr lang="en-US" dirty="0"/>
              <a:t>Many different kinds: </a:t>
            </a:r>
            <a:endParaRPr lang="en-US" dirty="0" smtClean="0"/>
          </a:p>
          <a:p>
            <a:pPr lvl="1"/>
            <a:r>
              <a:rPr lang="en-US" b="1" i="1" dirty="0" smtClean="0"/>
              <a:t>B </a:t>
            </a:r>
            <a:r>
              <a:rPr lang="en-US" b="1" i="1" dirty="0"/>
              <a:t>cells</a:t>
            </a:r>
            <a:r>
              <a:rPr lang="en-US" i="1" dirty="0"/>
              <a:t>: releases antibodies and assists activation of T cells</a:t>
            </a:r>
          </a:p>
          <a:p>
            <a:pPr lvl="1"/>
            <a:r>
              <a:rPr lang="en-US" b="1" i="1" dirty="0"/>
              <a:t>T cells</a:t>
            </a:r>
            <a:r>
              <a:rPr lang="en-US" i="1" dirty="0" smtClean="0"/>
              <a:t>: killer cells that attack and kill diseases 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182716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117" y="172005"/>
            <a:ext cx="8534400" cy="1507067"/>
          </a:xfrm>
        </p:spPr>
        <p:txBody>
          <a:bodyPr/>
          <a:lstStyle/>
          <a:p>
            <a:r>
              <a:rPr lang="en-US" dirty="0"/>
              <a:t>Cardiovascular/circulatory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117" y="1860884"/>
            <a:ext cx="8534400" cy="4605867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Function: </a:t>
            </a:r>
            <a:endParaRPr lang="en-US" sz="2800" b="1" dirty="0" smtClean="0"/>
          </a:p>
          <a:p>
            <a:r>
              <a:rPr lang="en-US" dirty="0" smtClean="0"/>
              <a:t>Carries </a:t>
            </a:r>
            <a:r>
              <a:rPr lang="en-US" dirty="0"/>
              <a:t>oxygen, hormones, and nutrients to the body cells. </a:t>
            </a:r>
            <a:endParaRPr lang="en-US" dirty="0" smtClean="0"/>
          </a:p>
          <a:p>
            <a:r>
              <a:rPr lang="en-US" dirty="0" smtClean="0"/>
              <a:t>Moves </a:t>
            </a:r>
            <a:r>
              <a:rPr lang="en-US" dirty="0"/>
              <a:t>wastes and carbon dioxide away from cells.	</a:t>
            </a:r>
          </a:p>
          <a:p>
            <a:pPr marL="0" indent="0">
              <a:buNone/>
            </a:pPr>
            <a:r>
              <a:rPr lang="en-US" sz="2800" b="1" dirty="0" smtClean="0"/>
              <a:t>Structure: </a:t>
            </a:r>
          </a:p>
          <a:p>
            <a:r>
              <a:rPr lang="en-US" dirty="0" smtClean="0"/>
              <a:t>Composed of the heart, blood vessels, and blood.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0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117" y="172005"/>
            <a:ext cx="8534400" cy="1507067"/>
          </a:xfrm>
        </p:spPr>
        <p:txBody>
          <a:bodyPr/>
          <a:lstStyle/>
          <a:p>
            <a:r>
              <a:rPr lang="en-US" dirty="0"/>
              <a:t>Cardiovascular/circulatory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117" y="1351722"/>
            <a:ext cx="8534400" cy="511502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HEART: Four chambers composed of cardiac muscle</a:t>
            </a:r>
          </a:p>
          <a:p>
            <a:pPr marL="0" indent="0">
              <a:buNone/>
            </a:pPr>
            <a:r>
              <a:rPr lang="en-US" b="1" dirty="0"/>
              <a:t>S</a:t>
            </a:r>
            <a:r>
              <a:rPr lang="en-US" b="1" dirty="0" smtClean="0"/>
              <a:t>pecialized </a:t>
            </a:r>
            <a:r>
              <a:rPr lang="en-US" b="1" dirty="0"/>
              <a:t>cardiac muscle cells send out electrical impulses that stimulate the </a:t>
            </a:r>
            <a:r>
              <a:rPr lang="en-US" b="1" dirty="0" smtClean="0"/>
              <a:t>contractions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b="1" dirty="0" smtClean="0"/>
              <a:t>BLOOD</a:t>
            </a:r>
            <a:r>
              <a:rPr lang="en-US" dirty="0" smtClean="0"/>
              <a:t>: </a:t>
            </a:r>
          </a:p>
          <a:p>
            <a:pPr marL="0" indent="0">
              <a:buNone/>
            </a:pPr>
            <a:r>
              <a:rPr lang="en-US" b="1" dirty="0" smtClean="0"/>
              <a:t>Plasma</a:t>
            </a:r>
            <a:r>
              <a:rPr lang="en-US" dirty="0" smtClean="0"/>
              <a:t> : It </a:t>
            </a:r>
            <a:r>
              <a:rPr lang="en-US" dirty="0"/>
              <a:t>contains water, dissolved proteins, electrolytes, organic nutrients and organic waste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Blood cells/ platelets</a:t>
            </a:r>
            <a:r>
              <a:rPr lang="en-US" dirty="0" smtClean="0"/>
              <a:t>: </a:t>
            </a:r>
          </a:p>
          <a:p>
            <a:pPr marL="0" indent="0">
              <a:buNone/>
            </a:pPr>
            <a:r>
              <a:rPr lang="en-US" b="1" dirty="0" smtClean="0"/>
              <a:t>Red blood cells</a:t>
            </a:r>
            <a:r>
              <a:rPr lang="en-US" dirty="0" smtClean="0"/>
              <a:t>:  carry oxygen to the body because they contain the protein </a:t>
            </a:r>
            <a:r>
              <a:rPr lang="en-US" b="1" dirty="0" smtClean="0"/>
              <a:t>hemoglobin</a:t>
            </a:r>
          </a:p>
          <a:p>
            <a:pPr marL="0" indent="0">
              <a:buNone/>
            </a:pPr>
            <a:r>
              <a:rPr lang="en-US" b="1" dirty="0" smtClean="0"/>
              <a:t>White blood cells: </a:t>
            </a:r>
            <a:r>
              <a:rPr lang="en-US" dirty="0" smtClean="0"/>
              <a:t>defense cells that attack foreign material entering </a:t>
            </a:r>
            <a:r>
              <a:rPr lang="en-US" dirty="0"/>
              <a:t>our body aka </a:t>
            </a:r>
            <a:r>
              <a:rPr lang="en-US" i="1" dirty="0"/>
              <a:t>leukocytes</a:t>
            </a:r>
            <a:endParaRPr lang="en-US" i="1" dirty="0" smtClean="0"/>
          </a:p>
          <a:p>
            <a:pPr marL="0" indent="0">
              <a:buNone/>
            </a:pPr>
            <a:r>
              <a:rPr lang="en-US" b="1" dirty="0" smtClean="0"/>
              <a:t>Platelets</a:t>
            </a:r>
            <a:r>
              <a:rPr lang="en-US" dirty="0" smtClean="0"/>
              <a:t>: fragment of blood cells that help with clotting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3147" y="172005"/>
            <a:ext cx="2201793" cy="232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67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117" y="172005"/>
            <a:ext cx="8534400" cy="1507067"/>
          </a:xfrm>
        </p:spPr>
        <p:txBody>
          <a:bodyPr/>
          <a:lstStyle/>
          <a:p>
            <a:r>
              <a:rPr lang="en-US" dirty="0"/>
              <a:t>Cardiovascular/circulatory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117" y="1252330"/>
            <a:ext cx="10805074" cy="53671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Blood Vessels: </a:t>
            </a:r>
            <a:endParaRPr lang="en-US" sz="2800" b="1" dirty="0"/>
          </a:p>
          <a:p>
            <a:pPr marL="0" indent="0">
              <a:buNone/>
            </a:pPr>
            <a:r>
              <a:rPr lang="en-US" sz="2800" b="1" dirty="0" smtClean="0"/>
              <a:t>VEINS- </a:t>
            </a:r>
            <a:r>
              <a:rPr lang="en-US" sz="2800" dirty="0" smtClean="0"/>
              <a:t>are thin and carry unoxygenated blood </a:t>
            </a:r>
            <a:r>
              <a:rPr lang="en-US" sz="2800" dirty="0"/>
              <a:t>toward the heart.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Many </a:t>
            </a:r>
            <a:r>
              <a:rPr lang="en-US" sz="2800" dirty="0"/>
              <a:t>veins have valves that prevent backflow </a:t>
            </a:r>
            <a:r>
              <a:rPr lang="en-US" sz="2800" dirty="0" smtClean="0"/>
              <a:t>of  </a:t>
            </a:r>
            <a:r>
              <a:rPr lang="en-US" sz="2800" dirty="0"/>
              <a:t>blood.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b="1" dirty="0" smtClean="0"/>
              <a:t>ARTERIES-</a:t>
            </a:r>
            <a:r>
              <a:rPr lang="en-US" sz="2800" dirty="0"/>
              <a:t>are muscular </a:t>
            </a:r>
            <a:r>
              <a:rPr lang="en-US" sz="2800" dirty="0" smtClean="0"/>
              <a:t>and </a:t>
            </a:r>
            <a:r>
              <a:rPr lang="en-US" sz="2800" dirty="0"/>
              <a:t>carry blood oxygenated blood away from </a:t>
            </a:r>
            <a:r>
              <a:rPr lang="en-US" sz="2800" dirty="0" smtClean="0"/>
              <a:t>the heart</a:t>
            </a:r>
            <a:endParaRPr lang="en-US" sz="2800" b="1" dirty="0"/>
          </a:p>
          <a:p>
            <a:pPr marL="0" indent="0">
              <a:buNone/>
            </a:pPr>
            <a:r>
              <a:rPr lang="en-US" sz="2800" b="1" dirty="0" smtClean="0"/>
              <a:t>CAPILLARIES- </a:t>
            </a:r>
            <a:r>
              <a:rPr lang="en-US" sz="2800" dirty="0"/>
              <a:t>smallest </a:t>
            </a:r>
            <a:r>
              <a:rPr lang="en-US" sz="2800" dirty="0" smtClean="0"/>
              <a:t>type w/ extremely thin walls. connect </a:t>
            </a:r>
            <a:r>
              <a:rPr lang="en-US" sz="2800" dirty="0"/>
              <a:t>very small arteries and </a:t>
            </a:r>
            <a:r>
              <a:rPr lang="en-US" sz="2800" dirty="0" smtClean="0"/>
              <a:t>veins. Exchange of </a:t>
            </a:r>
            <a:r>
              <a:rPr lang="en-US" sz="2800" dirty="0"/>
              <a:t>gases and other substances between cells and the </a:t>
            </a:r>
            <a:r>
              <a:rPr lang="en-US" sz="2800" dirty="0" smtClean="0"/>
              <a:t>blood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8797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117" y="172005"/>
            <a:ext cx="8534400" cy="1507067"/>
          </a:xfrm>
        </p:spPr>
        <p:txBody>
          <a:bodyPr/>
          <a:lstStyle/>
          <a:p>
            <a:r>
              <a:rPr lang="en-US" dirty="0"/>
              <a:t>Lymphatic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117" y="1860884"/>
            <a:ext cx="8534400" cy="4605867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Function: </a:t>
            </a:r>
            <a:endParaRPr lang="en-US" sz="2800" b="1" dirty="0" smtClean="0"/>
          </a:p>
          <a:p>
            <a:r>
              <a:rPr lang="en-US" dirty="0"/>
              <a:t>Defend against infection and </a:t>
            </a:r>
            <a:r>
              <a:rPr lang="en-US" dirty="0" smtClean="0"/>
              <a:t>disease</a:t>
            </a:r>
          </a:p>
          <a:p>
            <a:r>
              <a:rPr lang="en-US" dirty="0"/>
              <a:t>M</a:t>
            </a:r>
            <a:r>
              <a:rPr lang="en-US" dirty="0" smtClean="0"/>
              <a:t>oves </a:t>
            </a:r>
            <a:r>
              <a:rPr lang="en-US" dirty="0"/>
              <a:t>lymph between tissues and the blood stream	</a:t>
            </a:r>
          </a:p>
          <a:p>
            <a:pPr marL="0" indent="0">
              <a:buNone/>
            </a:pPr>
            <a:r>
              <a:rPr lang="en-US" sz="2800" b="1" dirty="0" smtClean="0"/>
              <a:t>Structure: </a:t>
            </a:r>
          </a:p>
          <a:p>
            <a:r>
              <a:rPr lang="en-US" dirty="0" smtClean="0"/>
              <a:t>Lymph nodes, lymph vessels and lymph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8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117" y="172005"/>
            <a:ext cx="8534400" cy="1507067"/>
          </a:xfrm>
        </p:spPr>
        <p:txBody>
          <a:bodyPr/>
          <a:lstStyle/>
          <a:p>
            <a:r>
              <a:rPr lang="en-US" dirty="0"/>
              <a:t>Lymphatic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117" y="1133062"/>
            <a:ext cx="6670396" cy="5333690"/>
          </a:xfrm>
        </p:spPr>
        <p:txBody>
          <a:bodyPr/>
          <a:lstStyle/>
          <a:p>
            <a:r>
              <a:rPr lang="en-US" b="1" dirty="0" smtClean="0"/>
              <a:t>Lymph</a:t>
            </a:r>
            <a:r>
              <a:rPr lang="en-US" dirty="0" smtClean="0"/>
              <a:t>: fluid </a:t>
            </a:r>
            <a:r>
              <a:rPr lang="en-US" dirty="0"/>
              <a:t>that leaks out of capillaries into spaces between </a:t>
            </a:r>
            <a:r>
              <a:rPr lang="en-US" dirty="0" smtClean="0"/>
              <a:t>cells and cleans out pathogens, old cells parts and waste</a:t>
            </a:r>
          </a:p>
          <a:p>
            <a:endParaRPr lang="en-US" dirty="0" smtClean="0"/>
          </a:p>
          <a:p>
            <a:r>
              <a:rPr lang="en-US" b="1" dirty="0" smtClean="0"/>
              <a:t>Lymph nodes</a:t>
            </a:r>
            <a:r>
              <a:rPr lang="en-US" dirty="0" smtClean="0"/>
              <a:t>: act as filter to clean lymph</a:t>
            </a:r>
          </a:p>
          <a:p>
            <a:endParaRPr lang="en-US" dirty="0" smtClean="0"/>
          </a:p>
          <a:p>
            <a:r>
              <a:rPr lang="en-US" b="1" dirty="0" smtClean="0"/>
              <a:t>Lymph vessels</a:t>
            </a:r>
            <a:r>
              <a:rPr lang="en-US" dirty="0" smtClean="0"/>
              <a:t>: transport lymph around the body, absent in the brain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7513" y="172005"/>
            <a:ext cx="3475329" cy="456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93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117" y="172005"/>
            <a:ext cx="8534400" cy="1507067"/>
          </a:xfrm>
        </p:spPr>
        <p:txBody>
          <a:bodyPr/>
          <a:lstStyle/>
          <a:p>
            <a:r>
              <a:rPr lang="en-US" dirty="0" smtClean="0"/>
              <a:t>Integumentary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117" y="1860884"/>
            <a:ext cx="8534400" cy="4605867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Function: </a:t>
            </a:r>
            <a:endParaRPr lang="en-US" sz="2800" b="1" dirty="0" smtClean="0"/>
          </a:p>
          <a:p>
            <a:r>
              <a:rPr lang="en-US" dirty="0"/>
              <a:t>Provides protection from </a:t>
            </a:r>
            <a:r>
              <a:rPr lang="en-US" dirty="0" smtClean="0"/>
              <a:t>injury, </a:t>
            </a:r>
            <a:r>
              <a:rPr lang="en-US" dirty="0"/>
              <a:t>water loss, </a:t>
            </a:r>
            <a:r>
              <a:rPr lang="en-US" dirty="0" smtClean="0"/>
              <a:t>and </a:t>
            </a:r>
            <a:r>
              <a:rPr lang="en-US" dirty="0"/>
              <a:t>against infection by </a:t>
            </a:r>
            <a:r>
              <a:rPr lang="en-US" dirty="0" smtClean="0"/>
              <a:t>microorganisms</a:t>
            </a:r>
            <a:r>
              <a:rPr lang="en-US" dirty="0"/>
              <a:t> </a:t>
            </a:r>
            <a:r>
              <a:rPr lang="en-US" dirty="0" smtClean="0"/>
              <a:t>(viruses and bacteria)</a:t>
            </a:r>
            <a:endParaRPr lang="en-US" dirty="0"/>
          </a:p>
          <a:p>
            <a:r>
              <a:rPr lang="en-US" dirty="0" smtClean="0"/>
              <a:t> Temperature control</a:t>
            </a: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sz="2800" b="1" dirty="0" smtClean="0"/>
              <a:t>Structure: </a:t>
            </a:r>
          </a:p>
          <a:p>
            <a:r>
              <a:rPr lang="en-US" dirty="0" smtClean="0"/>
              <a:t>Skin, hair, nails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8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3087</TotalTime>
  <Words>1364</Words>
  <Application>Microsoft Macintosh PowerPoint</Application>
  <PresentationFormat>Widescreen</PresentationFormat>
  <Paragraphs>248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Century Gothic</vt:lpstr>
      <vt:lpstr>Wingdings 3</vt:lpstr>
      <vt:lpstr>Slice</vt:lpstr>
      <vt:lpstr>Human Anatomy &amp; Physiology </vt:lpstr>
      <vt:lpstr>General Terminology</vt:lpstr>
      <vt:lpstr>Major Organ systems of the body</vt:lpstr>
      <vt:lpstr>Cardiovascular/circulatory</vt:lpstr>
      <vt:lpstr>Cardiovascular/circulatory</vt:lpstr>
      <vt:lpstr>Cardiovascular/circulatory</vt:lpstr>
      <vt:lpstr>Lymphatic</vt:lpstr>
      <vt:lpstr>Lymphatic</vt:lpstr>
      <vt:lpstr>Integumentary</vt:lpstr>
      <vt:lpstr>Integumentary</vt:lpstr>
      <vt:lpstr>Muscular</vt:lpstr>
      <vt:lpstr>Muscular</vt:lpstr>
      <vt:lpstr>Digestive</vt:lpstr>
      <vt:lpstr>Digestive</vt:lpstr>
      <vt:lpstr>Digestive</vt:lpstr>
      <vt:lpstr>Digestive</vt:lpstr>
      <vt:lpstr>Skeletal</vt:lpstr>
      <vt:lpstr>Skeletal</vt:lpstr>
      <vt:lpstr>Endocrine </vt:lpstr>
      <vt:lpstr>Endocrine </vt:lpstr>
      <vt:lpstr>Endocrine </vt:lpstr>
      <vt:lpstr>Reproductive </vt:lpstr>
      <vt:lpstr>Reproductive </vt:lpstr>
      <vt:lpstr>Reproductive </vt:lpstr>
      <vt:lpstr>Respiratory</vt:lpstr>
      <vt:lpstr>Respiratory</vt:lpstr>
      <vt:lpstr>Urinary </vt:lpstr>
      <vt:lpstr>Urinary </vt:lpstr>
      <vt:lpstr>Nervous</vt:lpstr>
      <vt:lpstr>Nervous</vt:lpstr>
      <vt:lpstr>Nervous</vt:lpstr>
      <vt:lpstr>Immune </vt:lpstr>
      <vt:lpstr>Immune </vt:lpstr>
      <vt:lpstr>Immune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Anatomy </dc:title>
  <dc:creator>Microsoft Office User</dc:creator>
  <cp:lastModifiedBy>Microsoft Office User</cp:lastModifiedBy>
  <cp:revision>50</cp:revision>
  <dcterms:created xsi:type="dcterms:W3CDTF">2016-04-05T18:27:49Z</dcterms:created>
  <dcterms:modified xsi:type="dcterms:W3CDTF">2016-04-25T11:26:40Z</dcterms:modified>
</cp:coreProperties>
</file>