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1024" y="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ABC8F-EC10-6846-A995-782706981EA8}" type="datetimeFigureOut">
              <a:rPr lang="en-US" smtClean="0"/>
              <a:t>9/11/15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D0871-6ED7-3D4C-8ABF-A63471808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8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D0871-6ED7-3D4C-8ABF-A63471808F5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5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7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9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1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8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2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0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4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7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3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1"/>
            </a:gs>
            <a:gs pos="100000">
              <a:srgbClr val="FF0000"/>
            </a:gs>
          </a:gsLst>
          <a:lin ang="58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3394C-E701-CD46-B8C2-AD52C8BF336C}" type="datetimeFigureOut">
              <a:rPr lang="en-US" smtClean="0"/>
              <a:t>9/10/15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104D-E290-E34F-841A-E8BE3655C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6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Anatomy and Physiology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613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pic>
        <p:nvPicPr>
          <p:cNvPr id="6" name="Content Placeholder 5" descr="circulatory-syste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937" r="-1189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92299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Water: </a:t>
            </a:r>
          </a:p>
          <a:p>
            <a:pPr lvl="1"/>
            <a:r>
              <a:rPr lang="en-US" dirty="0" smtClean="0"/>
              <a:t>most abundant substance in the body</a:t>
            </a:r>
          </a:p>
          <a:p>
            <a:pPr lvl="1"/>
            <a:r>
              <a:rPr lang="en-US" dirty="0" smtClean="0"/>
              <a:t>Helps transport substances within organisms</a:t>
            </a:r>
          </a:p>
          <a:p>
            <a:pPr lvl="1"/>
            <a:r>
              <a:rPr lang="en-US" dirty="0" smtClean="0"/>
              <a:t>Helps regulate body temperature</a:t>
            </a:r>
          </a:p>
          <a:p>
            <a:pPr lvl="1"/>
            <a:r>
              <a:rPr lang="en-US" dirty="0" smtClean="0"/>
              <a:t>Required and the environment for a variety of metabolic processes</a:t>
            </a:r>
          </a:p>
          <a:p>
            <a:r>
              <a:rPr lang="en-US" dirty="0" smtClean="0"/>
              <a:t>Food </a:t>
            </a:r>
          </a:p>
          <a:p>
            <a:pPr lvl="1"/>
            <a:r>
              <a:rPr lang="en-US" dirty="0" smtClean="0"/>
              <a:t>Supplies the body with energy and nutrients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30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Organisms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</a:t>
            </a:r>
          </a:p>
          <a:p>
            <a:pPr lvl="1"/>
            <a:r>
              <a:rPr lang="en-US" dirty="0" smtClean="0"/>
              <a:t>Used to release energy from nutrients </a:t>
            </a:r>
          </a:p>
          <a:p>
            <a:r>
              <a:rPr lang="en-US" dirty="0" smtClean="0"/>
              <a:t>Heat </a:t>
            </a:r>
          </a:p>
          <a:p>
            <a:pPr lvl="1"/>
            <a:r>
              <a:rPr lang="en-US" dirty="0" smtClean="0"/>
              <a:t>Product of metabolic reactions</a:t>
            </a:r>
          </a:p>
          <a:p>
            <a:pPr lvl="1"/>
            <a:r>
              <a:rPr lang="en-US" dirty="0" smtClean="0"/>
              <a:t>Partly controls the rate at which reactions occur</a:t>
            </a:r>
          </a:p>
          <a:p>
            <a:r>
              <a:rPr lang="en-US" dirty="0" smtClean="0"/>
              <a:t>Pressure </a:t>
            </a:r>
          </a:p>
          <a:p>
            <a:pPr lvl="1"/>
            <a:r>
              <a:rPr lang="en-US" dirty="0" smtClean="0"/>
              <a:t>Important for breathing </a:t>
            </a:r>
          </a:p>
          <a:p>
            <a:pPr lvl="1"/>
            <a:r>
              <a:rPr lang="en-US" dirty="0" smtClean="0"/>
              <a:t>Keeps blood flowing (blood pressure)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8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Metabolism</a:t>
            </a:r>
            <a:r>
              <a:rPr lang="en-US" dirty="0" smtClean="0"/>
              <a:t> is all of the chemical reactions that take place in an organism.  Obtain, release and use energy</a:t>
            </a:r>
          </a:p>
          <a:p>
            <a:endParaRPr lang="en-US" dirty="0"/>
          </a:p>
          <a:p>
            <a:r>
              <a:rPr lang="en-US" b="1" dirty="0" smtClean="0"/>
              <a:t>Homeostasis</a:t>
            </a:r>
            <a:r>
              <a:rPr lang="en-US" dirty="0" smtClean="0"/>
              <a:t> is the maintenance of a stable internal environment and requires most of our metabolic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37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Negative Feedback </a:t>
            </a:r>
          </a:p>
          <a:p>
            <a:pPr lvl="1"/>
            <a:r>
              <a:rPr lang="en-US" dirty="0" smtClean="0"/>
              <a:t>Homeostatic mechanism</a:t>
            </a:r>
          </a:p>
          <a:p>
            <a:pPr lvl="1"/>
            <a:r>
              <a:rPr lang="en-US" dirty="0" smtClean="0"/>
              <a:t>Process that returns conditions to  a set value and turns off the response once the correction is made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See Figure 1.7 and 1.8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25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pH:</a:t>
            </a:r>
          </a:p>
          <a:p>
            <a:pPr lvl="1"/>
            <a:r>
              <a:rPr lang="en-US" dirty="0" smtClean="0"/>
              <a:t>Hydrogen ion concentration used to indicate the acidic or alkaline (base) condition of a solution</a:t>
            </a:r>
          </a:p>
          <a:p>
            <a:pPr lvl="1"/>
            <a:r>
              <a:rPr lang="en-US" dirty="0" smtClean="0"/>
              <a:t>Ranges from 0-14 </a:t>
            </a:r>
          </a:p>
          <a:p>
            <a:pPr lvl="1"/>
            <a:r>
              <a:rPr lang="en-US" dirty="0" smtClean="0"/>
              <a:t>What is the range for an acid? A alkalinity?</a:t>
            </a:r>
          </a:p>
          <a:p>
            <a:pPr lvl="1"/>
            <a:r>
              <a:rPr lang="en-US" dirty="0" smtClean="0"/>
              <a:t>What is the pH in the human body?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20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body is divided into two main portions</a:t>
            </a:r>
          </a:p>
          <a:p>
            <a:endParaRPr lang="en-US" dirty="0"/>
          </a:p>
          <a:p>
            <a:pPr lvl="1"/>
            <a:r>
              <a:rPr lang="en-US" b="1" dirty="0" smtClean="0"/>
              <a:t>Axial Portion</a:t>
            </a:r>
            <a:r>
              <a:rPr lang="en-US" dirty="0" smtClean="0"/>
              <a:t>: head, neck and trunk </a:t>
            </a:r>
          </a:p>
          <a:p>
            <a:pPr lvl="2"/>
            <a:r>
              <a:rPr lang="en-US" dirty="0" smtClean="0"/>
              <a:t>The following cavities are found within the axial portion: Vertebral canal, </a:t>
            </a:r>
            <a:r>
              <a:rPr lang="en-US" dirty="0" smtClean="0"/>
              <a:t>Cranial, thoracic, and abdominopelvic cavities</a:t>
            </a:r>
          </a:p>
          <a:p>
            <a:pPr lvl="2"/>
            <a:endParaRPr lang="en-US" dirty="0" smtClean="0"/>
          </a:p>
          <a:p>
            <a:pPr lvl="1"/>
            <a:r>
              <a:rPr lang="en-US" b="1" dirty="0" smtClean="0"/>
              <a:t>Appendicular  portion</a:t>
            </a:r>
            <a:r>
              <a:rPr lang="en-US" dirty="0" smtClean="0"/>
              <a:t>: upper and lower limbs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646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Cavities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Cavities within the head:</a:t>
            </a:r>
          </a:p>
          <a:p>
            <a:pPr lvl="1"/>
            <a:r>
              <a:rPr lang="en-US" b="1" dirty="0" smtClean="0"/>
              <a:t>Cranial cavity</a:t>
            </a:r>
            <a:r>
              <a:rPr lang="en-US" dirty="0" smtClean="0"/>
              <a:t>:  houses the brain</a:t>
            </a:r>
          </a:p>
          <a:p>
            <a:pPr lvl="1"/>
            <a:r>
              <a:rPr lang="en-US" b="1" dirty="0" smtClean="0"/>
              <a:t>Oral cavity</a:t>
            </a:r>
            <a:r>
              <a:rPr lang="en-US" dirty="0" smtClean="0"/>
              <a:t>: mouth region</a:t>
            </a:r>
          </a:p>
          <a:p>
            <a:pPr lvl="1"/>
            <a:r>
              <a:rPr lang="en-US" b="1" dirty="0" smtClean="0"/>
              <a:t>Nasal cavity</a:t>
            </a:r>
            <a:r>
              <a:rPr lang="en-US" dirty="0" smtClean="0"/>
              <a:t>: nose </a:t>
            </a:r>
          </a:p>
          <a:p>
            <a:pPr lvl="1"/>
            <a:r>
              <a:rPr lang="en-US" b="1" dirty="0" smtClean="0"/>
              <a:t>Orbital cavity</a:t>
            </a:r>
            <a:r>
              <a:rPr lang="en-US" dirty="0" smtClean="0"/>
              <a:t>: eyes</a:t>
            </a:r>
          </a:p>
          <a:p>
            <a:pPr lvl="1"/>
            <a:r>
              <a:rPr lang="en-US" b="1" dirty="0" smtClean="0"/>
              <a:t>Middle ear cavity: </a:t>
            </a:r>
            <a:r>
              <a:rPr lang="en-US" dirty="0" smtClean="0"/>
              <a:t>middle ear bones</a:t>
            </a:r>
          </a:p>
          <a:p>
            <a:endParaRPr lang="en-US" dirty="0"/>
          </a:p>
          <a:p>
            <a:r>
              <a:rPr lang="en-US" b="1" dirty="0" smtClean="0"/>
              <a:t>Vertebral canal</a:t>
            </a:r>
            <a:r>
              <a:rPr lang="en-US" dirty="0" smtClean="0"/>
              <a:t>: contains the spinal cord and surrounded by sections of the backbone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3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Thoracic Cavity</a:t>
            </a:r>
            <a:r>
              <a:rPr lang="en-US" dirty="0" smtClean="0"/>
              <a:t>: lungs and a region called the mediastinum 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Mediastinum</a:t>
            </a:r>
            <a:r>
              <a:rPr lang="en-US" dirty="0" smtClean="0"/>
              <a:t> is region between the lungs that separates the thoracic cavity into left and right lungs </a:t>
            </a:r>
          </a:p>
          <a:p>
            <a:pPr lvl="2"/>
            <a:r>
              <a:rPr lang="en-US" dirty="0" smtClean="0"/>
              <a:t>Contains heart, esophagus, trachea and thymus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Diaphragm: </a:t>
            </a:r>
            <a:r>
              <a:rPr lang="en-US" dirty="0" smtClean="0"/>
              <a:t>separates the thoracic cavity from the abdominopelvic cavity.  Curved muscle that allows the thoracic cavity to expand when contracted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86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Abdominopelvic Cavity</a:t>
            </a:r>
            <a:r>
              <a:rPr lang="en-US" dirty="0" smtClean="0"/>
              <a:t>: breaks down into 2 cavities:  </a:t>
            </a:r>
          </a:p>
          <a:p>
            <a:endParaRPr lang="en-US" sz="1000" dirty="0" smtClean="0"/>
          </a:p>
          <a:p>
            <a:pPr lvl="1"/>
            <a:r>
              <a:rPr lang="en-US" dirty="0" smtClean="0"/>
              <a:t>1.  </a:t>
            </a:r>
            <a:r>
              <a:rPr lang="en-US" b="1" dirty="0"/>
              <a:t>A</a:t>
            </a:r>
            <a:r>
              <a:rPr lang="en-US" b="1" dirty="0" smtClean="0"/>
              <a:t>bdominal cavity: </a:t>
            </a:r>
            <a:r>
              <a:rPr lang="en-US" dirty="0" smtClean="0"/>
              <a:t>stomach, liver, spleen, gallbladder, kidneys, and the small and large intestine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2.  </a:t>
            </a:r>
            <a:r>
              <a:rPr lang="en-US" b="1" dirty="0" smtClean="0"/>
              <a:t>Pelvic cavity: </a:t>
            </a:r>
            <a:r>
              <a:rPr lang="en-US" dirty="0" smtClean="0"/>
              <a:t>terminal end of large intestine, urinary bladder, and internal reproductive organs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Viscera</a:t>
            </a:r>
            <a:r>
              <a:rPr lang="en-US" dirty="0" smtClean="0"/>
              <a:t>- all organs contained in thoracic and abdominopelvic cavities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9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anatomy?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2184401"/>
            <a:ext cx="8229600" cy="3073400"/>
          </a:xfrm>
        </p:spPr>
        <p:txBody>
          <a:bodyPr/>
          <a:lstStyle/>
          <a:p>
            <a:r>
              <a:rPr lang="en-US" b="1" dirty="0" smtClean="0"/>
              <a:t>Anatomy</a:t>
            </a:r>
            <a:r>
              <a:rPr lang="en-US" dirty="0" smtClean="0"/>
              <a:t> examines the structures, or morphology of body parts- specifically their forms and organization</a:t>
            </a:r>
          </a:p>
          <a:p>
            <a:endParaRPr lang="en-US" dirty="0"/>
          </a:p>
          <a:p>
            <a:r>
              <a:rPr lang="en-US" dirty="0" smtClean="0"/>
              <a:t>Anatomy=Structure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86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Membranes within the thoracic and abdominopelvic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Serous membrane:</a:t>
            </a:r>
            <a:r>
              <a:rPr lang="en-US" dirty="0" smtClean="0"/>
              <a:t> line the walls of the thoracic and abdominopelvic cavities and folds back to cover  the organs within these cavities</a:t>
            </a:r>
          </a:p>
          <a:p>
            <a:r>
              <a:rPr lang="en-US" b="1" dirty="0" smtClean="0"/>
              <a:t>Pleural membrane</a:t>
            </a:r>
            <a:r>
              <a:rPr lang="en-US" dirty="0" smtClean="0"/>
              <a:t>: </a:t>
            </a:r>
            <a:r>
              <a:rPr lang="en-US" dirty="0"/>
              <a:t>enclose a fluid-filled space surrounding the lungs. The membranes and associated fluid serve to protect the lungs and to provide lubrication</a:t>
            </a:r>
          </a:p>
        </p:txBody>
      </p:sp>
    </p:spTree>
    <p:extLst>
      <p:ext uri="{BB962C8B-B14F-4D97-AF65-F5344CB8AC3E}">
        <p14:creationId xmlns:p14="http://schemas.microsoft.com/office/powerpoint/2010/main" val="2089334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Membranes within the thoracic and abdominopelvic cavities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Pericardial membranes</a:t>
            </a:r>
            <a:r>
              <a:rPr lang="en-US" dirty="0" smtClean="0"/>
              <a:t>: surrounds the heart</a:t>
            </a:r>
          </a:p>
          <a:p>
            <a:endParaRPr lang="en-US" dirty="0"/>
          </a:p>
          <a:p>
            <a:r>
              <a:rPr lang="en-US" b="1" dirty="0" smtClean="0"/>
              <a:t>Peritoneal membranes</a:t>
            </a:r>
            <a:r>
              <a:rPr lang="en-US" dirty="0" smtClean="0"/>
              <a:t>: membranes within the abdominopelvic cavity</a:t>
            </a:r>
          </a:p>
          <a:p>
            <a:pPr lvl="1"/>
            <a:r>
              <a:rPr lang="en-US" dirty="0" smtClean="0"/>
              <a:t>Parietal peritoneum</a:t>
            </a:r>
          </a:p>
          <a:p>
            <a:pPr lvl="1"/>
            <a:r>
              <a:rPr lang="en-US" dirty="0" smtClean="0"/>
              <a:t>Visceral peritoneum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96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relative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Superior</a:t>
            </a:r>
            <a:r>
              <a:rPr lang="en-US" dirty="0" smtClean="0"/>
              <a:t>: a part is above another </a:t>
            </a:r>
          </a:p>
          <a:p>
            <a:pPr lvl="1"/>
            <a:r>
              <a:rPr lang="en-US" dirty="0" smtClean="0"/>
              <a:t>Thoracic cavity is superior to the abdominopelvic cavity</a:t>
            </a:r>
          </a:p>
          <a:p>
            <a:pPr lvl="1"/>
            <a:endParaRPr lang="en-US" sz="1000" dirty="0" smtClean="0"/>
          </a:p>
          <a:p>
            <a:r>
              <a:rPr lang="en-US" b="1" dirty="0" smtClean="0"/>
              <a:t>Inferior:</a:t>
            </a:r>
            <a:r>
              <a:rPr lang="en-US" dirty="0" smtClean="0"/>
              <a:t> a part is below another part </a:t>
            </a:r>
          </a:p>
          <a:p>
            <a:pPr lvl="1"/>
            <a:r>
              <a:rPr lang="en-US" dirty="0" smtClean="0"/>
              <a:t>The neck is inferior to the head</a:t>
            </a:r>
          </a:p>
          <a:p>
            <a:pPr lvl="1"/>
            <a:endParaRPr lang="en-US" sz="1000" dirty="0" smtClean="0"/>
          </a:p>
          <a:p>
            <a:r>
              <a:rPr lang="en-US" b="1" dirty="0" smtClean="0"/>
              <a:t>Anterior:</a:t>
            </a:r>
            <a:r>
              <a:rPr lang="en-US" dirty="0" smtClean="0"/>
              <a:t> means towards the front</a:t>
            </a:r>
          </a:p>
          <a:p>
            <a:pPr lvl="1"/>
            <a:r>
              <a:rPr lang="en-US" dirty="0" smtClean="0"/>
              <a:t>Eyes are anterior to the brain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11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relative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Posterior</a:t>
            </a:r>
            <a:r>
              <a:rPr lang="en-US" dirty="0" smtClean="0"/>
              <a:t>: towards the back </a:t>
            </a:r>
          </a:p>
          <a:p>
            <a:pPr lvl="1"/>
            <a:r>
              <a:rPr lang="en-US" dirty="0" smtClean="0"/>
              <a:t>The pharynx is posterior to the oral cavity</a:t>
            </a:r>
          </a:p>
          <a:p>
            <a:r>
              <a:rPr lang="en-US" b="1" dirty="0" smtClean="0"/>
              <a:t>Medial</a:t>
            </a:r>
            <a:r>
              <a:rPr lang="en-US" dirty="0" smtClean="0"/>
              <a:t>: imaginary midline dividing the body into equal right and left halves. A body part is medial if it is closer to the midline than another body part</a:t>
            </a:r>
          </a:p>
          <a:p>
            <a:pPr lvl="1"/>
            <a:r>
              <a:rPr lang="en-US" dirty="0" smtClean="0"/>
              <a:t>The nose is medial to the eyes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56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relative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Lateral</a:t>
            </a:r>
            <a:r>
              <a:rPr lang="en-US" dirty="0" smtClean="0"/>
              <a:t>: towards the side, away from midline</a:t>
            </a:r>
          </a:p>
          <a:p>
            <a:pPr lvl="1"/>
            <a:r>
              <a:rPr lang="en-US" dirty="0" smtClean="0"/>
              <a:t>The ears are lateral to the eyes</a:t>
            </a:r>
          </a:p>
          <a:p>
            <a:pPr lvl="1"/>
            <a:endParaRPr lang="en-US" sz="1000" dirty="0" smtClean="0"/>
          </a:p>
          <a:p>
            <a:r>
              <a:rPr lang="en-US" b="1" dirty="0" smtClean="0"/>
              <a:t>Bilateral</a:t>
            </a:r>
            <a:r>
              <a:rPr lang="en-US" dirty="0" smtClean="0"/>
              <a:t>: paired structure</a:t>
            </a:r>
          </a:p>
          <a:p>
            <a:pPr lvl="1"/>
            <a:r>
              <a:rPr lang="en-US" dirty="0" smtClean="0"/>
              <a:t>The lungs are bilateral</a:t>
            </a:r>
          </a:p>
          <a:p>
            <a:pPr lvl="1"/>
            <a:endParaRPr lang="en-US" sz="1000" dirty="0" smtClean="0"/>
          </a:p>
          <a:p>
            <a:r>
              <a:rPr lang="en-US" b="1" dirty="0" smtClean="0"/>
              <a:t>Ipsilateral</a:t>
            </a:r>
            <a:r>
              <a:rPr lang="en-US" dirty="0" smtClean="0"/>
              <a:t>: structures on the same side</a:t>
            </a:r>
          </a:p>
          <a:p>
            <a:pPr lvl="1"/>
            <a:r>
              <a:rPr lang="en-US" dirty="0" smtClean="0"/>
              <a:t>Right lung and right kidney are Ipsilateral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58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relative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Contralateral</a:t>
            </a:r>
            <a:r>
              <a:rPr lang="en-US" dirty="0" smtClean="0"/>
              <a:t>: structures on opposite sides </a:t>
            </a:r>
          </a:p>
          <a:p>
            <a:pPr lvl="1"/>
            <a:r>
              <a:rPr lang="en-US" dirty="0" smtClean="0"/>
              <a:t>Patient with a fractured right leg would have to bear weight on the contralateral, which would be the left lower limb</a:t>
            </a:r>
          </a:p>
          <a:p>
            <a:r>
              <a:rPr lang="en-US" b="1" dirty="0" smtClean="0"/>
              <a:t>Proximal</a:t>
            </a:r>
            <a:r>
              <a:rPr lang="en-US" dirty="0" smtClean="0"/>
              <a:t>: a part closer to a point of attachment to the trunk than another body part</a:t>
            </a:r>
          </a:p>
          <a:p>
            <a:pPr lvl="1"/>
            <a:r>
              <a:rPr lang="en-US" dirty="0" smtClean="0"/>
              <a:t>The elbow is proximal to the wrist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7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relative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Distal</a:t>
            </a:r>
            <a:r>
              <a:rPr lang="en-US" dirty="0" smtClean="0"/>
              <a:t>: a body part is farther away from a point of attachment to the trunk</a:t>
            </a:r>
          </a:p>
          <a:p>
            <a:pPr lvl="1"/>
            <a:r>
              <a:rPr lang="en-US" dirty="0" smtClean="0"/>
              <a:t>The fingers are distal to the wrist</a:t>
            </a:r>
          </a:p>
          <a:p>
            <a:r>
              <a:rPr lang="en-US" b="1" dirty="0" smtClean="0"/>
              <a:t>Superficial</a:t>
            </a:r>
            <a:r>
              <a:rPr lang="en-US" dirty="0"/>
              <a:t>:</a:t>
            </a:r>
            <a:r>
              <a:rPr lang="en-US" dirty="0" smtClean="0"/>
              <a:t> near the surface</a:t>
            </a:r>
          </a:p>
          <a:p>
            <a:pPr lvl="1"/>
            <a:r>
              <a:rPr lang="en-US" dirty="0" smtClean="0"/>
              <a:t>The epidermis is the superficial layer of the skin</a:t>
            </a:r>
          </a:p>
          <a:p>
            <a:r>
              <a:rPr lang="en-US" b="1" dirty="0" smtClean="0"/>
              <a:t>Deep</a:t>
            </a:r>
            <a:r>
              <a:rPr lang="en-US" dirty="0" smtClean="0"/>
              <a:t>: describes more internal parts </a:t>
            </a:r>
          </a:p>
          <a:p>
            <a:pPr lvl="1"/>
            <a:r>
              <a:rPr lang="en-US" dirty="0" smtClean="0"/>
              <a:t>Dermis is the deep layer of the skin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52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Sagittal</a:t>
            </a:r>
            <a:r>
              <a:rPr lang="en-US" dirty="0" smtClean="0"/>
              <a:t>: lengthwise cut that divides the body into right and left portions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Midsagittal: sagittal section that runs down the midline.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Parasagittal: a sagittal section lateral to the midline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42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Transverse</a:t>
            </a:r>
            <a:r>
              <a:rPr lang="en-US" dirty="0" smtClean="0"/>
              <a:t>: cut that divides the body into superior and inferior portions</a:t>
            </a:r>
          </a:p>
          <a:p>
            <a:endParaRPr lang="en-US" dirty="0"/>
          </a:p>
          <a:p>
            <a:r>
              <a:rPr lang="en-US" b="1" dirty="0" smtClean="0"/>
              <a:t>Frontal</a:t>
            </a:r>
            <a:r>
              <a:rPr lang="en-US" dirty="0" smtClean="0"/>
              <a:t>: divides the body into anterior and posterior portions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01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Physiology?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5801"/>
            <a:ext cx="8229600" cy="3594099"/>
          </a:xfrm>
        </p:spPr>
        <p:txBody>
          <a:bodyPr/>
          <a:lstStyle/>
          <a:p>
            <a:r>
              <a:rPr lang="en-US" b="1" dirty="0" smtClean="0"/>
              <a:t>Physiology </a:t>
            </a:r>
            <a:r>
              <a:rPr lang="en-US" dirty="0" smtClean="0"/>
              <a:t>considers the function of body parts specifically what they do and how they do it.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Physiology =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1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Atoms </a:t>
            </a:r>
            <a:r>
              <a:rPr lang="en-US" dirty="0" smtClean="0"/>
              <a:t>are the smallest unit of matter and are composed of </a:t>
            </a:r>
            <a:r>
              <a:rPr lang="en-US" b="1" dirty="0" smtClean="0"/>
              <a:t>sub atomic particles. </a:t>
            </a:r>
          </a:p>
          <a:p>
            <a:endParaRPr lang="en-US" b="1" dirty="0"/>
          </a:p>
          <a:p>
            <a:r>
              <a:rPr lang="en-US" b="1" dirty="0" smtClean="0"/>
              <a:t>Sub atomic particles </a:t>
            </a:r>
            <a:r>
              <a:rPr lang="en-US" dirty="0" smtClean="0"/>
              <a:t>are electrons, protons and neutrons.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606" y="4113403"/>
            <a:ext cx="2667000" cy="250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6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Molecules</a:t>
            </a:r>
            <a:r>
              <a:rPr lang="en-US" dirty="0" smtClean="0"/>
              <a:t> are a neutral group of atoms held together by a covalent bond</a:t>
            </a:r>
            <a:endParaRPr lang="en-US" dirty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Examples of molecules?</a:t>
            </a:r>
          </a:p>
          <a:p>
            <a:r>
              <a:rPr lang="en-US" b="1" dirty="0" smtClean="0"/>
              <a:t>Macromolecules</a:t>
            </a:r>
            <a:r>
              <a:rPr lang="en-US" dirty="0" smtClean="0"/>
              <a:t> are large molecules (Marco=Big, Micro=Small) </a:t>
            </a:r>
          </a:p>
          <a:p>
            <a:endParaRPr lang="en-US" sz="1000" dirty="0" smtClean="0"/>
          </a:p>
          <a:p>
            <a:pPr lvl="1"/>
            <a:r>
              <a:rPr lang="en-US" dirty="0" smtClean="0"/>
              <a:t>Examples of macromolecules </a:t>
            </a:r>
          </a:p>
          <a:p>
            <a:endParaRPr lang="en-US" sz="1000" b="1" dirty="0" smtClean="0"/>
          </a:p>
          <a:p>
            <a:r>
              <a:rPr lang="en-US" b="1" dirty="0" smtClean="0"/>
              <a:t>Ions</a:t>
            </a:r>
            <a:r>
              <a:rPr lang="en-US" dirty="0" smtClean="0"/>
              <a:t> are charged particles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07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Organelles</a:t>
            </a:r>
            <a:r>
              <a:rPr lang="en-US" dirty="0" smtClean="0"/>
              <a:t> are composed of large molecules, including proteins, carbohydrates, lipids and nucleic acids.  </a:t>
            </a:r>
          </a:p>
          <a:p>
            <a:endParaRPr lang="en-US" sz="1000" dirty="0" smtClean="0"/>
          </a:p>
          <a:p>
            <a:pPr lvl="1"/>
            <a:r>
              <a:rPr lang="en-US" dirty="0" smtClean="0"/>
              <a:t>Examples of organelles?</a:t>
            </a:r>
          </a:p>
          <a:p>
            <a:pPr lvl="1"/>
            <a:endParaRPr lang="en-US" sz="1000" dirty="0"/>
          </a:p>
          <a:p>
            <a:r>
              <a:rPr lang="en-US" b="1" dirty="0" smtClean="0"/>
              <a:t>Cells</a:t>
            </a:r>
            <a:r>
              <a:rPr lang="en-US" dirty="0" smtClean="0"/>
              <a:t> are the basic unit of structure and function within an organism</a:t>
            </a:r>
          </a:p>
          <a:p>
            <a:pPr lvl="1"/>
            <a:r>
              <a:rPr lang="en-US" dirty="0" smtClean="0"/>
              <a:t>Examples of cells?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1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9343" y="1433899"/>
            <a:ext cx="8377457" cy="4515345"/>
            <a:chOff x="896863" y="1295400"/>
            <a:chExt cx="9009396" cy="5410200"/>
          </a:xfrm>
        </p:grpSpPr>
        <p:pic>
          <p:nvPicPr>
            <p:cNvPr id="5" name="Picture 2" descr="http://micro.magnet.fsu.edu/cells/plants/images/cellnucleu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6863" y="1295400"/>
              <a:ext cx="4030132" cy="3733800"/>
            </a:xfrm>
            <a:prstGeom prst="rect">
              <a:avLst/>
            </a:prstGeom>
            <a:noFill/>
          </p:spPr>
        </p:pic>
        <p:pic>
          <p:nvPicPr>
            <p:cNvPr id="6" name="Picture 13" descr="s17_a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1200" y="3886200"/>
              <a:ext cx="4115059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6"/>
            <p:cNvGrpSpPr/>
            <p:nvPr/>
          </p:nvGrpSpPr>
          <p:grpSpPr>
            <a:xfrm>
              <a:off x="2911929" y="2667000"/>
              <a:ext cx="4936671" cy="2743200"/>
              <a:chOff x="2911929" y="2667000"/>
              <a:chExt cx="4936671" cy="2743200"/>
            </a:xfrm>
          </p:grpSpPr>
          <p:cxnSp>
            <p:nvCxnSpPr>
              <p:cNvPr id="8" name="Straight Connector 7"/>
              <p:cNvCxnSpPr>
                <a:stCxn id="5" idx="2"/>
              </p:cNvCxnSpPr>
              <p:nvPr/>
            </p:nvCxnSpPr>
            <p:spPr bwMode="auto">
              <a:xfrm>
                <a:off x="2911929" y="5029200"/>
                <a:ext cx="4098471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4572000" y="2667000"/>
                <a:ext cx="2743200" cy="1752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" name="Oval 9"/>
              <p:cNvSpPr/>
              <p:nvPr/>
            </p:nvSpPr>
            <p:spPr bwMode="auto">
              <a:xfrm>
                <a:off x="6858000" y="4419600"/>
                <a:ext cx="990600" cy="990600"/>
              </a:xfrm>
              <a:prstGeom prst="ellipse">
                <a:avLst/>
              </a:prstGeom>
              <a:solidFill>
                <a:schemeClr val="accent1">
                  <a:alpha val="0"/>
                </a:schemeClr>
              </a:solidFill>
              <a:ln w="476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921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1879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Tissues</a:t>
            </a:r>
            <a:r>
              <a:rPr lang="en-US" dirty="0" smtClean="0"/>
              <a:t> are specialized cells that are assembled into layer or masses that have specific functions</a:t>
            </a:r>
          </a:p>
          <a:p>
            <a:endParaRPr lang="en-US" sz="1000" dirty="0" smtClean="0"/>
          </a:p>
          <a:p>
            <a:pPr lvl="1"/>
            <a:r>
              <a:rPr lang="en-US" dirty="0" smtClean="0"/>
              <a:t>Examples of tissues?</a:t>
            </a:r>
          </a:p>
          <a:p>
            <a:pPr lvl="1"/>
            <a:endParaRPr lang="en-US" sz="1000" dirty="0" smtClean="0"/>
          </a:p>
          <a:p>
            <a:pPr>
              <a:buClr>
                <a:srgbClr val="A6000D"/>
              </a:buClr>
            </a:pPr>
            <a:r>
              <a:rPr lang="en-US" b="1" dirty="0" smtClean="0"/>
              <a:t>Organ</a:t>
            </a:r>
            <a:r>
              <a:rPr lang="en-US" dirty="0"/>
              <a:t> </a:t>
            </a:r>
            <a:r>
              <a:rPr lang="en-US" dirty="0" smtClean="0"/>
              <a:t>is a group </a:t>
            </a:r>
            <a:r>
              <a:rPr lang="en-US" dirty="0"/>
              <a:t>of 2 or more tissues that preform a particular function</a:t>
            </a:r>
            <a:r>
              <a:rPr lang="en-US" dirty="0" smtClean="0"/>
              <a:t>.</a:t>
            </a:r>
          </a:p>
          <a:p>
            <a:pPr>
              <a:buClr>
                <a:srgbClr val="A6000D"/>
              </a:buClr>
            </a:pPr>
            <a:endParaRPr lang="en-US" sz="1000" dirty="0" smtClean="0"/>
          </a:p>
          <a:p>
            <a:pPr lvl="1">
              <a:buClr>
                <a:srgbClr val="A6000D"/>
              </a:buClr>
            </a:pPr>
            <a:r>
              <a:rPr lang="en-US" dirty="0" smtClean="0">
                <a:solidFill>
                  <a:srgbClr val="000000"/>
                </a:solidFill>
              </a:rPr>
              <a:t>Examples of organs?</a:t>
            </a:r>
            <a:endParaRPr lang="en-US" dirty="0">
              <a:solidFill>
                <a:srgbClr val="000000"/>
              </a:solidFill>
            </a:endParaRPr>
          </a:p>
          <a:p>
            <a:pPr marL="1489075" lvl="3" indent="0">
              <a:buClr>
                <a:srgbClr val="A6000D"/>
              </a:buClr>
              <a:buNone/>
            </a:pP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510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Organ system </a:t>
            </a:r>
            <a:r>
              <a:rPr lang="en-US" dirty="0" smtClean="0"/>
              <a:t>is a group of two or more organs working together to carry out a major life processes</a:t>
            </a:r>
          </a:p>
          <a:p>
            <a:endParaRPr lang="en-US" sz="1000" dirty="0" smtClean="0"/>
          </a:p>
          <a:p>
            <a:pPr lvl="1"/>
            <a:r>
              <a:rPr lang="en-US" dirty="0" smtClean="0"/>
              <a:t>Examples of organ systems?</a:t>
            </a:r>
          </a:p>
          <a:p>
            <a:endParaRPr lang="en-US" sz="1000" dirty="0" smtClean="0"/>
          </a:p>
          <a:p>
            <a:r>
              <a:rPr lang="en-US" b="1" dirty="0" smtClean="0"/>
              <a:t>Organism</a:t>
            </a:r>
            <a:r>
              <a:rPr lang="en-US" dirty="0" smtClean="0"/>
              <a:t>: all organ systems together make up an organism- single living thing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3306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20178</TotalTime>
  <Words>1035</Words>
  <Application>Microsoft Macintosh PowerPoint</Application>
  <PresentationFormat>On-screen Show (4:3)</PresentationFormat>
  <Paragraphs>164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Intro to Anatomy and Physiology</vt:lpstr>
      <vt:lpstr>What is anatomy?</vt:lpstr>
      <vt:lpstr>What is Physiology?</vt:lpstr>
      <vt:lpstr>Levels of Organization</vt:lpstr>
      <vt:lpstr>Levels of Organization</vt:lpstr>
      <vt:lpstr>Levels of organization</vt:lpstr>
      <vt:lpstr>Levels of Organization</vt:lpstr>
      <vt:lpstr>Levels of Organization</vt:lpstr>
      <vt:lpstr>Levels of Organization</vt:lpstr>
      <vt:lpstr>Levels of organization</vt:lpstr>
      <vt:lpstr>Requirements of Organisms</vt:lpstr>
      <vt:lpstr>Requirements of Organisms</vt:lpstr>
      <vt:lpstr>Biological Processes</vt:lpstr>
      <vt:lpstr>Biological processes</vt:lpstr>
      <vt:lpstr>pH</vt:lpstr>
      <vt:lpstr>Body Cavities</vt:lpstr>
      <vt:lpstr>Body Cavities </vt:lpstr>
      <vt:lpstr>Body Cavities</vt:lpstr>
      <vt:lpstr>Body Cavities</vt:lpstr>
      <vt:lpstr>Membranes within the thoracic and abdominopelvic cavities</vt:lpstr>
      <vt:lpstr>Membranes within the thoracic and abdominopelvic cavities</vt:lpstr>
      <vt:lpstr>Terms of relative position</vt:lpstr>
      <vt:lpstr>Terms of relative position</vt:lpstr>
      <vt:lpstr>Terms of relative position</vt:lpstr>
      <vt:lpstr>Terms of relative position</vt:lpstr>
      <vt:lpstr>Terms of relative position</vt:lpstr>
      <vt:lpstr>Body Sections</vt:lpstr>
      <vt:lpstr>Body Sections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Anatomy and Physiology</dc:title>
  <dc:creator>Matt</dc:creator>
  <cp:lastModifiedBy>Matt</cp:lastModifiedBy>
  <cp:revision>23</cp:revision>
  <dcterms:created xsi:type="dcterms:W3CDTF">2015-09-10T11:12:44Z</dcterms:created>
  <dcterms:modified xsi:type="dcterms:W3CDTF">2015-09-24T11:30:53Z</dcterms:modified>
</cp:coreProperties>
</file>