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9" r:id="rId1"/>
  </p:sldMasterIdLst>
  <p:notesMasterIdLst>
    <p:notesMasterId r:id="rId24"/>
  </p:notesMasterIdLst>
  <p:sldIdLst>
    <p:sldId id="256" r:id="rId2"/>
    <p:sldId id="257" r:id="rId3"/>
    <p:sldId id="258" r:id="rId4"/>
    <p:sldId id="259" r:id="rId5"/>
    <p:sldId id="260" r:id="rId6"/>
    <p:sldId id="262" r:id="rId7"/>
    <p:sldId id="261" r:id="rId8"/>
    <p:sldId id="263" r:id="rId9"/>
    <p:sldId id="283" r:id="rId10"/>
    <p:sldId id="282" r:id="rId11"/>
    <p:sldId id="284" r:id="rId12"/>
    <p:sldId id="285" r:id="rId13"/>
    <p:sldId id="267" r:id="rId14"/>
    <p:sldId id="286" r:id="rId15"/>
    <p:sldId id="269" r:id="rId16"/>
    <p:sldId id="287" r:id="rId17"/>
    <p:sldId id="288" r:id="rId18"/>
    <p:sldId id="289" r:id="rId19"/>
    <p:sldId id="290" r:id="rId20"/>
    <p:sldId id="291" r:id="rId21"/>
    <p:sldId id="277" r:id="rId22"/>
    <p:sldId id="2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27"/>
  </p:normalViewPr>
  <p:slideViewPr>
    <p:cSldViewPr snapToGrid="0" snapToObjects="1">
      <p:cViewPr varScale="1">
        <p:scale>
          <a:sx n="99" d="100"/>
          <a:sy n="99"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F0B8D-F92A-FE4F-BBC5-32AF6EFC09E5}" type="datetimeFigureOut">
              <a:rPr lang="en-US" smtClean="0"/>
              <a:t>11/28/18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2B59F-C0BF-7342-8FF9-7B720C167977}" type="slidenum">
              <a:rPr lang="en-US" smtClean="0"/>
              <a:t>‹#›</a:t>
            </a:fld>
            <a:endParaRPr lang="en-US"/>
          </a:p>
        </p:txBody>
      </p:sp>
    </p:spTree>
    <p:extLst>
      <p:ext uri="{BB962C8B-B14F-4D97-AF65-F5344CB8AC3E}">
        <p14:creationId xmlns:p14="http://schemas.microsoft.com/office/powerpoint/2010/main" val="390395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BC36B8-B863-524F-B3D3-D5FD5B15D23F}"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86108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BC36B8-B863-524F-B3D3-D5FD5B15D23F}"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93770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BC36B8-B863-524F-B3D3-D5FD5B15D23F}"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404041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BC36B8-B863-524F-B3D3-D5FD5B15D23F}"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1F7E-86A4-5447-956B-26B1F697E1D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9850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BC36B8-B863-524F-B3D3-D5FD5B15D23F}"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63545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BC36B8-B863-524F-B3D3-D5FD5B15D23F}" type="datetimeFigureOut">
              <a:rPr lang="en-US" smtClean="0"/>
              <a:t>11/28/18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4069976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BC36B8-B863-524F-B3D3-D5FD5B15D23F}" type="datetimeFigureOut">
              <a:rPr lang="en-US" smtClean="0"/>
              <a:t>11/28/18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381521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C36B8-B863-524F-B3D3-D5FD5B15D23F}"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240037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C36B8-B863-524F-B3D3-D5FD5B15D23F}"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295333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ABC36B8-B863-524F-B3D3-D5FD5B15D23F}"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225273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BC36B8-B863-524F-B3D3-D5FD5B15D23F}"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404334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BC36B8-B863-524F-B3D3-D5FD5B15D23F}"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336358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BC36B8-B863-524F-B3D3-D5FD5B15D23F}" type="datetimeFigureOut">
              <a:rPr lang="en-US" smtClean="0"/>
              <a:t>11/28/18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193174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ABC36B8-B863-524F-B3D3-D5FD5B15D23F}" type="datetimeFigureOut">
              <a:rPr lang="en-US" smtClean="0"/>
              <a:t>11/28/18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366704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ABC36B8-B863-524F-B3D3-D5FD5B15D23F}" type="datetimeFigureOut">
              <a:rPr lang="en-US" smtClean="0"/>
              <a:t>11/28/18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336896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ABC36B8-B863-524F-B3D3-D5FD5B15D23F}" type="datetimeFigureOut">
              <a:rPr lang="en-US" smtClean="0"/>
              <a:t>11/28/18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309938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BC36B8-B863-524F-B3D3-D5FD5B15D23F}"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01F7E-86A4-5447-956B-26B1F697E1D0}" type="slidenum">
              <a:rPr lang="en-US" smtClean="0"/>
              <a:t>‹#›</a:t>
            </a:fld>
            <a:endParaRPr lang="en-US"/>
          </a:p>
        </p:txBody>
      </p:sp>
    </p:spTree>
    <p:extLst>
      <p:ext uri="{BB962C8B-B14F-4D97-AF65-F5344CB8AC3E}">
        <p14:creationId xmlns:p14="http://schemas.microsoft.com/office/powerpoint/2010/main" val="426896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ABC36B8-B863-524F-B3D3-D5FD5B15D23F}" type="datetimeFigureOut">
              <a:rPr lang="en-US" smtClean="0"/>
              <a:t>11/28/18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4E01F7E-86A4-5447-956B-26B1F697E1D0}" type="slidenum">
              <a:rPr lang="en-US" smtClean="0"/>
              <a:t>‹#›</a:t>
            </a:fld>
            <a:endParaRPr lang="en-US"/>
          </a:p>
        </p:txBody>
      </p:sp>
    </p:spTree>
    <p:extLst>
      <p:ext uri="{BB962C8B-B14F-4D97-AF65-F5344CB8AC3E}">
        <p14:creationId xmlns:p14="http://schemas.microsoft.com/office/powerpoint/2010/main" val="1832173250"/>
      </p:ext>
    </p:extLst>
  </p:cSld>
  <p:clrMap bg1="dk1" tx1="lt1" bg2="dk2" tx2="lt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FBC8-5D30-C944-B5AE-EB5FE3657033}"/>
              </a:ext>
            </a:extLst>
          </p:cNvPr>
          <p:cNvSpPr>
            <a:spLocks noGrp="1"/>
          </p:cNvSpPr>
          <p:nvPr>
            <p:ph type="ctrTitle"/>
          </p:nvPr>
        </p:nvSpPr>
        <p:spPr/>
        <p:txBody>
          <a:bodyPr/>
          <a:lstStyle/>
          <a:p>
            <a:r>
              <a:rPr lang="en-US" dirty="0"/>
              <a:t>Structure and 	Function</a:t>
            </a:r>
          </a:p>
        </p:txBody>
      </p:sp>
      <p:sp>
        <p:nvSpPr>
          <p:cNvPr id="3" name="Subtitle 2">
            <a:extLst>
              <a:ext uri="{FF2B5EF4-FFF2-40B4-BE49-F238E27FC236}">
                <a16:creationId xmlns:a16="http://schemas.microsoft.com/office/drawing/2014/main" id="{506EA144-E654-4245-881A-F49A9266484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42591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Cardiovascular/circulatory</a:t>
            </a:r>
          </a:p>
        </p:txBody>
      </p:sp>
      <p:sp>
        <p:nvSpPr>
          <p:cNvPr id="3" name="Content Placeholder 2"/>
          <p:cNvSpPr>
            <a:spLocks noGrp="1"/>
          </p:cNvSpPr>
          <p:nvPr>
            <p:ph idx="1"/>
          </p:nvPr>
        </p:nvSpPr>
        <p:spPr>
          <a:xfrm>
            <a:off x="267117" y="1252330"/>
            <a:ext cx="10805074" cy="5367131"/>
          </a:xfrm>
        </p:spPr>
        <p:txBody>
          <a:bodyPr>
            <a:normAutofit/>
          </a:bodyPr>
          <a:lstStyle/>
          <a:p>
            <a:pPr marL="0" indent="0">
              <a:buNone/>
            </a:pPr>
            <a:r>
              <a:rPr lang="en-US" sz="2800" b="1" dirty="0"/>
              <a:t>Blood Vessels: </a:t>
            </a:r>
          </a:p>
          <a:p>
            <a:pPr marL="0" indent="0">
              <a:buNone/>
            </a:pPr>
            <a:r>
              <a:rPr lang="en-US" sz="2800" b="1" dirty="0"/>
              <a:t>VEINS- </a:t>
            </a:r>
            <a:r>
              <a:rPr lang="en-US" sz="2800" dirty="0"/>
              <a:t>are thin and carry unoxygenated blood toward the heart. </a:t>
            </a:r>
          </a:p>
          <a:p>
            <a:pPr marL="0" indent="0">
              <a:buNone/>
            </a:pPr>
            <a:r>
              <a:rPr lang="en-US" sz="2800" dirty="0"/>
              <a:t>Many veins have valves that prevent backflow of  blood. </a:t>
            </a:r>
          </a:p>
          <a:p>
            <a:pPr marL="0" indent="0">
              <a:buNone/>
            </a:pPr>
            <a:r>
              <a:rPr lang="en-US" sz="2800" b="1" dirty="0"/>
              <a:t>ARTERIES-</a:t>
            </a:r>
            <a:r>
              <a:rPr lang="en-US" sz="2800" dirty="0"/>
              <a:t>are muscular and carry blood oxygenated blood away from the heart</a:t>
            </a:r>
            <a:endParaRPr lang="en-US" sz="2800" b="1" dirty="0"/>
          </a:p>
          <a:p>
            <a:pPr marL="0" indent="0">
              <a:buNone/>
            </a:pPr>
            <a:r>
              <a:rPr lang="en-US" sz="2800" b="1" dirty="0"/>
              <a:t>CAPILLARIES- </a:t>
            </a:r>
            <a:r>
              <a:rPr lang="en-US" sz="2800" dirty="0"/>
              <a:t>smallest type w/ extremely thin walls. connect very small arteries and veins. Exchange of gases and other substances between cells and the blood</a:t>
            </a:r>
            <a:endParaRPr lang="en-US" sz="2800" b="1" dirty="0"/>
          </a:p>
        </p:txBody>
      </p:sp>
    </p:spTree>
    <p:extLst>
      <p:ext uri="{BB962C8B-B14F-4D97-AF65-F5344CB8AC3E}">
        <p14:creationId xmlns:p14="http://schemas.microsoft.com/office/powerpoint/2010/main" val="287630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Lymphatic</a:t>
            </a:r>
          </a:p>
        </p:txBody>
      </p:sp>
      <p:sp>
        <p:nvSpPr>
          <p:cNvPr id="3" name="Content Placeholder 2"/>
          <p:cNvSpPr>
            <a:spLocks noGrp="1"/>
          </p:cNvSpPr>
          <p:nvPr>
            <p:ph idx="1"/>
          </p:nvPr>
        </p:nvSpPr>
        <p:spPr>
          <a:xfrm>
            <a:off x="267117" y="1860884"/>
            <a:ext cx="8534400" cy="4605867"/>
          </a:xfrm>
        </p:spPr>
        <p:txBody>
          <a:bodyPr/>
          <a:lstStyle/>
          <a:p>
            <a:pPr marL="0" indent="0">
              <a:buNone/>
            </a:pPr>
            <a:r>
              <a:rPr lang="en-US" sz="2800" b="1" dirty="0"/>
              <a:t>Function: </a:t>
            </a:r>
          </a:p>
          <a:p>
            <a:r>
              <a:rPr lang="en-US" dirty="0"/>
              <a:t>Defend against infection and disease</a:t>
            </a:r>
          </a:p>
          <a:p>
            <a:r>
              <a:rPr lang="en-US" dirty="0"/>
              <a:t>Moves lymph between tissues and the blood stream	</a:t>
            </a:r>
          </a:p>
          <a:p>
            <a:pPr marL="0" indent="0">
              <a:buNone/>
            </a:pPr>
            <a:r>
              <a:rPr lang="en-US" sz="2800" b="1" dirty="0"/>
              <a:t>Structure: </a:t>
            </a:r>
          </a:p>
          <a:p>
            <a:r>
              <a:rPr lang="en-US" dirty="0"/>
              <a:t>Lymph nodes, lymph vessels and lymph </a:t>
            </a:r>
          </a:p>
        </p:txBody>
      </p:sp>
    </p:spTree>
    <p:extLst>
      <p:ext uri="{BB962C8B-B14F-4D97-AF65-F5344CB8AC3E}">
        <p14:creationId xmlns:p14="http://schemas.microsoft.com/office/powerpoint/2010/main" val="296781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Lymphatic</a:t>
            </a:r>
          </a:p>
        </p:txBody>
      </p:sp>
      <p:sp>
        <p:nvSpPr>
          <p:cNvPr id="3" name="Content Placeholder 2"/>
          <p:cNvSpPr>
            <a:spLocks noGrp="1"/>
          </p:cNvSpPr>
          <p:nvPr>
            <p:ph idx="1"/>
          </p:nvPr>
        </p:nvSpPr>
        <p:spPr>
          <a:xfrm>
            <a:off x="267117" y="1133062"/>
            <a:ext cx="6670396" cy="5333690"/>
          </a:xfrm>
        </p:spPr>
        <p:txBody>
          <a:bodyPr/>
          <a:lstStyle/>
          <a:p>
            <a:r>
              <a:rPr lang="en-US" b="1" dirty="0"/>
              <a:t>Lymph</a:t>
            </a:r>
            <a:r>
              <a:rPr lang="en-US" dirty="0"/>
              <a:t>: fluid that leaks out of capillaries into spaces between cells and cleans out pathogens, old cells parts and waste</a:t>
            </a:r>
          </a:p>
          <a:p>
            <a:endParaRPr lang="en-US" dirty="0"/>
          </a:p>
          <a:p>
            <a:r>
              <a:rPr lang="en-US" b="1" dirty="0"/>
              <a:t>Lymph nodes</a:t>
            </a:r>
            <a:r>
              <a:rPr lang="en-US" dirty="0"/>
              <a:t>: act as filter to clean lymph, makes WBC</a:t>
            </a:r>
          </a:p>
          <a:p>
            <a:endParaRPr lang="en-US" dirty="0"/>
          </a:p>
          <a:p>
            <a:r>
              <a:rPr lang="en-US" b="1" dirty="0"/>
              <a:t>Lymph vessels</a:t>
            </a:r>
            <a:r>
              <a:rPr lang="en-US" dirty="0"/>
              <a:t>: transport lymph around the body, absent in the brain</a:t>
            </a:r>
          </a:p>
        </p:txBody>
      </p:sp>
      <p:pic>
        <p:nvPicPr>
          <p:cNvPr id="4" name="Picture 3"/>
          <p:cNvPicPr>
            <a:picLocks noChangeAspect="1"/>
          </p:cNvPicPr>
          <p:nvPr/>
        </p:nvPicPr>
        <p:blipFill>
          <a:blip r:embed="rId2"/>
          <a:stretch>
            <a:fillRect/>
          </a:stretch>
        </p:blipFill>
        <p:spPr>
          <a:xfrm>
            <a:off x="7995855" y="1515500"/>
            <a:ext cx="3475329" cy="4568813"/>
          </a:xfrm>
          <a:prstGeom prst="rect">
            <a:avLst/>
          </a:prstGeom>
        </p:spPr>
      </p:pic>
    </p:spTree>
    <p:extLst>
      <p:ext uri="{BB962C8B-B14F-4D97-AF65-F5344CB8AC3E}">
        <p14:creationId xmlns:p14="http://schemas.microsoft.com/office/powerpoint/2010/main" val="1716043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Integumentary</a:t>
            </a:r>
          </a:p>
        </p:txBody>
      </p:sp>
      <p:sp>
        <p:nvSpPr>
          <p:cNvPr id="3" name="Content Placeholder 2"/>
          <p:cNvSpPr>
            <a:spLocks noGrp="1"/>
          </p:cNvSpPr>
          <p:nvPr>
            <p:ph idx="1"/>
          </p:nvPr>
        </p:nvSpPr>
        <p:spPr>
          <a:xfrm>
            <a:off x="267117" y="1860884"/>
            <a:ext cx="8534400" cy="4605867"/>
          </a:xfrm>
        </p:spPr>
        <p:txBody>
          <a:bodyPr/>
          <a:lstStyle/>
          <a:p>
            <a:pPr marL="0" indent="0">
              <a:buNone/>
            </a:pPr>
            <a:r>
              <a:rPr lang="en-US" sz="2800" b="1" dirty="0"/>
              <a:t>Function: </a:t>
            </a:r>
          </a:p>
          <a:p>
            <a:r>
              <a:rPr lang="en-US" dirty="0"/>
              <a:t>Provides protection from injury, water loss, and against infection by microorganisms (viruses and bacteria)</a:t>
            </a:r>
          </a:p>
          <a:p>
            <a:r>
              <a:rPr lang="en-US" dirty="0"/>
              <a:t> Temperature control	</a:t>
            </a:r>
          </a:p>
          <a:p>
            <a:pPr marL="0" indent="0">
              <a:buNone/>
            </a:pPr>
            <a:r>
              <a:rPr lang="en-US" sz="2800" b="1" dirty="0"/>
              <a:t>Structure: </a:t>
            </a:r>
          </a:p>
          <a:p>
            <a:r>
              <a:rPr lang="en-US" dirty="0"/>
              <a:t>Skin, hair, nails </a:t>
            </a:r>
          </a:p>
        </p:txBody>
      </p:sp>
    </p:spTree>
    <p:extLst>
      <p:ext uri="{BB962C8B-B14F-4D97-AF65-F5344CB8AC3E}">
        <p14:creationId xmlns:p14="http://schemas.microsoft.com/office/powerpoint/2010/main" val="1904489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Integumentary</a:t>
            </a:r>
          </a:p>
        </p:txBody>
      </p:sp>
      <p:sp>
        <p:nvSpPr>
          <p:cNvPr id="3" name="Content Placeholder 2"/>
          <p:cNvSpPr>
            <a:spLocks noGrp="1"/>
          </p:cNvSpPr>
          <p:nvPr>
            <p:ph idx="1"/>
          </p:nvPr>
        </p:nvSpPr>
        <p:spPr>
          <a:xfrm>
            <a:off x="267117" y="1252330"/>
            <a:ext cx="6133683" cy="5214421"/>
          </a:xfrm>
        </p:spPr>
        <p:txBody>
          <a:bodyPr/>
          <a:lstStyle/>
          <a:p>
            <a:r>
              <a:rPr lang="en-US" b="1" dirty="0"/>
              <a:t>Skin</a:t>
            </a:r>
            <a:r>
              <a:rPr lang="en-US" dirty="0"/>
              <a:t>: multiple layers thick and contain blood vessels and a variety of glands </a:t>
            </a:r>
          </a:p>
          <a:p>
            <a:endParaRPr lang="en-US" dirty="0"/>
          </a:p>
          <a:p>
            <a:r>
              <a:rPr lang="en-US" b="1" dirty="0"/>
              <a:t>Hair</a:t>
            </a:r>
            <a:r>
              <a:rPr lang="en-US" dirty="0"/>
              <a:t>: made of protein keratin, aides in protection, insulation and feeling</a:t>
            </a:r>
          </a:p>
          <a:p>
            <a:endParaRPr lang="en-US" dirty="0"/>
          </a:p>
          <a:p>
            <a:r>
              <a:rPr lang="en-US" b="1" dirty="0"/>
              <a:t>Nails</a:t>
            </a:r>
            <a:r>
              <a:rPr lang="en-US" dirty="0"/>
              <a:t>: made of keratin, prevent injury and also enhance sensation by acting as a counterforce to the sensitive fingertips when objects are handled</a:t>
            </a:r>
          </a:p>
        </p:txBody>
      </p:sp>
      <p:pic>
        <p:nvPicPr>
          <p:cNvPr id="4" name="Picture 3"/>
          <p:cNvPicPr>
            <a:picLocks noChangeAspect="1"/>
          </p:cNvPicPr>
          <p:nvPr/>
        </p:nvPicPr>
        <p:blipFill>
          <a:blip r:embed="rId2"/>
          <a:stretch>
            <a:fillRect/>
          </a:stretch>
        </p:blipFill>
        <p:spPr>
          <a:xfrm>
            <a:off x="7510234" y="2073075"/>
            <a:ext cx="4414649" cy="3999672"/>
          </a:xfrm>
          <a:prstGeom prst="rect">
            <a:avLst/>
          </a:prstGeom>
        </p:spPr>
      </p:pic>
    </p:spTree>
    <p:extLst>
      <p:ext uri="{BB962C8B-B14F-4D97-AF65-F5344CB8AC3E}">
        <p14:creationId xmlns:p14="http://schemas.microsoft.com/office/powerpoint/2010/main" val="256658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Muscular</a:t>
            </a:r>
          </a:p>
        </p:txBody>
      </p:sp>
      <p:sp>
        <p:nvSpPr>
          <p:cNvPr id="3" name="Content Placeholder 2"/>
          <p:cNvSpPr>
            <a:spLocks noGrp="1"/>
          </p:cNvSpPr>
          <p:nvPr>
            <p:ph idx="1"/>
          </p:nvPr>
        </p:nvSpPr>
        <p:spPr>
          <a:xfrm>
            <a:off x="267117" y="1860884"/>
            <a:ext cx="8534400" cy="4605867"/>
          </a:xfrm>
        </p:spPr>
        <p:txBody>
          <a:bodyPr/>
          <a:lstStyle/>
          <a:p>
            <a:pPr marL="0" indent="0">
              <a:buNone/>
            </a:pPr>
            <a:r>
              <a:rPr lang="en-US" sz="2800" b="1" dirty="0"/>
              <a:t>Function: </a:t>
            </a:r>
          </a:p>
          <a:p>
            <a:r>
              <a:rPr lang="en-US" dirty="0"/>
              <a:t>Provides movement</a:t>
            </a:r>
          </a:p>
          <a:p>
            <a:r>
              <a:rPr lang="en-US" dirty="0"/>
              <a:t> Heat production	</a:t>
            </a:r>
          </a:p>
          <a:p>
            <a:r>
              <a:rPr lang="en-US" dirty="0"/>
              <a:t>Support/protection</a:t>
            </a:r>
          </a:p>
          <a:p>
            <a:pPr marL="0" indent="0">
              <a:buNone/>
            </a:pPr>
            <a:r>
              <a:rPr lang="en-US" sz="2800" b="1" dirty="0"/>
              <a:t>Structure: </a:t>
            </a:r>
          </a:p>
          <a:p>
            <a:r>
              <a:rPr lang="en-US" dirty="0"/>
              <a:t>Cardiac, skeletal and smooth muscle and tendons </a:t>
            </a:r>
          </a:p>
        </p:txBody>
      </p:sp>
    </p:spTree>
    <p:extLst>
      <p:ext uri="{BB962C8B-B14F-4D97-AF65-F5344CB8AC3E}">
        <p14:creationId xmlns:p14="http://schemas.microsoft.com/office/powerpoint/2010/main" val="296534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Muscular</a:t>
            </a:r>
          </a:p>
        </p:txBody>
      </p:sp>
      <p:sp>
        <p:nvSpPr>
          <p:cNvPr id="3" name="Content Placeholder 2"/>
          <p:cNvSpPr>
            <a:spLocks noGrp="1"/>
          </p:cNvSpPr>
          <p:nvPr>
            <p:ph idx="1"/>
          </p:nvPr>
        </p:nvSpPr>
        <p:spPr>
          <a:xfrm>
            <a:off x="267117" y="2717442"/>
            <a:ext cx="11581446" cy="3749309"/>
          </a:xfrm>
        </p:spPr>
        <p:txBody>
          <a:bodyPr/>
          <a:lstStyle/>
          <a:p>
            <a:pPr marL="0" indent="0">
              <a:buNone/>
            </a:pPr>
            <a:r>
              <a:rPr lang="en-US" sz="2400" b="1" dirty="0"/>
              <a:t>Types of muscle</a:t>
            </a:r>
            <a:r>
              <a:rPr lang="en-US" dirty="0"/>
              <a:t>: </a:t>
            </a:r>
          </a:p>
          <a:p>
            <a:pPr lvl="1"/>
            <a:r>
              <a:rPr lang="en-US" b="1" dirty="0"/>
              <a:t>Cardiac: </a:t>
            </a:r>
            <a:r>
              <a:rPr lang="en-US" dirty="0"/>
              <a:t>found in heart; specialized to send out electrical impulse to stimulate contraction; involuntary control</a:t>
            </a:r>
          </a:p>
          <a:p>
            <a:pPr lvl="1"/>
            <a:endParaRPr lang="en-US" dirty="0"/>
          </a:p>
          <a:p>
            <a:pPr lvl="1"/>
            <a:r>
              <a:rPr lang="en-US" b="1" dirty="0"/>
              <a:t>Skeletal:</a:t>
            </a:r>
            <a:r>
              <a:rPr lang="en-US" dirty="0"/>
              <a:t> Muscle tissue that is attached to bone; voluntary control</a:t>
            </a:r>
          </a:p>
          <a:p>
            <a:pPr lvl="1"/>
            <a:endParaRPr lang="en-US" b="1" dirty="0"/>
          </a:p>
          <a:p>
            <a:pPr lvl="1"/>
            <a:r>
              <a:rPr lang="en-US" b="1" dirty="0"/>
              <a:t>Smooth muscle: </a:t>
            </a:r>
            <a:r>
              <a:rPr lang="en-US" dirty="0"/>
              <a:t>walls of internal organs such as the stomach and intestines; involuntary control</a:t>
            </a:r>
          </a:p>
          <a:p>
            <a:endParaRPr lang="en-US" b="1" dirty="0"/>
          </a:p>
          <a:p>
            <a:r>
              <a:rPr lang="en-US" b="1" dirty="0"/>
              <a:t>Tendons</a:t>
            </a:r>
            <a:r>
              <a:rPr lang="en-US" dirty="0"/>
              <a:t>:  Type of connective tissue that attaches muscle to bone </a:t>
            </a:r>
          </a:p>
        </p:txBody>
      </p:sp>
      <p:pic>
        <p:nvPicPr>
          <p:cNvPr id="4" name="Picture 3"/>
          <p:cNvPicPr>
            <a:picLocks noChangeAspect="1"/>
          </p:cNvPicPr>
          <p:nvPr/>
        </p:nvPicPr>
        <p:blipFill>
          <a:blip r:embed="rId2"/>
          <a:stretch>
            <a:fillRect/>
          </a:stretch>
        </p:blipFill>
        <p:spPr>
          <a:xfrm>
            <a:off x="3438992" y="270456"/>
            <a:ext cx="6350000" cy="2286000"/>
          </a:xfrm>
          <a:prstGeom prst="rect">
            <a:avLst/>
          </a:prstGeom>
        </p:spPr>
      </p:pic>
    </p:spTree>
    <p:extLst>
      <p:ext uri="{BB962C8B-B14F-4D97-AF65-F5344CB8AC3E}">
        <p14:creationId xmlns:p14="http://schemas.microsoft.com/office/powerpoint/2010/main" val="277173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Digestive</a:t>
            </a:r>
          </a:p>
        </p:txBody>
      </p:sp>
      <p:sp>
        <p:nvSpPr>
          <p:cNvPr id="3" name="Content Placeholder 2"/>
          <p:cNvSpPr>
            <a:spLocks noGrp="1"/>
          </p:cNvSpPr>
          <p:nvPr>
            <p:ph idx="1"/>
          </p:nvPr>
        </p:nvSpPr>
        <p:spPr>
          <a:xfrm>
            <a:off x="267117" y="1860884"/>
            <a:ext cx="8534400" cy="4605867"/>
          </a:xfrm>
        </p:spPr>
        <p:txBody>
          <a:bodyPr/>
          <a:lstStyle/>
          <a:p>
            <a:pPr marL="0" indent="0">
              <a:buNone/>
            </a:pPr>
            <a:r>
              <a:rPr lang="en-US" sz="2800" b="1" dirty="0"/>
              <a:t>Function: </a:t>
            </a:r>
          </a:p>
          <a:p>
            <a:r>
              <a:rPr lang="en-US" dirty="0"/>
              <a:t>Digests foods and absorbs nutrients, minerals, vitamins, and water.	</a:t>
            </a:r>
          </a:p>
          <a:p>
            <a:r>
              <a:rPr lang="en-US" dirty="0"/>
              <a:t>Produces solid waste</a:t>
            </a:r>
          </a:p>
          <a:p>
            <a:pPr marL="0" indent="0">
              <a:buNone/>
            </a:pPr>
            <a:r>
              <a:rPr lang="en-US" sz="2800" b="1" dirty="0"/>
              <a:t>Structure: </a:t>
            </a:r>
          </a:p>
          <a:p>
            <a:r>
              <a:rPr lang="en-US" dirty="0"/>
              <a:t>Mouth, esophagus, stomach, small intestine, large intestine, pancreas, liver, gallbladder, rectum</a:t>
            </a:r>
          </a:p>
        </p:txBody>
      </p:sp>
    </p:spTree>
    <p:extLst>
      <p:ext uri="{BB962C8B-B14F-4D97-AF65-F5344CB8AC3E}">
        <p14:creationId xmlns:p14="http://schemas.microsoft.com/office/powerpoint/2010/main" val="119678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Digestive</a:t>
            </a:r>
          </a:p>
        </p:txBody>
      </p:sp>
      <p:sp>
        <p:nvSpPr>
          <p:cNvPr id="3" name="Content Placeholder 2"/>
          <p:cNvSpPr>
            <a:spLocks noGrp="1"/>
          </p:cNvSpPr>
          <p:nvPr>
            <p:ph idx="1"/>
          </p:nvPr>
        </p:nvSpPr>
        <p:spPr>
          <a:xfrm>
            <a:off x="267117" y="1061358"/>
            <a:ext cx="8534400" cy="5405394"/>
          </a:xfrm>
        </p:spPr>
        <p:txBody>
          <a:bodyPr>
            <a:normAutofit/>
          </a:bodyPr>
          <a:lstStyle/>
          <a:p>
            <a:r>
              <a:rPr lang="en-US" b="1" dirty="0"/>
              <a:t>Mouth:</a:t>
            </a:r>
            <a:r>
              <a:rPr lang="en-US" dirty="0"/>
              <a:t> used to break up food via chewing and digestive enzymes in saliva start to break down food</a:t>
            </a:r>
          </a:p>
          <a:p>
            <a:endParaRPr lang="en-US" b="1" dirty="0"/>
          </a:p>
          <a:p>
            <a:r>
              <a:rPr lang="en-US" b="1" dirty="0"/>
              <a:t> Esophagus:</a:t>
            </a:r>
            <a:r>
              <a:rPr lang="en-US" dirty="0"/>
              <a:t> long, narrow tube that passes food from the pharynx to the stomach by </a:t>
            </a:r>
            <a:r>
              <a:rPr lang="en-US" i="1" dirty="0"/>
              <a:t>peristalsis</a:t>
            </a:r>
            <a:r>
              <a:rPr lang="en-US" b="1" i="1" dirty="0"/>
              <a:t> </a:t>
            </a:r>
          </a:p>
          <a:p>
            <a:pPr lvl="2"/>
            <a:r>
              <a:rPr lang="en-US" b="1" i="1" dirty="0"/>
              <a:t>Peristalsis is an involuntary muscle contraction that moves rapidly along an organ like a wave</a:t>
            </a:r>
          </a:p>
          <a:p>
            <a:pPr lvl="2"/>
            <a:endParaRPr lang="en-US" b="1" i="1" dirty="0"/>
          </a:p>
          <a:p>
            <a:r>
              <a:rPr lang="en-US" b="1" dirty="0"/>
              <a:t>Stomach: </a:t>
            </a:r>
            <a:r>
              <a:rPr lang="en-US" dirty="0"/>
              <a:t>sac-like organ in which food is further digested both mechanically and chemically. </a:t>
            </a:r>
          </a:p>
          <a:p>
            <a:pPr lvl="1"/>
            <a:r>
              <a:rPr lang="en-US" dirty="0"/>
              <a:t>Churning movements of the stomach mechanically breakdown of food and acid in the stomach chemically breaks down food</a:t>
            </a:r>
            <a:r>
              <a:rPr lang="en-US" b="1" dirty="0"/>
              <a:t> </a:t>
            </a:r>
          </a:p>
        </p:txBody>
      </p:sp>
    </p:spTree>
    <p:extLst>
      <p:ext uri="{BB962C8B-B14F-4D97-AF65-F5344CB8AC3E}">
        <p14:creationId xmlns:p14="http://schemas.microsoft.com/office/powerpoint/2010/main" val="589838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Digestive</a:t>
            </a:r>
          </a:p>
        </p:txBody>
      </p:sp>
      <p:sp>
        <p:nvSpPr>
          <p:cNvPr id="3" name="Content Placeholder 2"/>
          <p:cNvSpPr>
            <a:spLocks noGrp="1"/>
          </p:cNvSpPr>
          <p:nvPr>
            <p:ph idx="1"/>
          </p:nvPr>
        </p:nvSpPr>
        <p:spPr>
          <a:xfrm>
            <a:off x="267117" y="1860884"/>
            <a:ext cx="8534400" cy="4605867"/>
          </a:xfrm>
        </p:spPr>
        <p:txBody>
          <a:bodyPr/>
          <a:lstStyle/>
          <a:p>
            <a:r>
              <a:rPr lang="en-US" b="1" dirty="0"/>
              <a:t>Small intestine:</a:t>
            </a:r>
            <a:r>
              <a:rPr lang="en-US" dirty="0"/>
              <a:t> narrow tube about 23 </a:t>
            </a:r>
            <a:r>
              <a:rPr lang="en-US" dirty="0" err="1"/>
              <a:t>ft</a:t>
            </a:r>
            <a:r>
              <a:rPr lang="en-US" dirty="0"/>
              <a:t> long in adults. Site of most chemical digestion and virtually all absorption of nutrients. </a:t>
            </a:r>
          </a:p>
          <a:p>
            <a:pPr lvl="1"/>
            <a:r>
              <a:rPr lang="en-US" dirty="0"/>
              <a:t>Contains micro</a:t>
            </a:r>
            <a:r>
              <a:rPr lang="en-US" i="1" dirty="0"/>
              <a:t>villi</a:t>
            </a:r>
            <a:r>
              <a:rPr lang="en-US" dirty="0"/>
              <a:t> to increase surface area and absorb more nutrients</a:t>
            </a:r>
          </a:p>
          <a:p>
            <a:pPr lvl="1"/>
            <a:endParaRPr lang="en-US" dirty="0"/>
          </a:p>
          <a:p>
            <a:r>
              <a:rPr lang="en-US" b="1" dirty="0"/>
              <a:t> Large intestine: </a:t>
            </a:r>
            <a:r>
              <a:rPr lang="en-US" dirty="0"/>
              <a:t>absorbs water from waste turning it into feces and passes to the rectum.  Trillions of helpful bacteria live here.</a:t>
            </a:r>
          </a:p>
          <a:p>
            <a:endParaRPr lang="en-US" b="1" dirty="0"/>
          </a:p>
          <a:p>
            <a:r>
              <a:rPr lang="en-US" b="1" dirty="0"/>
              <a:t>Rectum: </a:t>
            </a:r>
            <a:r>
              <a:rPr lang="en-US" dirty="0"/>
              <a:t>fills with and compresses feces for waste removal</a:t>
            </a:r>
            <a:endParaRPr lang="en-US" b="1" dirty="0"/>
          </a:p>
        </p:txBody>
      </p:sp>
      <p:pic>
        <p:nvPicPr>
          <p:cNvPr id="4" name="Picture 3"/>
          <p:cNvPicPr>
            <a:picLocks noChangeAspect="1"/>
          </p:cNvPicPr>
          <p:nvPr/>
        </p:nvPicPr>
        <p:blipFill>
          <a:blip r:embed="rId2"/>
          <a:stretch>
            <a:fillRect/>
          </a:stretch>
        </p:blipFill>
        <p:spPr>
          <a:xfrm>
            <a:off x="8925748" y="1679072"/>
            <a:ext cx="2886528" cy="2592102"/>
          </a:xfrm>
          <a:prstGeom prst="rect">
            <a:avLst/>
          </a:prstGeom>
        </p:spPr>
      </p:pic>
    </p:spTree>
    <p:extLst>
      <p:ext uri="{BB962C8B-B14F-4D97-AF65-F5344CB8AC3E}">
        <p14:creationId xmlns:p14="http://schemas.microsoft.com/office/powerpoint/2010/main" val="305624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B65A-6037-7943-B23D-3A9101F57E86}"/>
              </a:ext>
            </a:extLst>
          </p:cNvPr>
          <p:cNvSpPr>
            <a:spLocks noGrp="1"/>
          </p:cNvSpPr>
          <p:nvPr>
            <p:ph type="title"/>
          </p:nvPr>
        </p:nvSpPr>
        <p:spPr>
          <a:xfrm>
            <a:off x="806195" y="804672"/>
            <a:ext cx="3521359" cy="5248656"/>
          </a:xfrm>
        </p:spPr>
        <p:txBody>
          <a:bodyPr anchor="ctr">
            <a:normAutofit/>
          </a:bodyPr>
          <a:lstStyle/>
          <a:p>
            <a:pPr algn="ctr"/>
            <a:r>
              <a:rPr lang="en-US" dirty="0"/>
              <a:t>General Terminology</a:t>
            </a:r>
          </a:p>
        </p:txBody>
      </p:sp>
      <p:sp>
        <p:nvSpPr>
          <p:cNvPr id="32" name="Content Placeholder 2">
            <a:extLst>
              <a:ext uri="{FF2B5EF4-FFF2-40B4-BE49-F238E27FC236}">
                <a16:creationId xmlns:a16="http://schemas.microsoft.com/office/drawing/2014/main" id="{72A6D0E8-2309-8B4A-AD65-C0E0011CCB87}"/>
              </a:ext>
            </a:extLst>
          </p:cNvPr>
          <p:cNvSpPr>
            <a:spLocks noGrp="1"/>
          </p:cNvSpPr>
          <p:nvPr>
            <p:ph idx="1"/>
          </p:nvPr>
        </p:nvSpPr>
        <p:spPr>
          <a:xfrm>
            <a:off x="4975861" y="804671"/>
            <a:ext cx="6399930" cy="5248657"/>
          </a:xfrm>
        </p:spPr>
        <p:txBody>
          <a:bodyPr anchor="ctr">
            <a:normAutofit/>
          </a:bodyPr>
          <a:lstStyle/>
          <a:p>
            <a:r>
              <a:rPr lang="en-US" b="1" u="sng" dirty="0"/>
              <a:t>Anatomy</a:t>
            </a:r>
            <a:r>
              <a:rPr lang="en-US" u="sng" dirty="0"/>
              <a:t>: </a:t>
            </a:r>
            <a:r>
              <a:rPr lang="en-US" dirty="0"/>
              <a:t>Structure</a:t>
            </a:r>
          </a:p>
          <a:p>
            <a:endParaRPr lang="en-US" dirty="0"/>
          </a:p>
          <a:p>
            <a:r>
              <a:rPr lang="en-US" b="1" u="sng" dirty="0"/>
              <a:t>Physiology: </a:t>
            </a:r>
            <a:r>
              <a:rPr lang="en-US" dirty="0"/>
              <a:t>Function</a:t>
            </a:r>
          </a:p>
          <a:p>
            <a:endParaRPr lang="en-US" dirty="0"/>
          </a:p>
          <a:p>
            <a:r>
              <a:rPr lang="en-US" b="1" u="sng" dirty="0"/>
              <a:t>Organ system</a:t>
            </a:r>
            <a:r>
              <a:rPr lang="en-US" b="1" dirty="0"/>
              <a:t>: </a:t>
            </a:r>
            <a:r>
              <a:rPr lang="en-US" dirty="0"/>
              <a:t>Group of organs working together to carry out a particular function</a:t>
            </a:r>
          </a:p>
          <a:p>
            <a:endParaRPr lang="en-US" dirty="0"/>
          </a:p>
          <a:p>
            <a:r>
              <a:rPr lang="en-US" b="1" u="sng" dirty="0"/>
              <a:t>Organism levels of organization</a:t>
            </a:r>
            <a:r>
              <a:rPr lang="en-US" b="1" dirty="0"/>
              <a:t>: </a:t>
            </a:r>
            <a:r>
              <a:rPr lang="en-US" dirty="0"/>
              <a:t>Atoms-Molecules-Cells-Tissues-Organs-Organs Systems-Organism</a:t>
            </a:r>
          </a:p>
        </p:txBody>
      </p:sp>
    </p:spTree>
    <p:extLst>
      <p:ext uri="{BB962C8B-B14F-4D97-AF65-F5344CB8AC3E}">
        <p14:creationId xmlns:p14="http://schemas.microsoft.com/office/powerpoint/2010/main" val="371339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Digestive</a:t>
            </a:r>
          </a:p>
        </p:txBody>
      </p:sp>
      <p:sp>
        <p:nvSpPr>
          <p:cNvPr id="3" name="Content Placeholder 2"/>
          <p:cNvSpPr>
            <a:spLocks noGrp="1"/>
          </p:cNvSpPr>
          <p:nvPr>
            <p:ph idx="1"/>
          </p:nvPr>
        </p:nvSpPr>
        <p:spPr>
          <a:xfrm>
            <a:off x="267117" y="1274638"/>
            <a:ext cx="8534400" cy="4521634"/>
          </a:xfrm>
        </p:spPr>
        <p:txBody>
          <a:bodyPr/>
          <a:lstStyle/>
          <a:p>
            <a:pPr marL="0" indent="0">
              <a:buNone/>
            </a:pPr>
            <a:r>
              <a:rPr lang="en-US" b="1" dirty="0"/>
              <a:t>Accessory Digestive Organs (food does not pass through them)</a:t>
            </a:r>
          </a:p>
          <a:p>
            <a:r>
              <a:rPr lang="en-US" b="1" dirty="0"/>
              <a:t>Pancreas:</a:t>
            </a:r>
            <a:r>
              <a:rPr lang="en-US" dirty="0"/>
              <a:t> Secretes hormones (insulin) to help regulate blood glucose levels and digestive enzymes to the small intestine. </a:t>
            </a:r>
          </a:p>
          <a:p>
            <a:endParaRPr lang="en-US" b="1" dirty="0"/>
          </a:p>
          <a:p>
            <a:r>
              <a:rPr lang="en-US" b="1" dirty="0"/>
              <a:t> Liver: </a:t>
            </a:r>
            <a:r>
              <a:rPr lang="en-US" dirty="0"/>
              <a:t>Produces bile, an alkaline compound which aids in digestion via the breakdown of lipids. Regulates glycogen storage and helps remove toxins</a:t>
            </a:r>
          </a:p>
          <a:p>
            <a:endParaRPr lang="en-US" dirty="0"/>
          </a:p>
          <a:p>
            <a:r>
              <a:rPr lang="en-US" b="1" dirty="0"/>
              <a:t> Gallbladder: </a:t>
            </a:r>
            <a:r>
              <a:rPr lang="en-US" dirty="0"/>
              <a:t>a small pouch that sits just under the liver, stores bile produced by the liver</a:t>
            </a:r>
            <a:endParaRPr lang="en-US" b="1" dirty="0"/>
          </a:p>
        </p:txBody>
      </p:sp>
      <p:pic>
        <p:nvPicPr>
          <p:cNvPr id="5" name="Picture 4"/>
          <p:cNvPicPr>
            <a:picLocks noChangeAspect="1"/>
          </p:cNvPicPr>
          <p:nvPr/>
        </p:nvPicPr>
        <p:blipFill>
          <a:blip r:embed="rId2"/>
          <a:stretch>
            <a:fillRect/>
          </a:stretch>
        </p:blipFill>
        <p:spPr>
          <a:xfrm>
            <a:off x="8647942" y="1679072"/>
            <a:ext cx="3544058" cy="2916464"/>
          </a:xfrm>
          <a:prstGeom prst="rect">
            <a:avLst/>
          </a:prstGeom>
        </p:spPr>
      </p:pic>
    </p:spTree>
    <p:extLst>
      <p:ext uri="{BB962C8B-B14F-4D97-AF65-F5344CB8AC3E}">
        <p14:creationId xmlns:p14="http://schemas.microsoft.com/office/powerpoint/2010/main" val="96361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Skeletal</a:t>
            </a:r>
          </a:p>
        </p:txBody>
      </p:sp>
      <p:sp>
        <p:nvSpPr>
          <p:cNvPr id="3" name="Content Placeholder 2"/>
          <p:cNvSpPr>
            <a:spLocks noGrp="1"/>
          </p:cNvSpPr>
          <p:nvPr>
            <p:ph idx="1"/>
          </p:nvPr>
        </p:nvSpPr>
        <p:spPr>
          <a:xfrm>
            <a:off x="267117" y="1860884"/>
            <a:ext cx="8534400" cy="4605867"/>
          </a:xfrm>
        </p:spPr>
        <p:txBody>
          <a:bodyPr/>
          <a:lstStyle/>
          <a:p>
            <a:pPr marL="0" indent="0">
              <a:buNone/>
            </a:pPr>
            <a:r>
              <a:rPr lang="en-US" sz="2800" b="1" dirty="0"/>
              <a:t>Function: </a:t>
            </a:r>
          </a:p>
          <a:p>
            <a:r>
              <a:rPr lang="en-US" dirty="0"/>
              <a:t>Supports and protects soft tissues of body</a:t>
            </a:r>
          </a:p>
          <a:p>
            <a:r>
              <a:rPr lang="en-US" dirty="0"/>
              <a:t>Produces blood cells</a:t>
            </a:r>
          </a:p>
          <a:p>
            <a:r>
              <a:rPr lang="en-US" dirty="0"/>
              <a:t>Stores minerals.	</a:t>
            </a:r>
          </a:p>
          <a:p>
            <a:pPr marL="0" indent="0">
              <a:buNone/>
            </a:pPr>
            <a:r>
              <a:rPr lang="en-US" sz="2800" b="1" dirty="0"/>
              <a:t>Structure: </a:t>
            </a:r>
          </a:p>
          <a:p>
            <a:r>
              <a:rPr lang="en-US" dirty="0"/>
              <a:t>Bones, cartilage; ligaments</a:t>
            </a:r>
          </a:p>
        </p:txBody>
      </p:sp>
    </p:spTree>
    <p:extLst>
      <p:ext uri="{BB962C8B-B14F-4D97-AF65-F5344CB8AC3E}">
        <p14:creationId xmlns:p14="http://schemas.microsoft.com/office/powerpoint/2010/main" val="105205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Skeletal</a:t>
            </a:r>
          </a:p>
        </p:txBody>
      </p:sp>
      <p:sp>
        <p:nvSpPr>
          <p:cNvPr id="3" name="Content Placeholder 2"/>
          <p:cNvSpPr>
            <a:spLocks noGrp="1"/>
          </p:cNvSpPr>
          <p:nvPr>
            <p:ph idx="1"/>
          </p:nvPr>
        </p:nvSpPr>
        <p:spPr>
          <a:xfrm>
            <a:off x="267117" y="1860884"/>
            <a:ext cx="8534400" cy="4605867"/>
          </a:xfrm>
        </p:spPr>
        <p:txBody>
          <a:bodyPr/>
          <a:lstStyle/>
          <a:p>
            <a:r>
              <a:rPr lang="en-US" b="1" dirty="0"/>
              <a:t>Bones: </a:t>
            </a:r>
            <a:r>
              <a:rPr lang="en-US" dirty="0"/>
              <a:t>Made of mineralized tissue and produce red and white blood cells, store minerals and also enable mobility</a:t>
            </a:r>
          </a:p>
          <a:p>
            <a:pPr marL="457200" lvl="1" indent="0">
              <a:buNone/>
            </a:pPr>
            <a:r>
              <a:rPr lang="en-US" b="1" u="sng" dirty="0"/>
              <a:t>Tissues in bone</a:t>
            </a:r>
          </a:p>
          <a:p>
            <a:pPr marL="1257300" lvl="3" indent="0">
              <a:buNone/>
            </a:pPr>
            <a:r>
              <a:rPr lang="en-US" b="1" dirty="0"/>
              <a:t>Compact bone</a:t>
            </a:r>
            <a:r>
              <a:rPr lang="en-US" dirty="0"/>
              <a:t> </a:t>
            </a:r>
          </a:p>
          <a:p>
            <a:pPr marL="1257300" lvl="3" indent="0">
              <a:buNone/>
            </a:pPr>
            <a:r>
              <a:rPr lang="en-US" b="1" dirty="0"/>
              <a:t>Spongy bone</a:t>
            </a:r>
            <a:r>
              <a:rPr lang="en-US" dirty="0"/>
              <a:t> </a:t>
            </a:r>
          </a:p>
          <a:p>
            <a:pPr marL="1257300" lvl="3" indent="0">
              <a:buNone/>
            </a:pPr>
            <a:r>
              <a:rPr lang="en-US" b="1" dirty="0"/>
              <a:t>Bone marrow</a:t>
            </a:r>
            <a:r>
              <a:rPr lang="en-US" dirty="0"/>
              <a:t> </a:t>
            </a:r>
          </a:p>
          <a:p>
            <a:pPr marL="1257300" lvl="3" indent="0">
              <a:buNone/>
            </a:pPr>
            <a:r>
              <a:rPr lang="en-US" b="1" dirty="0"/>
              <a:t>Periosteum</a:t>
            </a:r>
            <a:endParaRPr lang="en-US" dirty="0"/>
          </a:p>
          <a:p>
            <a:r>
              <a:rPr lang="en-US" b="1" dirty="0"/>
              <a:t>Cartilage: </a:t>
            </a:r>
            <a:r>
              <a:rPr lang="en-US" dirty="0"/>
              <a:t>flexible connective tissue, including the joints between bones, the rib cage, the ear, the nose, the bronchial tubes and the intervertebral discs. Protects the ends of bones and adds flexibility</a:t>
            </a:r>
          </a:p>
          <a:p>
            <a:r>
              <a:rPr lang="en-US" b="1" dirty="0"/>
              <a:t>Ligaments: </a:t>
            </a:r>
            <a:r>
              <a:rPr lang="en-US" dirty="0"/>
              <a:t>Connective tissue that connects bone to bone. </a:t>
            </a:r>
            <a:endParaRPr lang="en-US" b="1" dirty="0"/>
          </a:p>
        </p:txBody>
      </p:sp>
      <p:pic>
        <p:nvPicPr>
          <p:cNvPr id="4" name="Picture 3"/>
          <p:cNvPicPr>
            <a:picLocks noChangeAspect="1"/>
          </p:cNvPicPr>
          <p:nvPr/>
        </p:nvPicPr>
        <p:blipFill>
          <a:blip r:embed="rId2"/>
          <a:stretch>
            <a:fillRect/>
          </a:stretch>
        </p:blipFill>
        <p:spPr>
          <a:xfrm>
            <a:off x="8649475" y="1860884"/>
            <a:ext cx="3275408" cy="2571195"/>
          </a:xfrm>
          <a:prstGeom prst="rect">
            <a:avLst/>
          </a:prstGeom>
        </p:spPr>
      </p:pic>
    </p:spTree>
    <p:extLst>
      <p:ext uri="{BB962C8B-B14F-4D97-AF65-F5344CB8AC3E}">
        <p14:creationId xmlns:p14="http://schemas.microsoft.com/office/powerpoint/2010/main" val="89386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0E35-813F-3C46-B723-61AD3E5EBA30}"/>
              </a:ext>
            </a:extLst>
          </p:cNvPr>
          <p:cNvSpPr>
            <a:spLocks noGrp="1"/>
          </p:cNvSpPr>
          <p:nvPr>
            <p:ph type="title"/>
          </p:nvPr>
        </p:nvSpPr>
        <p:spPr/>
        <p:txBody>
          <a:bodyPr/>
          <a:lstStyle/>
          <a:p>
            <a:r>
              <a:rPr lang="en-US" dirty="0"/>
              <a:t>Homeostasis</a:t>
            </a:r>
          </a:p>
        </p:txBody>
      </p:sp>
      <p:sp>
        <p:nvSpPr>
          <p:cNvPr id="3" name="Content Placeholder 2">
            <a:extLst>
              <a:ext uri="{FF2B5EF4-FFF2-40B4-BE49-F238E27FC236}">
                <a16:creationId xmlns:a16="http://schemas.microsoft.com/office/drawing/2014/main" id="{54060A9E-703E-CC4D-838E-651F60E52105}"/>
              </a:ext>
            </a:extLst>
          </p:cNvPr>
          <p:cNvSpPr>
            <a:spLocks noGrp="1"/>
          </p:cNvSpPr>
          <p:nvPr>
            <p:ph idx="1"/>
          </p:nvPr>
        </p:nvSpPr>
        <p:spPr>
          <a:xfrm>
            <a:off x="1103312" y="1545464"/>
            <a:ext cx="8946541" cy="4702935"/>
          </a:xfrm>
        </p:spPr>
        <p:txBody>
          <a:bodyPr>
            <a:normAutofit/>
          </a:bodyPr>
          <a:lstStyle/>
          <a:p>
            <a:r>
              <a:rPr lang="en-US" sz="2400" b="1" u="sng" dirty="0"/>
              <a:t>Homeostasis</a:t>
            </a:r>
            <a:r>
              <a:rPr lang="en-US" sz="2400" u="sng" dirty="0"/>
              <a:t> in organisms:</a:t>
            </a:r>
            <a:r>
              <a:rPr lang="en-US" sz="2400" dirty="0"/>
              <a:t> maintaining a stable internal environment. </a:t>
            </a:r>
          </a:p>
          <a:p>
            <a:r>
              <a:rPr lang="en-US" sz="2400" dirty="0"/>
              <a:t>Examples of homeostasis:</a:t>
            </a:r>
          </a:p>
          <a:p>
            <a:pPr marL="1714500" lvl="3" indent="-457200">
              <a:buFont typeface="+mj-lt"/>
              <a:buAutoNum type="arabicPeriod"/>
            </a:pPr>
            <a:r>
              <a:rPr lang="en-US" sz="1800" dirty="0"/>
              <a:t>Maintaining blood pH </a:t>
            </a:r>
          </a:p>
          <a:p>
            <a:pPr marL="1714500" lvl="3" indent="-457200">
              <a:buFont typeface="+mj-lt"/>
              <a:buAutoNum type="arabicPeriod"/>
            </a:pPr>
            <a:r>
              <a:rPr lang="en-US" sz="1800" dirty="0"/>
              <a:t>Body temperature</a:t>
            </a:r>
          </a:p>
          <a:p>
            <a:pPr marL="1714500" lvl="3" indent="-457200">
              <a:buFont typeface="+mj-lt"/>
              <a:buAutoNum type="arabicPeriod"/>
            </a:pPr>
            <a:r>
              <a:rPr lang="en-US" sz="1800" dirty="0"/>
              <a:t>Appropriate heart rate</a:t>
            </a:r>
          </a:p>
          <a:p>
            <a:r>
              <a:rPr lang="en-US" sz="2400" dirty="0"/>
              <a:t>Two types of Homeostasis: </a:t>
            </a:r>
          </a:p>
          <a:p>
            <a:pPr marL="800100" lvl="1" indent="-342900">
              <a:buFont typeface="+mj-lt"/>
              <a:buAutoNum type="arabicPeriod"/>
            </a:pPr>
            <a:r>
              <a:rPr lang="en-US" sz="2400" b="1" dirty="0"/>
              <a:t>Positive feedback</a:t>
            </a:r>
          </a:p>
          <a:p>
            <a:pPr marL="800100" lvl="1" indent="-342900">
              <a:buFont typeface="+mj-lt"/>
              <a:buAutoNum type="arabicPeriod"/>
            </a:pPr>
            <a:r>
              <a:rPr lang="en-US" sz="2400" b="1" dirty="0"/>
              <a:t>Negative feedback</a:t>
            </a:r>
          </a:p>
        </p:txBody>
      </p:sp>
    </p:spTree>
    <p:extLst>
      <p:ext uri="{BB962C8B-B14F-4D97-AF65-F5344CB8AC3E}">
        <p14:creationId xmlns:p14="http://schemas.microsoft.com/office/powerpoint/2010/main" val="408379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0E35-813F-3C46-B723-61AD3E5EBA30}"/>
              </a:ext>
            </a:extLst>
          </p:cNvPr>
          <p:cNvSpPr>
            <a:spLocks noGrp="1"/>
          </p:cNvSpPr>
          <p:nvPr>
            <p:ph type="title"/>
          </p:nvPr>
        </p:nvSpPr>
        <p:spPr/>
        <p:txBody>
          <a:bodyPr/>
          <a:lstStyle/>
          <a:p>
            <a:r>
              <a:rPr lang="en-US" dirty="0"/>
              <a:t>Homeostasis</a:t>
            </a:r>
          </a:p>
        </p:txBody>
      </p:sp>
      <p:sp>
        <p:nvSpPr>
          <p:cNvPr id="3" name="Content Placeholder 2">
            <a:extLst>
              <a:ext uri="{FF2B5EF4-FFF2-40B4-BE49-F238E27FC236}">
                <a16:creationId xmlns:a16="http://schemas.microsoft.com/office/drawing/2014/main" id="{54060A9E-703E-CC4D-838E-651F60E52105}"/>
              </a:ext>
            </a:extLst>
          </p:cNvPr>
          <p:cNvSpPr>
            <a:spLocks noGrp="1"/>
          </p:cNvSpPr>
          <p:nvPr>
            <p:ph idx="1"/>
          </p:nvPr>
        </p:nvSpPr>
        <p:spPr>
          <a:xfrm>
            <a:off x="1103312" y="1493950"/>
            <a:ext cx="8946541" cy="4754450"/>
          </a:xfrm>
        </p:spPr>
        <p:txBody>
          <a:bodyPr>
            <a:normAutofit/>
          </a:bodyPr>
          <a:lstStyle/>
          <a:p>
            <a:pPr marL="457200" lvl="1" indent="0">
              <a:buNone/>
            </a:pPr>
            <a:r>
              <a:rPr lang="en-US" sz="2400" b="1" dirty="0"/>
              <a:t>Positive feedback-</a:t>
            </a:r>
            <a:r>
              <a:rPr lang="en-US" sz="2400" dirty="0"/>
              <a:t>the output enhances the original stimulus.</a:t>
            </a:r>
          </a:p>
          <a:p>
            <a:pPr lvl="1"/>
            <a:r>
              <a:rPr lang="en-US" sz="2400" dirty="0"/>
              <a:t>	 Tends to destabilize a system (sometimes advantageous, provided it is ultimately brought under control).</a:t>
            </a:r>
          </a:p>
          <a:p>
            <a:pPr marL="457200" lvl="1" indent="0">
              <a:buNone/>
            </a:pPr>
            <a:r>
              <a:rPr lang="en-US" sz="2400" b="1" dirty="0"/>
              <a:t>i.e. </a:t>
            </a:r>
            <a:r>
              <a:rPr lang="en-US" dirty="0"/>
              <a:t>Child birth, during labor, a hormone called oxytocin is released that intensifies and speeds up contractions. The increase in contractions causes more oxytocin to be released and the cycle goes on until the baby is born. The birth ends the release of oxytocin and ends the positive feedback mechanism.</a:t>
            </a:r>
          </a:p>
          <a:p>
            <a:pPr marL="457200" lvl="1" indent="0">
              <a:buNone/>
            </a:pPr>
            <a:endParaRPr lang="en-US" sz="2400" b="1" dirty="0"/>
          </a:p>
        </p:txBody>
      </p:sp>
    </p:spTree>
    <p:extLst>
      <p:ext uri="{BB962C8B-B14F-4D97-AF65-F5344CB8AC3E}">
        <p14:creationId xmlns:p14="http://schemas.microsoft.com/office/powerpoint/2010/main" val="5847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0E35-813F-3C46-B723-61AD3E5EBA30}"/>
              </a:ext>
            </a:extLst>
          </p:cNvPr>
          <p:cNvSpPr>
            <a:spLocks noGrp="1"/>
          </p:cNvSpPr>
          <p:nvPr>
            <p:ph type="title"/>
          </p:nvPr>
        </p:nvSpPr>
        <p:spPr/>
        <p:txBody>
          <a:bodyPr/>
          <a:lstStyle/>
          <a:p>
            <a:r>
              <a:rPr lang="en-US" dirty="0"/>
              <a:t>Homeostasis</a:t>
            </a:r>
          </a:p>
        </p:txBody>
      </p:sp>
      <p:sp>
        <p:nvSpPr>
          <p:cNvPr id="3" name="Content Placeholder 2">
            <a:extLst>
              <a:ext uri="{FF2B5EF4-FFF2-40B4-BE49-F238E27FC236}">
                <a16:creationId xmlns:a16="http://schemas.microsoft.com/office/drawing/2014/main" id="{54060A9E-703E-CC4D-838E-651F60E52105}"/>
              </a:ext>
            </a:extLst>
          </p:cNvPr>
          <p:cNvSpPr>
            <a:spLocks noGrp="1"/>
          </p:cNvSpPr>
          <p:nvPr>
            <p:ph idx="1"/>
          </p:nvPr>
        </p:nvSpPr>
        <p:spPr>
          <a:xfrm>
            <a:off x="1103312" y="1493950"/>
            <a:ext cx="8946541" cy="4754450"/>
          </a:xfrm>
        </p:spPr>
        <p:txBody>
          <a:bodyPr>
            <a:normAutofit/>
          </a:bodyPr>
          <a:lstStyle/>
          <a:p>
            <a:pPr marL="457200" lvl="1" indent="0">
              <a:buNone/>
            </a:pPr>
            <a:r>
              <a:rPr lang="en-US" sz="2400" b="1" dirty="0"/>
              <a:t>Negative </a:t>
            </a:r>
            <a:r>
              <a:rPr lang="en-US" sz="2400" dirty="0"/>
              <a:t>feedback-the output reduces the original effect of the stimulus.</a:t>
            </a:r>
          </a:p>
          <a:p>
            <a:pPr lvl="1"/>
            <a:r>
              <a:rPr lang="en-US" sz="2400" dirty="0"/>
              <a:t>Tends to stabilize systems and is very common in regulatory systems like organ systems.</a:t>
            </a:r>
          </a:p>
          <a:p>
            <a:pPr marL="457200" lvl="1" indent="0">
              <a:buNone/>
            </a:pPr>
            <a:r>
              <a:rPr lang="en-US" sz="2400" b="1" dirty="0"/>
              <a:t>i.e. </a:t>
            </a:r>
            <a:r>
              <a:rPr lang="en-US" dirty="0"/>
              <a:t>The control of blood sugar (glucose). When blood sugar rises, receptors in the body sense a change . In turn, the pancreas secretes insulin into the blood effectively lowering blood sugar levels. Once blood sugar levels reach homeostasis, the pancreas stops releasing insulin.</a:t>
            </a:r>
          </a:p>
        </p:txBody>
      </p:sp>
    </p:spTree>
    <p:extLst>
      <p:ext uri="{BB962C8B-B14F-4D97-AF65-F5344CB8AC3E}">
        <p14:creationId xmlns:p14="http://schemas.microsoft.com/office/powerpoint/2010/main" val="262006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1C2FA4F6-8F7E-CC4D-BFC2-C60C3F33BA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511" y="1075642"/>
            <a:ext cx="9287475" cy="290322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6ED0E35-813F-3C46-B723-61AD3E5EBA30}"/>
              </a:ext>
            </a:extLst>
          </p:cNvPr>
          <p:cNvSpPr>
            <a:spLocks noGrp="1"/>
          </p:cNvSpPr>
          <p:nvPr>
            <p:ph type="title"/>
          </p:nvPr>
        </p:nvSpPr>
        <p:spPr>
          <a:xfrm>
            <a:off x="636916" y="4854346"/>
            <a:ext cx="9149350" cy="868026"/>
          </a:xfrm>
        </p:spPr>
        <p:txBody>
          <a:bodyPr vert="horz" lIns="91440" tIns="45720" rIns="91440" bIns="45720" rtlCol="0" anchor="b">
            <a:normAutofit/>
          </a:bodyPr>
          <a:lstStyle/>
          <a:p>
            <a:r>
              <a:rPr lang="en-US" sz="4800" b="0" i="0" kern="1200">
                <a:solidFill>
                  <a:srgbClr val="EBEBEB"/>
                </a:solidFill>
                <a:latin typeface="+mj-lt"/>
                <a:ea typeface="+mj-ea"/>
                <a:cs typeface="+mj-cs"/>
              </a:rPr>
              <a:t>Homeostasis</a:t>
            </a:r>
          </a:p>
        </p:txBody>
      </p:sp>
      <p:sp>
        <p:nvSpPr>
          <p:cNvPr id="3" name="Content Placeholder 2">
            <a:extLst>
              <a:ext uri="{FF2B5EF4-FFF2-40B4-BE49-F238E27FC236}">
                <a16:creationId xmlns:a16="http://schemas.microsoft.com/office/drawing/2014/main" id="{54060A9E-703E-CC4D-838E-651F60E52105}"/>
              </a:ext>
            </a:extLst>
          </p:cNvPr>
          <p:cNvSpPr>
            <a:spLocks noGrp="1"/>
          </p:cNvSpPr>
          <p:nvPr>
            <p:ph idx="1"/>
          </p:nvPr>
        </p:nvSpPr>
        <p:spPr>
          <a:xfrm>
            <a:off x="636916" y="5722374"/>
            <a:ext cx="9489217" cy="487924"/>
          </a:xfrm>
        </p:spPr>
        <p:txBody>
          <a:bodyPr vert="horz" lIns="91440" tIns="45720" rIns="91440" bIns="45720" rtlCol="0" anchor="t">
            <a:normAutofit fontScale="92500"/>
          </a:bodyPr>
          <a:lstStyle/>
          <a:p>
            <a:pPr marL="0" lvl="1" indent="0">
              <a:buNone/>
            </a:pPr>
            <a:r>
              <a:rPr lang="en-US" sz="2000" cap="all" dirty="0">
                <a:solidFill>
                  <a:schemeClr val="tx2">
                    <a:lumMod val="40000"/>
                    <a:lumOff val="60000"/>
                  </a:schemeClr>
                </a:solidFill>
              </a:rPr>
              <a:t>Which path represents positive feedback? Negative feedback and why? </a:t>
            </a:r>
          </a:p>
        </p:txBody>
      </p:sp>
      <p:sp>
        <p:nvSpPr>
          <p:cNvPr id="5" name="Rectangle 4">
            <a:extLst>
              <a:ext uri="{FF2B5EF4-FFF2-40B4-BE49-F238E27FC236}">
                <a16:creationId xmlns:a16="http://schemas.microsoft.com/office/drawing/2014/main" id="{5FDA5D7C-C723-7D4E-BF1B-C77E40D37299}"/>
              </a:ext>
            </a:extLst>
          </p:cNvPr>
          <p:cNvSpPr/>
          <p:nvPr/>
        </p:nvSpPr>
        <p:spPr>
          <a:xfrm>
            <a:off x="3432467" y="1524874"/>
            <a:ext cx="564950" cy="3754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r>
              <a:rPr lang="en-US" dirty="0"/>
              <a:t>.</a:t>
            </a:r>
          </a:p>
        </p:txBody>
      </p:sp>
      <p:sp>
        <p:nvSpPr>
          <p:cNvPr id="16" name="Rectangle 15">
            <a:extLst>
              <a:ext uri="{FF2B5EF4-FFF2-40B4-BE49-F238E27FC236}">
                <a16:creationId xmlns:a16="http://schemas.microsoft.com/office/drawing/2014/main" id="{BB6972C7-0F4F-AB4F-ABAC-4FCF15A158E5}"/>
              </a:ext>
            </a:extLst>
          </p:cNvPr>
          <p:cNvSpPr/>
          <p:nvPr/>
        </p:nvSpPr>
        <p:spPr>
          <a:xfrm>
            <a:off x="4195750" y="1537047"/>
            <a:ext cx="564950" cy="3754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a:t>
            </a:r>
          </a:p>
        </p:txBody>
      </p:sp>
    </p:spTree>
    <p:extLst>
      <p:ext uri="{BB962C8B-B14F-4D97-AF65-F5344CB8AC3E}">
        <p14:creationId xmlns:p14="http://schemas.microsoft.com/office/powerpoint/2010/main" val="27190166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6AFE-3322-A848-8154-3E6066D3AC5C}"/>
              </a:ext>
            </a:extLst>
          </p:cNvPr>
          <p:cNvSpPr>
            <a:spLocks noGrp="1"/>
          </p:cNvSpPr>
          <p:nvPr>
            <p:ph type="title"/>
          </p:nvPr>
        </p:nvSpPr>
        <p:spPr/>
        <p:txBody>
          <a:bodyPr/>
          <a:lstStyle/>
          <a:p>
            <a:r>
              <a:rPr lang="en-US" dirty="0"/>
              <a:t>Major Organ systems of the body</a:t>
            </a:r>
          </a:p>
        </p:txBody>
      </p:sp>
      <p:sp>
        <p:nvSpPr>
          <p:cNvPr id="3" name="Content Placeholder 2">
            <a:extLst>
              <a:ext uri="{FF2B5EF4-FFF2-40B4-BE49-F238E27FC236}">
                <a16:creationId xmlns:a16="http://schemas.microsoft.com/office/drawing/2014/main" id="{3807E8C4-2292-0448-8CC7-D337B667C541}"/>
              </a:ext>
            </a:extLst>
          </p:cNvPr>
          <p:cNvSpPr>
            <a:spLocks noGrp="1"/>
          </p:cNvSpPr>
          <p:nvPr>
            <p:ph idx="1"/>
          </p:nvPr>
        </p:nvSpPr>
        <p:spPr/>
        <p:txBody>
          <a:bodyPr numCol="2">
            <a:normAutofit fontScale="92500" lnSpcReduction="10000"/>
          </a:bodyPr>
          <a:lstStyle/>
          <a:p>
            <a:r>
              <a:rPr lang="en-US" sz="2800" b="1" dirty="0"/>
              <a:t>There are 12 organ systems in the human body: </a:t>
            </a:r>
          </a:p>
          <a:p>
            <a:pPr marL="457200" indent="-457200">
              <a:buFont typeface="+mj-lt"/>
              <a:buAutoNum type="arabicPeriod"/>
            </a:pPr>
            <a:r>
              <a:rPr lang="en-US" dirty="0"/>
              <a:t>Cardiovascular/circulatory </a:t>
            </a:r>
          </a:p>
          <a:p>
            <a:pPr marL="457200" indent="-457200">
              <a:buFont typeface="+mj-lt"/>
              <a:buAutoNum type="arabicPeriod"/>
            </a:pPr>
            <a:r>
              <a:rPr lang="en-US" dirty="0"/>
              <a:t>Lymphatic</a:t>
            </a:r>
          </a:p>
          <a:p>
            <a:pPr marL="457200" indent="-457200">
              <a:buFont typeface="+mj-lt"/>
              <a:buAutoNum type="arabicPeriod"/>
            </a:pPr>
            <a:r>
              <a:rPr lang="en-US" dirty="0"/>
              <a:t>Digestive</a:t>
            </a:r>
          </a:p>
          <a:p>
            <a:pPr marL="457200" indent="-457200">
              <a:buFont typeface="+mj-lt"/>
              <a:buAutoNum type="arabicPeriod"/>
            </a:pPr>
            <a:r>
              <a:rPr lang="en-US" dirty="0"/>
              <a:t>Endocrine</a:t>
            </a:r>
          </a:p>
          <a:p>
            <a:pPr marL="457200" indent="-457200">
              <a:buFont typeface="+mj-lt"/>
              <a:buAutoNum type="arabicPeriod"/>
            </a:pPr>
            <a:r>
              <a:rPr lang="en-US" dirty="0"/>
              <a:t>Integumentary</a:t>
            </a:r>
          </a:p>
          <a:p>
            <a:pPr marL="457200" indent="-457200">
              <a:buFont typeface="+mj-lt"/>
              <a:buAutoNum type="arabicPeriod"/>
            </a:pPr>
            <a:r>
              <a:rPr lang="en-US" dirty="0"/>
              <a:t>Muscular</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Nervous</a:t>
            </a:r>
          </a:p>
          <a:p>
            <a:pPr marL="457200" indent="-457200">
              <a:buFont typeface="+mj-lt"/>
              <a:buAutoNum type="arabicPeriod"/>
            </a:pPr>
            <a:r>
              <a:rPr lang="en-US" dirty="0"/>
              <a:t>Reproductive</a:t>
            </a:r>
          </a:p>
          <a:p>
            <a:pPr marL="457200" indent="-457200">
              <a:buFont typeface="+mj-lt"/>
              <a:buAutoNum type="arabicPeriod"/>
            </a:pPr>
            <a:r>
              <a:rPr lang="en-US" dirty="0"/>
              <a:t>Respiratory</a:t>
            </a:r>
          </a:p>
          <a:p>
            <a:pPr marL="457200" indent="-457200">
              <a:buFont typeface="+mj-lt"/>
              <a:buAutoNum type="arabicPeriod"/>
            </a:pPr>
            <a:r>
              <a:rPr lang="en-US" dirty="0"/>
              <a:t>Skeletal </a:t>
            </a:r>
          </a:p>
          <a:p>
            <a:pPr marL="457200" indent="-457200">
              <a:buFont typeface="+mj-lt"/>
              <a:buAutoNum type="arabicPeriod"/>
            </a:pPr>
            <a:r>
              <a:rPr lang="en-US" dirty="0"/>
              <a:t>Urinary</a:t>
            </a:r>
          </a:p>
          <a:p>
            <a:pPr marL="457200" indent="-457200">
              <a:buFont typeface="+mj-lt"/>
              <a:buAutoNum type="arabicPeriod"/>
            </a:pPr>
            <a:r>
              <a:rPr lang="en-US" dirty="0"/>
              <a:t>Immune</a:t>
            </a:r>
          </a:p>
          <a:p>
            <a:endParaRPr lang="en-US" dirty="0"/>
          </a:p>
        </p:txBody>
      </p:sp>
    </p:spTree>
    <p:extLst>
      <p:ext uri="{BB962C8B-B14F-4D97-AF65-F5344CB8AC3E}">
        <p14:creationId xmlns:p14="http://schemas.microsoft.com/office/powerpoint/2010/main" val="369308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Cardiovascular/circulatory</a:t>
            </a:r>
          </a:p>
        </p:txBody>
      </p:sp>
      <p:sp>
        <p:nvSpPr>
          <p:cNvPr id="3" name="Content Placeholder 2"/>
          <p:cNvSpPr>
            <a:spLocks noGrp="1"/>
          </p:cNvSpPr>
          <p:nvPr>
            <p:ph idx="1"/>
          </p:nvPr>
        </p:nvSpPr>
        <p:spPr>
          <a:xfrm>
            <a:off x="267117" y="1860884"/>
            <a:ext cx="8534400" cy="4605867"/>
          </a:xfrm>
        </p:spPr>
        <p:txBody>
          <a:bodyPr/>
          <a:lstStyle/>
          <a:p>
            <a:pPr marL="0" indent="0">
              <a:buNone/>
            </a:pPr>
            <a:r>
              <a:rPr lang="en-US" sz="2800" b="1" dirty="0"/>
              <a:t>Function: </a:t>
            </a:r>
          </a:p>
          <a:p>
            <a:r>
              <a:rPr lang="en-US" dirty="0"/>
              <a:t>Carries oxygen, hormones, and nutrients to the body cells. </a:t>
            </a:r>
          </a:p>
          <a:p>
            <a:r>
              <a:rPr lang="en-US" dirty="0"/>
              <a:t>Moves wastes and carbon dioxide away from cells.	</a:t>
            </a:r>
          </a:p>
          <a:p>
            <a:pPr marL="0" indent="0">
              <a:buNone/>
            </a:pPr>
            <a:r>
              <a:rPr lang="en-US" sz="2800" b="1" dirty="0"/>
              <a:t>Structure: </a:t>
            </a:r>
          </a:p>
          <a:p>
            <a:r>
              <a:rPr lang="en-US" dirty="0"/>
              <a:t>Composed of the heart, blood vessels, and blood. </a:t>
            </a:r>
          </a:p>
        </p:txBody>
      </p:sp>
    </p:spTree>
    <p:extLst>
      <p:ext uri="{BB962C8B-B14F-4D97-AF65-F5344CB8AC3E}">
        <p14:creationId xmlns:p14="http://schemas.microsoft.com/office/powerpoint/2010/main" val="378009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17" y="172005"/>
            <a:ext cx="8534400" cy="1507067"/>
          </a:xfrm>
        </p:spPr>
        <p:txBody>
          <a:bodyPr/>
          <a:lstStyle/>
          <a:p>
            <a:r>
              <a:rPr lang="en-US" dirty="0"/>
              <a:t>Cardiovascular/circulatory</a:t>
            </a:r>
          </a:p>
        </p:txBody>
      </p:sp>
      <p:sp>
        <p:nvSpPr>
          <p:cNvPr id="3" name="Content Placeholder 2"/>
          <p:cNvSpPr>
            <a:spLocks noGrp="1"/>
          </p:cNvSpPr>
          <p:nvPr>
            <p:ph idx="1"/>
          </p:nvPr>
        </p:nvSpPr>
        <p:spPr>
          <a:xfrm>
            <a:off x="267116" y="1351722"/>
            <a:ext cx="8902641" cy="5115029"/>
          </a:xfrm>
        </p:spPr>
        <p:txBody>
          <a:bodyPr>
            <a:normAutofit fontScale="92500" lnSpcReduction="10000"/>
          </a:bodyPr>
          <a:lstStyle/>
          <a:p>
            <a:pPr marL="0" indent="0">
              <a:buNone/>
            </a:pPr>
            <a:r>
              <a:rPr lang="en-US" b="1" dirty="0"/>
              <a:t>HEART: Four chambers composed of cardiac muscle</a:t>
            </a:r>
          </a:p>
          <a:p>
            <a:pPr marL="0" indent="0">
              <a:buNone/>
            </a:pPr>
            <a:r>
              <a:rPr lang="en-US" b="1" dirty="0"/>
              <a:t>Specialized cardiac muscle cells send out electrical impulses that stimulate the contractions</a:t>
            </a:r>
            <a:endParaRPr lang="en-US" dirty="0"/>
          </a:p>
          <a:p>
            <a:pPr marL="0" indent="0">
              <a:buNone/>
            </a:pPr>
            <a:r>
              <a:rPr lang="en-US" dirty="0"/>
              <a:t> </a:t>
            </a:r>
          </a:p>
          <a:p>
            <a:pPr marL="0" indent="0">
              <a:buNone/>
            </a:pPr>
            <a:r>
              <a:rPr lang="en-US" b="1" dirty="0"/>
              <a:t>BLOOD</a:t>
            </a:r>
            <a:r>
              <a:rPr lang="en-US" dirty="0"/>
              <a:t>: </a:t>
            </a:r>
          </a:p>
          <a:p>
            <a:pPr marL="0" indent="0">
              <a:buNone/>
            </a:pPr>
            <a:r>
              <a:rPr lang="en-US" b="1" dirty="0"/>
              <a:t>Plasma</a:t>
            </a:r>
            <a:r>
              <a:rPr lang="en-US" dirty="0"/>
              <a:t> : It contains water, dissolved proteins, electrolytes, organic nutrients and organic waste </a:t>
            </a:r>
          </a:p>
          <a:p>
            <a:pPr marL="0" indent="0">
              <a:buNone/>
            </a:pPr>
            <a:endParaRPr lang="en-US" dirty="0"/>
          </a:p>
          <a:p>
            <a:pPr marL="0" indent="0">
              <a:buNone/>
            </a:pPr>
            <a:r>
              <a:rPr lang="en-US" b="1" dirty="0"/>
              <a:t>Blood cells/ platelets</a:t>
            </a:r>
            <a:r>
              <a:rPr lang="en-US" dirty="0"/>
              <a:t>: </a:t>
            </a:r>
          </a:p>
          <a:p>
            <a:pPr marL="0" indent="0">
              <a:buNone/>
            </a:pPr>
            <a:r>
              <a:rPr lang="en-US" b="1" dirty="0"/>
              <a:t>Red blood cells</a:t>
            </a:r>
            <a:r>
              <a:rPr lang="en-US" dirty="0"/>
              <a:t>:  carry oxygen to the body because they contain the protein </a:t>
            </a:r>
            <a:r>
              <a:rPr lang="en-US" b="1" dirty="0"/>
              <a:t>hemoglobin</a:t>
            </a:r>
          </a:p>
          <a:p>
            <a:pPr marL="0" indent="0">
              <a:buNone/>
            </a:pPr>
            <a:r>
              <a:rPr lang="en-US" b="1" dirty="0"/>
              <a:t>White blood cells: </a:t>
            </a:r>
            <a:r>
              <a:rPr lang="en-US" dirty="0"/>
              <a:t>defense cells that attack foreign material entering our body aka </a:t>
            </a:r>
            <a:r>
              <a:rPr lang="en-US" i="1" dirty="0"/>
              <a:t>leukocytes</a:t>
            </a:r>
          </a:p>
          <a:p>
            <a:pPr marL="0" indent="0">
              <a:buNone/>
            </a:pPr>
            <a:r>
              <a:rPr lang="en-US" b="1" dirty="0"/>
              <a:t>Platelets</a:t>
            </a:r>
            <a:r>
              <a:rPr lang="en-US" dirty="0"/>
              <a:t>: fragment of blood cells that help with clotting</a:t>
            </a:r>
          </a:p>
        </p:txBody>
      </p:sp>
      <p:pic>
        <p:nvPicPr>
          <p:cNvPr id="4" name="Picture 3"/>
          <p:cNvPicPr>
            <a:picLocks noChangeAspect="1"/>
          </p:cNvPicPr>
          <p:nvPr/>
        </p:nvPicPr>
        <p:blipFill>
          <a:blip r:embed="rId2"/>
          <a:stretch>
            <a:fillRect/>
          </a:stretch>
        </p:blipFill>
        <p:spPr>
          <a:xfrm>
            <a:off x="9169757" y="1840259"/>
            <a:ext cx="2201793" cy="2327476"/>
          </a:xfrm>
          <a:prstGeom prst="rect">
            <a:avLst/>
          </a:prstGeom>
        </p:spPr>
      </p:pic>
    </p:spTree>
    <p:extLst>
      <p:ext uri="{BB962C8B-B14F-4D97-AF65-F5344CB8AC3E}">
        <p14:creationId xmlns:p14="http://schemas.microsoft.com/office/powerpoint/2010/main" val="4901194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{F9F3EC02-BE90-474C-8B66-BC3306BBF13B}tf10001062</Template>
  <TotalTime>81</TotalTime>
  <Words>933</Words>
  <Application>Microsoft Macintosh PowerPoint</Application>
  <PresentationFormat>Widescreen</PresentationFormat>
  <Paragraphs>155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3</vt:lpstr>
      <vt:lpstr>Ion</vt:lpstr>
      <vt:lpstr>Structure and  Function</vt:lpstr>
      <vt:lpstr>General Terminology</vt:lpstr>
      <vt:lpstr>Homeostasis</vt:lpstr>
      <vt:lpstr>Homeostasis</vt:lpstr>
      <vt:lpstr>Homeostasis</vt:lpstr>
      <vt:lpstr>Homeostasis</vt:lpstr>
      <vt:lpstr>Major Organ systems of the body</vt:lpstr>
      <vt:lpstr>Cardiovascular/circulatory</vt:lpstr>
      <vt:lpstr>Cardiovascular/circulatory</vt:lpstr>
      <vt:lpstr>Cardiovascular/circulatory</vt:lpstr>
      <vt:lpstr>Lymphatic</vt:lpstr>
      <vt:lpstr>Lymphatic</vt:lpstr>
      <vt:lpstr>Integumentary</vt:lpstr>
      <vt:lpstr>Integumentary</vt:lpstr>
      <vt:lpstr>Muscular</vt:lpstr>
      <vt:lpstr>Muscular</vt:lpstr>
      <vt:lpstr>Digestive</vt:lpstr>
      <vt:lpstr>Digestive</vt:lpstr>
      <vt:lpstr>Digestive</vt:lpstr>
      <vt:lpstr>Digestive</vt:lpstr>
      <vt:lpstr>Skeletal</vt:lpstr>
      <vt:lpstr>Skeletal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and  Function</dc:title>
  <dc:creator>Matthew Carter</dc:creator>
  <cp:lastModifiedBy>Matthew Carter</cp:lastModifiedBy>
  <cp:revision>12</cp:revision>
  <dcterms:created xsi:type="dcterms:W3CDTF">2018-11-28T01:57:34Z</dcterms:created>
  <dcterms:modified xsi:type="dcterms:W3CDTF">2018-11-28T12:42:24Z</dcterms:modified>
</cp:coreProperties>
</file>