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9" r:id="rId1"/>
  </p:sldMasterIdLst>
  <p:notesMasterIdLst>
    <p:notesMasterId r:id="rId24"/>
  </p:notesMasterIdLst>
  <p:sldIdLst>
    <p:sldId id="265" r:id="rId2"/>
    <p:sldId id="293" r:id="rId3"/>
    <p:sldId id="294" r:id="rId4"/>
    <p:sldId id="273" r:id="rId5"/>
    <p:sldId id="295" r:id="rId6"/>
    <p:sldId id="296" r:id="rId7"/>
    <p:sldId id="275" r:id="rId8"/>
    <p:sldId id="297" r:id="rId9"/>
    <p:sldId id="279" r:id="rId10"/>
    <p:sldId id="298" r:id="rId11"/>
    <p:sldId id="271" r:id="rId12"/>
    <p:sldId id="299" r:id="rId13"/>
    <p:sldId id="300" r:id="rId14"/>
    <p:sldId id="281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27"/>
  </p:normalViewPr>
  <p:slideViewPr>
    <p:cSldViewPr snapToGrid="0" snapToObjects="1">
      <p:cViewPr varScale="1">
        <p:scale>
          <a:sx n="99" d="100"/>
          <a:sy n="99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F0B8D-F92A-FE4F-BBC5-32AF6EFC09E5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2B59F-C0BF-7342-8FF9-7B720C16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5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36B8-B863-524F-B3D3-D5FD5B15D23F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1F7E-86A4-5447-956B-26B1F697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8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36B8-B863-524F-B3D3-D5FD5B15D23F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1F7E-86A4-5447-956B-26B1F697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0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36B8-B863-524F-B3D3-D5FD5B15D23F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1F7E-86A4-5447-956B-26B1F697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1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36B8-B863-524F-B3D3-D5FD5B15D23F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1F7E-86A4-5447-956B-26B1F697E1D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850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36B8-B863-524F-B3D3-D5FD5B15D23F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1F7E-86A4-5447-956B-26B1F697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59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36B8-B863-524F-B3D3-D5FD5B15D23F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1F7E-86A4-5447-956B-26B1F697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76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36B8-B863-524F-B3D3-D5FD5B15D23F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1F7E-86A4-5447-956B-26B1F697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19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36B8-B863-524F-B3D3-D5FD5B15D23F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1F7E-86A4-5447-956B-26B1F697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7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36B8-B863-524F-B3D3-D5FD5B15D23F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1F7E-86A4-5447-956B-26B1F697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3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36B8-B863-524F-B3D3-D5FD5B15D23F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1F7E-86A4-5447-956B-26B1F697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3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36B8-B863-524F-B3D3-D5FD5B15D23F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1F7E-86A4-5447-956B-26B1F697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4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36B8-B863-524F-B3D3-D5FD5B15D23F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1F7E-86A4-5447-956B-26B1F697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8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36B8-B863-524F-B3D3-D5FD5B15D23F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1F7E-86A4-5447-956B-26B1F697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4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36B8-B863-524F-B3D3-D5FD5B15D23F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1F7E-86A4-5447-956B-26B1F697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4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36B8-B863-524F-B3D3-D5FD5B15D23F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1F7E-86A4-5447-956B-26B1F697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6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36B8-B863-524F-B3D3-D5FD5B15D23F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1F7E-86A4-5447-956B-26B1F697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8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36B8-B863-524F-B3D3-D5FD5B15D23F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1F7E-86A4-5447-956B-26B1F697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6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ABC36B8-B863-524F-B3D3-D5FD5B15D23F}" type="datetimeFigureOut">
              <a:rPr lang="en-US" smtClean="0"/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01F7E-86A4-5447-956B-26B1F697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  <p:sldLayoutId id="21474840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Endocrine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Function: </a:t>
            </a:r>
          </a:p>
          <a:p>
            <a:r>
              <a:rPr lang="en-US" dirty="0"/>
              <a:t>Produces hormones that communicate between cells.		</a:t>
            </a:r>
          </a:p>
          <a:p>
            <a:pPr marL="0" indent="0">
              <a:buNone/>
            </a:pPr>
            <a:r>
              <a:rPr lang="en-US" sz="2800" b="1" dirty="0"/>
              <a:t>Structure: </a:t>
            </a:r>
          </a:p>
          <a:p>
            <a:r>
              <a:rPr lang="en-US" dirty="0"/>
              <a:t>Hormones, Pituitary gland, hypothalamus, adrenal glands, thyroid gland, ovaries and </a:t>
            </a:r>
            <a:r>
              <a:rPr lang="en-US" dirty="0" err="1"/>
              <a:t>testies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90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Urinary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5" y="1226135"/>
            <a:ext cx="7677994" cy="5631865"/>
          </a:xfrm>
        </p:spPr>
        <p:txBody>
          <a:bodyPr/>
          <a:lstStyle/>
          <a:p>
            <a:r>
              <a:rPr lang="en-US" b="1" dirty="0"/>
              <a:t>Kidneys: </a:t>
            </a:r>
            <a:r>
              <a:rPr lang="en-US" dirty="0"/>
              <a:t>pair of bean-shaped organs just above the waist. Functions to produce hormones, absorbing minerals, and filtering blood and producing urine.</a:t>
            </a:r>
          </a:p>
          <a:p>
            <a:pPr lvl="1"/>
            <a:r>
              <a:rPr lang="en-US" dirty="0"/>
              <a:t>Functional unit of the kidney, that removes waste from the blood is the </a:t>
            </a:r>
            <a:r>
              <a:rPr lang="en-US" b="1" dirty="0"/>
              <a:t>nephron</a:t>
            </a:r>
          </a:p>
          <a:p>
            <a:pPr lvl="1"/>
            <a:endParaRPr lang="en-US" b="1" dirty="0"/>
          </a:p>
          <a:p>
            <a:r>
              <a:rPr lang="en-US" b="1" dirty="0"/>
              <a:t>Urinary bladder: </a:t>
            </a:r>
            <a:r>
              <a:rPr lang="en-US" dirty="0"/>
              <a:t>hollow, sac-like organ that stores urine</a:t>
            </a:r>
          </a:p>
          <a:p>
            <a:endParaRPr lang="en-US" b="1" dirty="0"/>
          </a:p>
          <a:p>
            <a:r>
              <a:rPr lang="en-US" b="1" dirty="0"/>
              <a:t>Urethra: </a:t>
            </a:r>
            <a:r>
              <a:rPr lang="en-US" dirty="0"/>
              <a:t>muscular tube that carries urine out of the body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111" y="14958"/>
            <a:ext cx="4029332" cy="3328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111" y="3343186"/>
            <a:ext cx="4029332" cy="33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5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Nervous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Function: </a:t>
            </a:r>
          </a:p>
          <a:p>
            <a:r>
              <a:rPr lang="en-US" dirty="0"/>
              <a:t>Collects, transfers and processes information	</a:t>
            </a:r>
          </a:p>
          <a:p>
            <a:pPr marL="0" indent="0">
              <a:buNone/>
            </a:pPr>
            <a:r>
              <a:rPr lang="en-US" sz="2800" b="1" dirty="0"/>
              <a:t>Structure: </a:t>
            </a:r>
          </a:p>
          <a:p>
            <a:r>
              <a:rPr lang="en-US" dirty="0"/>
              <a:t>Brain, spinal cord and neurons</a:t>
            </a:r>
          </a:p>
        </p:txBody>
      </p:sp>
    </p:spTree>
    <p:extLst>
      <p:ext uri="{BB962C8B-B14F-4D97-AF65-F5344CB8AC3E}">
        <p14:creationId xmlns:p14="http://schemas.microsoft.com/office/powerpoint/2010/main" val="409550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656" y="0"/>
            <a:ext cx="8534400" cy="1507067"/>
          </a:xfrm>
        </p:spPr>
        <p:txBody>
          <a:bodyPr/>
          <a:lstStyle/>
          <a:p>
            <a:r>
              <a:rPr lang="en-US" dirty="0"/>
              <a:t>Nervous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437111"/>
            <a:ext cx="7107718" cy="58902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sz="2800" b="1" dirty="0"/>
              <a:t>Two Structural Divisions- </a:t>
            </a:r>
          </a:p>
          <a:p>
            <a:pPr marL="514350" indent="-514350">
              <a:buAutoNum type="arabicPeriod"/>
            </a:pPr>
            <a:r>
              <a:rPr lang="en-US" sz="2400" b="1" dirty="0"/>
              <a:t>Central Nervous System (CNS) </a:t>
            </a:r>
          </a:p>
          <a:p>
            <a:pPr lvl="1"/>
            <a:r>
              <a:rPr lang="en-US" sz="2200" dirty="0"/>
              <a:t>Brain and Spinal Cord</a:t>
            </a:r>
          </a:p>
          <a:p>
            <a:pPr marL="514350" indent="-514350">
              <a:buAutoNum type="arabicPeriod"/>
            </a:pPr>
            <a:r>
              <a:rPr lang="en-US" sz="2400" b="1" dirty="0"/>
              <a:t>Peripheral Nervous System (PNS</a:t>
            </a:r>
            <a:r>
              <a:rPr lang="en-US" sz="2400" dirty="0"/>
              <a:t>)</a:t>
            </a:r>
          </a:p>
          <a:p>
            <a:pPr lvl="1"/>
            <a:r>
              <a:rPr lang="en-US" sz="2200" dirty="0"/>
              <a:t>Nerves that connect all parts of the body to the brain</a:t>
            </a:r>
          </a:p>
          <a:p>
            <a:pPr marL="0" indent="0">
              <a:buNone/>
            </a:pPr>
            <a:r>
              <a:rPr lang="en-US" sz="2800" b="1" dirty="0"/>
              <a:t>Two Motor Divisions-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Autonomic Nervous System (ANS)</a:t>
            </a:r>
          </a:p>
          <a:p>
            <a:pPr lvl="1"/>
            <a:r>
              <a:rPr lang="en-US" sz="2200" dirty="0"/>
              <a:t>Conducts nerve impulses from CNS to organs and glands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Somatic Nervous System (SNS)</a:t>
            </a:r>
          </a:p>
          <a:p>
            <a:pPr lvl="1"/>
            <a:r>
              <a:rPr lang="en-US" sz="2200" dirty="0"/>
              <a:t>Conducts nerve impulses from CNS to muscles (Voluntary control)</a:t>
            </a:r>
          </a:p>
          <a:p>
            <a:pPr marL="457200" lvl="1" indent="0">
              <a:buNone/>
            </a:pP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674" y="2067339"/>
            <a:ext cx="4400243" cy="410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42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-327456"/>
            <a:ext cx="8534400" cy="1507067"/>
          </a:xfrm>
        </p:spPr>
        <p:txBody>
          <a:bodyPr/>
          <a:lstStyle/>
          <a:p>
            <a:r>
              <a:rPr lang="en-US" dirty="0"/>
              <a:t>Nervous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0"/>
            <a:ext cx="7962483" cy="64667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b="1" dirty="0"/>
              <a:t>Brain: </a:t>
            </a:r>
            <a:r>
              <a:rPr lang="en-US" dirty="0"/>
              <a:t>most complex organ of the human body and the control center of the nervous system. </a:t>
            </a:r>
          </a:p>
          <a:p>
            <a:r>
              <a:rPr lang="en-US" dirty="0"/>
              <a:t>Controls such mental processes as reasoning, imagination, memory, and language. Interprets information from the senses. Controls basic physical processes such as breathing and heartbeat. </a:t>
            </a:r>
          </a:p>
          <a:p>
            <a:endParaRPr lang="en-US" dirty="0"/>
          </a:p>
          <a:p>
            <a:r>
              <a:rPr lang="en-US" b="1" dirty="0"/>
              <a:t>Spinal cord: </a:t>
            </a:r>
            <a:r>
              <a:rPr lang="en-US" dirty="0"/>
              <a:t>a thin, tubular bundle of nervous tissue that extends from the brainstem and continues down the center of the back to the pelvis. </a:t>
            </a:r>
          </a:p>
          <a:p>
            <a:r>
              <a:rPr lang="en-US" dirty="0"/>
              <a:t>Serves as an information superhighway, passing messages from the body to the brain and from the brain to the body.</a:t>
            </a:r>
          </a:p>
          <a:p>
            <a:endParaRPr lang="en-US" b="1" dirty="0"/>
          </a:p>
          <a:p>
            <a:r>
              <a:rPr lang="en-US" b="1" dirty="0"/>
              <a:t>Neurons: </a:t>
            </a:r>
            <a:r>
              <a:rPr lang="en-US" dirty="0"/>
              <a:t>structural and functional units of the nervous system. They transmit electrical signals, called nerve impulses (electrical impulses)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147" y="426078"/>
            <a:ext cx="3473174" cy="24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44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Immune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Function: </a:t>
            </a:r>
          </a:p>
          <a:p>
            <a:r>
              <a:rPr lang="en-US" dirty="0"/>
              <a:t>Defends against diseases</a:t>
            </a:r>
          </a:p>
          <a:p>
            <a:pPr marL="0" indent="0">
              <a:buNone/>
            </a:pPr>
            <a:r>
              <a:rPr lang="en-US" sz="2800" b="1" dirty="0"/>
              <a:t>Structure: </a:t>
            </a:r>
          </a:p>
          <a:p>
            <a:r>
              <a:rPr lang="en-US" dirty="0"/>
              <a:t>Bone marrow, spleen and white blood cells </a:t>
            </a:r>
          </a:p>
        </p:txBody>
      </p:sp>
    </p:spTree>
    <p:extLst>
      <p:ext uri="{BB962C8B-B14F-4D97-AF65-F5344CB8AC3E}">
        <p14:creationId xmlns:p14="http://schemas.microsoft.com/office/powerpoint/2010/main" val="160444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Immune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52" y="764771"/>
            <a:ext cx="8534400" cy="5369471"/>
          </a:xfrm>
        </p:spPr>
        <p:txBody>
          <a:bodyPr/>
          <a:lstStyle/>
          <a:p>
            <a:r>
              <a:rPr lang="en-US" b="1" dirty="0"/>
              <a:t>Pathogens: </a:t>
            </a:r>
            <a:r>
              <a:rPr lang="en-US" dirty="0"/>
              <a:t>disease-causing agents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61" y="1839477"/>
            <a:ext cx="7564582" cy="45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42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Immune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Bone marrow: </a:t>
            </a:r>
            <a:r>
              <a:rPr lang="en-US" dirty="0"/>
              <a:t>soft connective tissue in bones that contains stem cells for blood cell formation</a:t>
            </a:r>
          </a:p>
          <a:p>
            <a:pPr lvl="1"/>
            <a:r>
              <a:rPr lang="en-US" dirty="0"/>
              <a:t> </a:t>
            </a:r>
            <a:r>
              <a:rPr lang="en-US" u="sng" dirty="0"/>
              <a:t>Red marrow</a:t>
            </a:r>
            <a:r>
              <a:rPr lang="en-US" dirty="0"/>
              <a:t>- red blood cells, white blood cells and platelets form here</a:t>
            </a:r>
          </a:p>
          <a:p>
            <a:pPr lvl="1"/>
            <a:r>
              <a:rPr lang="en-US" dirty="0"/>
              <a:t> </a:t>
            </a:r>
            <a:r>
              <a:rPr lang="en-US" u="sng" dirty="0"/>
              <a:t>Yellow marrow</a:t>
            </a:r>
            <a:r>
              <a:rPr lang="en-US" dirty="0"/>
              <a:t>- stores fat and does not produce blood cells</a:t>
            </a:r>
          </a:p>
          <a:p>
            <a:endParaRPr lang="en-US" b="1" dirty="0"/>
          </a:p>
          <a:p>
            <a:r>
              <a:rPr lang="en-US" b="1" dirty="0"/>
              <a:t>Spleen: </a:t>
            </a:r>
            <a:r>
              <a:rPr lang="en-US" dirty="0"/>
              <a:t>creates red blood cells and store large amounts of red an white blood cells</a:t>
            </a:r>
          </a:p>
          <a:p>
            <a:endParaRPr lang="en-US" b="1" dirty="0"/>
          </a:p>
          <a:p>
            <a:r>
              <a:rPr lang="en-US" b="1" dirty="0"/>
              <a:t>White blood cells: (</a:t>
            </a:r>
            <a:r>
              <a:rPr lang="en-US" dirty="0"/>
              <a:t>leukocytes) are involved in protecting the body against both infectious disease and foreign invaders</a:t>
            </a:r>
          </a:p>
          <a:p>
            <a:pPr lvl="1"/>
            <a:r>
              <a:rPr lang="en-US" dirty="0"/>
              <a:t>Many different kinds: </a:t>
            </a:r>
          </a:p>
          <a:p>
            <a:pPr lvl="1"/>
            <a:r>
              <a:rPr lang="en-US" b="1" i="1" dirty="0"/>
              <a:t>B cells</a:t>
            </a:r>
            <a:r>
              <a:rPr lang="en-US" i="1" dirty="0"/>
              <a:t>: releases antibodies and assists activation of T cells</a:t>
            </a:r>
          </a:p>
          <a:p>
            <a:pPr lvl="1"/>
            <a:r>
              <a:rPr lang="en-US" b="1" i="1" dirty="0"/>
              <a:t>T cells</a:t>
            </a:r>
            <a:r>
              <a:rPr lang="en-US" i="1" dirty="0"/>
              <a:t>: killer cells that attack and kill diseases </a:t>
            </a:r>
          </a:p>
        </p:txBody>
      </p:sp>
    </p:spTree>
    <p:extLst>
      <p:ext uri="{BB962C8B-B14F-4D97-AF65-F5344CB8AC3E}">
        <p14:creationId xmlns:p14="http://schemas.microsoft.com/office/powerpoint/2010/main" val="2154454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628D-CB03-2642-BC6E-8CA01FCA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262" y="267602"/>
            <a:ext cx="8911687" cy="1280890"/>
          </a:xfrm>
        </p:spPr>
        <p:txBody>
          <a:bodyPr/>
          <a:lstStyle/>
          <a:p>
            <a:r>
              <a:rPr lang="en-US" dirty="0"/>
              <a:t>DNA Structure=Proteins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7008-5AF6-C14B-BBCC-2A0E33E47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1238170"/>
            <a:ext cx="10885714" cy="5505530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Nucleic Acids </a:t>
            </a:r>
            <a:r>
              <a:rPr lang="en-US" altLang="en-US" sz="2600" dirty="0"/>
              <a:t>made of smaller repeating molecules called </a:t>
            </a:r>
            <a:r>
              <a:rPr lang="en-US" altLang="en-US" sz="2600" b="1" dirty="0"/>
              <a:t>nucleotides. </a:t>
            </a:r>
          </a:p>
          <a:p>
            <a:pPr lvl="1"/>
            <a:r>
              <a:rPr lang="en-US" altLang="en-US" sz="2400" dirty="0"/>
              <a:t>Store, transmit, and express hereditary/genetic information(instructions to make proteins).</a:t>
            </a:r>
          </a:p>
          <a:p>
            <a:r>
              <a:rPr lang="en-US" altLang="en-US" sz="2800" b="1" dirty="0"/>
              <a:t>Nucleotides</a:t>
            </a:r>
            <a:r>
              <a:rPr lang="en-US" altLang="en-US" sz="2800" dirty="0"/>
              <a:t> molecules composed of carbon, nitrogen, oxygen, phosphorus, and hydrogen atoms arranged in three groups shown below.</a:t>
            </a:r>
          </a:p>
          <a:p>
            <a:pPr marL="0" indent="0">
              <a:buNone/>
            </a:pPr>
            <a:endParaRPr lang="en-US" altLang="en-US" sz="2800" b="1" dirty="0"/>
          </a:p>
          <a:p>
            <a:pPr marL="0" indent="0">
              <a:buNone/>
            </a:pPr>
            <a:endParaRPr lang="en-US" altLang="en-US" sz="2800" b="1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sz="3000" b="1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  <p:pic>
        <p:nvPicPr>
          <p:cNvPr id="4" name="Picture 14" descr="ch6 im 50">
            <a:extLst>
              <a:ext uri="{FF2B5EF4-FFF2-40B4-BE49-F238E27FC236}">
                <a16:creationId xmlns:a16="http://schemas.microsoft.com/office/drawing/2014/main" id="{E5A4BB3B-7441-7C4C-9853-A09711490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25" y="4486198"/>
            <a:ext cx="4723690" cy="2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585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628D-CB03-2642-BC6E-8CA01FCA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262" y="267602"/>
            <a:ext cx="8911687" cy="1280890"/>
          </a:xfrm>
        </p:spPr>
        <p:txBody>
          <a:bodyPr/>
          <a:lstStyle/>
          <a:p>
            <a:r>
              <a:rPr lang="en-US" dirty="0"/>
              <a:t>DNA Structure=Proteins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7008-5AF6-C14B-BBCC-2A0E33E47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960" y="1352470"/>
            <a:ext cx="7958155" cy="5505530"/>
          </a:xfrm>
        </p:spPr>
        <p:txBody>
          <a:bodyPr>
            <a:normAutofit/>
          </a:bodyPr>
          <a:lstStyle/>
          <a:p>
            <a:r>
              <a:rPr lang="en-US" altLang="en-US" sz="2800" b="1" u="sng" dirty="0"/>
              <a:t>Central Dogma</a:t>
            </a:r>
            <a:r>
              <a:rPr lang="en-US" altLang="en-US" sz="2800" b="1" dirty="0"/>
              <a:t>: </a:t>
            </a:r>
            <a:r>
              <a:rPr lang="en-US" altLang="en-US" sz="2800" dirty="0"/>
              <a:t>an explanation of the flow of genetic information within a biological system </a:t>
            </a:r>
          </a:p>
          <a:p>
            <a:endParaRPr lang="en-US" altLang="en-US" sz="800" dirty="0"/>
          </a:p>
          <a:p>
            <a:r>
              <a:rPr lang="en-US" altLang="en-US" sz="2800" dirty="0"/>
              <a:t>Genetic info. stored in DNA codes for proteins</a:t>
            </a:r>
          </a:p>
          <a:p>
            <a:pPr marL="0" indent="0">
              <a:buNone/>
            </a:pPr>
            <a:endParaRPr lang="en-US" altLang="en-US" sz="800" b="1" dirty="0"/>
          </a:p>
          <a:p>
            <a:r>
              <a:rPr lang="en-US" altLang="en-US" sz="2800" b="1" u="sng" dirty="0"/>
              <a:t>Genes</a:t>
            </a:r>
            <a:r>
              <a:rPr lang="en-US" altLang="en-US" sz="2800" b="1" dirty="0"/>
              <a:t> </a:t>
            </a:r>
            <a:r>
              <a:rPr lang="en-US" altLang="en-US" sz="2800" dirty="0"/>
              <a:t>are segments of DNA that code for proteins</a:t>
            </a:r>
          </a:p>
          <a:p>
            <a:pPr marL="857250" lvl="1" indent="-457200"/>
            <a:r>
              <a:rPr lang="en-US" altLang="en-US" sz="2400" dirty="0"/>
              <a:t>Genes can be turned off due a number of things like environmental conditions, pharmaceuticals, hormones</a:t>
            </a:r>
            <a:r>
              <a:rPr lang="en-US" altLang="en-US" sz="2400" b="1" dirty="0"/>
              <a:t> </a:t>
            </a:r>
            <a:r>
              <a:rPr lang="en-US" altLang="en-US" sz="2400" dirty="0"/>
              <a:t>and other genes</a:t>
            </a:r>
          </a:p>
          <a:p>
            <a:pPr marL="0" indent="0">
              <a:buNone/>
            </a:pPr>
            <a:endParaRPr lang="en-US" altLang="en-US" sz="2800" b="1" dirty="0"/>
          </a:p>
          <a:p>
            <a:pPr marL="0" indent="0">
              <a:buNone/>
            </a:pPr>
            <a:endParaRPr lang="en-US" altLang="en-US" sz="2800" b="1" dirty="0"/>
          </a:p>
          <a:p>
            <a:pPr marL="0" indent="0">
              <a:buNone/>
            </a:pPr>
            <a:endParaRPr lang="en-US" altLang="en-US" sz="2800" b="1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sz="3000" b="1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E29A2021-C692-004B-B341-B94CB33C4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840" y="1986567"/>
            <a:ext cx="31242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240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628D-CB03-2642-BC6E-8CA01FCA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262" y="267602"/>
            <a:ext cx="8911687" cy="1280890"/>
          </a:xfrm>
        </p:spPr>
        <p:txBody>
          <a:bodyPr/>
          <a:lstStyle/>
          <a:p>
            <a:r>
              <a:rPr lang="en-US" dirty="0"/>
              <a:t>DNA Structure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9DD70F50-5F63-0848-9E8D-D6C2E1F36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704" y="1324043"/>
            <a:ext cx="8662987" cy="502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300" tIns="50654" rIns="101300" bIns="50654">
            <a:spAutoFit/>
          </a:bodyPr>
          <a:lstStyle>
            <a:lvl1pPr marL="254000" indent="-254000" defTabSz="10191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ea typeface="+mj-ea"/>
                <a:cs typeface="+mj-cs"/>
              </a:rPr>
              <a:t>DNA is called a </a:t>
            </a:r>
            <a:r>
              <a:rPr lang="en-US" altLang="en-US" u="sng" dirty="0">
                <a:latin typeface="+mj-lt"/>
                <a:ea typeface="+mj-ea"/>
                <a:cs typeface="+mj-cs"/>
              </a:rPr>
              <a:t>double helix </a:t>
            </a:r>
            <a:r>
              <a:rPr lang="en-US" altLang="en-US" dirty="0">
                <a:latin typeface="+mj-lt"/>
                <a:ea typeface="+mj-ea"/>
                <a:cs typeface="+mj-cs"/>
              </a:rPr>
              <a:t>and often is compared to a twisted ladder. </a:t>
            </a:r>
          </a:p>
          <a:p>
            <a:pPr marL="285750" indent="-285750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endParaRPr lang="en-US" altLang="en-US" sz="800" dirty="0">
              <a:latin typeface="+mj-lt"/>
              <a:ea typeface="+mj-ea"/>
              <a:cs typeface="+mj-cs"/>
            </a:endParaRPr>
          </a:p>
          <a:p>
            <a:pPr marL="285750" indent="-285750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ea typeface="+mj-ea"/>
                <a:cs typeface="+mj-cs"/>
              </a:rPr>
              <a:t>Rails of the ladder are represented by the alternating: deoxyribose sugar and phosphate.  </a:t>
            </a:r>
          </a:p>
          <a:p>
            <a:pPr marL="285750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endParaRPr lang="en-US" altLang="en-US" sz="800" dirty="0">
              <a:latin typeface="+mj-lt"/>
              <a:ea typeface="+mj-ea"/>
              <a:cs typeface="+mj-cs"/>
            </a:endParaRPr>
          </a:p>
          <a:p>
            <a:pPr marL="285750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ea typeface="+mj-ea"/>
                <a:cs typeface="+mj-cs"/>
              </a:rPr>
              <a:t>There are 4 nitrogen bases: </a:t>
            </a:r>
          </a:p>
          <a:p>
            <a:pPr marL="1174750" lvl="2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ea typeface="+mj-ea"/>
                <a:cs typeface="+mj-cs"/>
              </a:rPr>
              <a:t>cytosine (C)</a:t>
            </a:r>
          </a:p>
          <a:p>
            <a:pPr marL="1174750" lvl="2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ea typeface="+mj-ea"/>
                <a:cs typeface="+mj-cs"/>
              </a:rPr>
              <a:t>guanine (G)</a:t>
            </a:r>
          </a:p>
          <a:p>
            <a:pPr marL="1174750" lvl="2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ea typeface="+mj-ea"/>
                <a:cs typeface="+mj-cs"/>
              </a:rPr>
              <a:t>thymine(T)</a:t>
            </a:r>
          </a:p>
          <a:p>
            <a:pPr marL="1174750" lvl="2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ea typeface="+mj-ea"/>
                <a:cs typeface="+mj-cs"/>
              </a:rPr>
              <a:t>adenine(A)</a:t>
            </a:r>
          </a:p>
          <a:p>
            <a:pPr marL="488950" lvl="1" indent="0" eaLnBrk="1" hangingPunct="1">
              <a:buClr>
                <a:srgbClr val="A6000D"/>
              </a:buClr>
              <a:defRPr/>
            </a:pPr>
            <a:endParaRPr lang="en-US" altLang="en-US" dirty="0">
              <a:latin typeface="+mj-lt"/>
              <a:ea typeface="+mj-ea"/>
              <a:cs typeface="+mj-cs"/>
            </a:endParaRPr>
          </a:p>
          <a:p>
            <a:pPr marL="774700" lvl="1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ea typeface="+mj-ea"/>
                <a:cs typeface="+mj-cs"/>
              </a:rPr>
              <a:t>The four bases pair up to make the “steps” on the “ladder”</a:t>
            </a:r>
          </a:p>
          <a:p>
            <a:pPr marL="774700" lvl="1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+mj-lt"/>
              <a:ea typeface="+mj-ea"/>
              <a:cs typeface="+mj-cs"/>
            </a:endParaRPr>
          </a:p>
          <a:p>
            <a:pPr marL="774700" lvl="1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ea typeface="+mj-ea"/>
                <a:cs typeface="+mj-cs"/>
              </a:rPr>
              <a:t>C-G, A-T</a:t>
            </a:r>
          </a:p>
          <a:p>
            <a:pPr marL="0" indent="0" eaLnBrk="1" hangingPunct="1">
              <a:buClr>
                <a:srgbClr val="A6000D"/>
              </a:buClr>
              <a:defRPr/>
            </a:pPr>
            <a:endParaRPr lang="en-US" altLang="en-US" sz="3200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AC43885-C46D-8941-8642-3080657D5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722" y="3864019"/>
            <a:ext cx="2654574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CFEFF61-EFDE-EA42-97A4-68A9D831B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722" y="1465219"/>
            <a:ext cx="2654574" cy="249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70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Endocrine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755374"/>
            <a:ext cx="8534400" cy="5711377"/>
          </a:xfrm>
        </p:spPr>
        <p:txBody>
          <a:bodyPr/>
          <a:lstStyle/>
          <a:p>
            <a:r>
              <a:rPr lang="en-US" b="1" dirty="0"/>
              <a:t>Hormones: </a:t>
            </a:r>
            <a:r>
              <a:rPr lang="en-US" dirty="0"/>
              <a:t>are chemical messengers that are secreted directly into the blood</a:t>
            </a:r>
          </a:p>
          <a:p>
            <a:pPr lvl="2"/>
            <a:r>
              <a:rPr lang="en-US" dirty="0"/>
              <a:t>Steroid and Non-steroid</a:t>
            </a:r>
          </a:p>
          <a:p>
            <a:pPr lvl="2"/>
            <a:endParaRPr lang="en-US" dirty="0"/>
          </a:p>
          <a:p>
            <a:r>
              <a:rPr lang="en-US" b="1" dirty="0"/>
              <a:t>Pituitary gland:  </a:t>
            </a:r>
            <a:r>
              <a:rPr lang="en-US" dirty="0"/>
              <a:t>Pea sized. Secretes a wide variety of hormones, many of which control other endocrine glands</a:t>
            </a:r>
          </a:p>
          <a:p>
            <a:endParaRPr lang="en-US" dirty="0"/>
          </a:p>
          <a:p>
            <a:r>
              <a:rPr lang="en-US" b="1" dirty="0"/>
              <a:t>Hypothalamus: </a:t>
            </a:r>
            <a:r>
              <a:rPr lang="en-US" dirty="0"/>
              <a:t>In Brain</a:t>
            </a:r>
            <a:r>
              <a:rPr lang="en-US" b="1" dirty="0"/>
              <a:t>. </a:t>
            </a:r>
            <a:r>
              <a:rPr lang="en-US" dirty="0"/>
              <a:t>Provides a link between the nervous and endocrine systems. Produces hormones that directly regulate body processes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060" y="468016"/>
            <a:ext cx="3229722" cy="24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96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628D-CB03-2642-BC6E-8CA01FCA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262" y="267602"/>
            <a:ext cx="8911687" cy="1280890"/>
          </a:xfrm>
        </p:spPr>
        <p:txBody>
          <a:bodyPr/>
          <a:lstStyle/>
          <a:p>
            <a:r>
              <a:rPr lang="en-US" dirty="0"/>
              <a:t>RNA Structure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9DD70F50-5F63-0848-9E8D-D6C2E1F36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74" y="1928433"/>
            <a:ext cx="8662987" cy="471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300" tIns="50654" rIns="101300" bIns="50654">
            <a:spAutoFit/>
          </a:bodyPr>
          <a:lstStyle>
            <a:lvl1pPr marL="254000" indent="-254000" defTabSz="10191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9175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917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917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917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ea typeface="+mj-ea"/>
                <a:cs typeface="+mj-cs"/>
              </a:rPr>
              <a:t>RNA is usually a single helix or single stranded.</a:t>
            </a:r>
            <a:endParaRPr lang="en-US" altLang="en-US" sz="800" dirty="0">
              <a:latin typeface="+mj-lt"/>
              <a:ea typeface="+mj-ea"/>
              <a:cs typeface="+mj-cs"/>
            </a:endParaRPr>
          </a:p>
          <a:p>
            <a:pPr marL="285750" indent="-285750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ea typeface="+mj-ea"/>
                <a:cs typeface="+mj-cs"/>
              </a:rPr>
              <a:t>Sides are represented by the alternating: ribose sugar and phosphate.  </a:t>
            </a:r>
          </a:p>
          <a:p>
            <a:pPr marL="285750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endParaRPr lang="en-US" altLang="en-US" sz="800" dirty="0">
              <a:latin typeface="+mj-lt"/>
              <a:ea typeface="+mj-ea"/>
              <a:cs typeface="+mj-cs"/>
            </a:endParaRPr>
          </a:p>
          <a:p>
            <a:pPr marL="285750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ea typeface="+mj-ea"/>
                <a:cs typeface="+mj-cs"/>
              </a:rPr>
              <a:t>There are 4 nitrogen bases: </a:t>
            </a:r>
          </a:p>
          <a:p>
            <a:pPr marL="1174750" lvl="2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ea typeface="+mj-ea"/>
                <a:cs typeface="+mj-cs"/>
              </a:rPr>
              <a:t>cytosine (C)</a:t>
            </a:r>
          </a:p>
          <a:p>
            <a:pPr marL="1174750" lvl="2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ea typeface="+mj-ea"/>
                <a:cs typeface="+mj-cs"/>
              </a:rPr>
              <a:t>guanine (G)</a:t>
            </a:r>
          </a:p>
          <a:p>
            <a:pPr marL="1174750" lvl="2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ea typeface="+mj-ea"/>
                <a:cs typeface="+mj-cs"/>
              </a:rPr>
              <a:t>Uracil  (U)</a:t>
            </a:r>
          </a:p>
          <a:p>
            <a:pPr marL="1174750" lvl="2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ea typeface="+mj-ea"/>
                <a:cs typeface="+mj-cs"/>
              </a:rPr>
              <a:t>adenine(A)</a:t>
            </a:r>
          </a:p>
          <a:p>
            <a:pPr marL="488950" lvl="1" indent="0" eaLnBrk="1" hangingPunct="1">
              <a:buClr>
                <a:srgbClr val="A6000D"/>
              </a:buClr>
              <a:defRPr/>
            </a:pPr>
            <a:endParaRPr lang="en-US" altLang="en-US" dirty="0">
              <a:latin typeface="+mj-lt"/>
              <a:ea typeface="+mj-ea"/>
              <a:cs typeface="+mj-cs"/>
            </a:endParaRPr>
          </a:p>
          <a:p>
            <a:pPr marL="774700" lvl="1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ea typeface="+mj-ea"/>
                <a:cs typeface="+mj-cs"/>
              </a:rPr>
              <a:t>The four bases pair up DNA when RNA is made and other RNA to make proteins</a:t>
            </a:r>
          </a:p>
          <a:p>
            <a:pPr marL="774700" lvl="1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+mj-lt"/>
              <a:ea typeface="+mj-ea"/>
              <a:cs typeface="+mj-cs"/>
            </a:endParaRPr>
          </a:p>
          <a:p>
            <a:pPr marL="774700" lvl="1" eaLnBrk="1" hangingPunct="1">
              <a:buClr>
                <a:srgbClr val="A6000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ea typeface="+mj-ea"/>
                <a:cs typeface="+mj-cs"/>
              </a:rPr>
              <a:t>C-G, A-U</a:t>
            </a:r>
          </a:p>
          <a:p>
            <a:pPr marL="0" indent="0" eaLnBrk="1" hangingPunct="1">
              <a:buClr>
                <a:srgbClr val="A6000D"/>
              </a:buClr>
              <a:defRPr/>
            </a:pPr>
            <a:endParaRPr lang="en-US" altLang="en-US" sz="3200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B7185E53-D254-D24C-9E63-EE303E5A7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414" y="1324043"/>
            <a:ext cx="3706812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77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628D-CB03-2642-BC6E-8CA01FCA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262" y="267602"/>
            <a:ext cx="8911687" cy="1280890"/>
          </a:xfrm>
        </p:spPr>
        <p:txBody>
          <a:bodyPr/>
          <a:lstStyle/>
          <a:p>
            <a:r>
              <a:rPr lang="en-US" dirty="0"/>
              <a:t>DNA Structure=Proteins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7008-5AF6-C14B-BBCC-2A0E33E47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45" y="1352470"/>
            <a:ext cx="10885714" cy="550553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The base pair code in DNA is used to make RNA in a process called </a:t>
            </a:r>
            <a:r>
              <a:rPr lang="en-US" altLang="en-US" sz="2800" b="1" dirty="0"/>
              <a:t>transcription.  </a:t>
            </a:r>
          </a:p>
          <a:p>
            <a:endParaRPr lang="en-US" altLang="en-US" sz="2800" b="1" dirty="0"/>
          </a:p>
          <a:p>
            <a:r>
              <a:rPr lang="en-US" altLang="en-US" sz="2800" dirty="0"/>
              <a:t>In RNA thymine is replaced with uracil (T’s are swapped out with U’s) when RNA is synthesized. </a:t>
            </a:r>
          </a:p>
          <a:p>
            <a:pPr marL="0" indent="0">
              <a:buNone/>
            </a:pPr>
            <a:endParaRPr lang="en-US" altLang="en-US" sz="2800" b="1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sz="3000" b="1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  <p:pic>
        <p:nvPicPr>
          <p:cNvPr id="5" name="Picture 15" descr="ch 12 im 19">
            <a:extLst>
              <a:ext uri="{FF2B5EF4-FFF2-40B4-BE49-F238E27FC236}">
                <a16:creationId xmlns:a16="http://schemas.microsoft.com/office/drawing/2014/main" id="{57B9A200-D5E9-BD4D-A6B9-DEFFF3B2F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05" y="3826561"/>
            <a:ext cx="481965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140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628D-CB03-2642-BC6E-8CA01FCA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262" y="267602"/>
            <a:ext cx="8911687" cy="1280890"/>
          </a:xfrm>
        </p:spPr>
        <p:txBody>
          <a:bodyPr/>
          <a:lstStyle/>
          <a:p>
            <a:r>
              <a:rPr lang="en-US" dirty="0"/>
              <a:t>DNA Structure=Proteins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7008-5AF6-C14B-BBCC-2A0E33E47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66" y="1230172"/>
            <a:ext cx="6182022" cy="580813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The base code in RNA is used to make polypeptides (chains of amino acids) during a process called </a:t>
            </a:r>
            <a:r>
              <a:rPr lang="en-US" altLang="en-US" sz="2800" b="1" dirty="0"/>
              <a:t>translation.</a:t>
            </a:r>
          </a:p>
          <a:p>
            <a:endParaRPr lang="en-US" altLang="en-US" sz="800" b="1" dirty="0"/>
          </a:p>
          <a:p>
            <a:r>
              <a:rPr lang="en-US" altLang="en-US" sz="2800" dirty="0"/>
              <a:t>RNA  base code is separated into groups of three called </a:t>
            </a:r>
            <a:r>
              <a:rPr lang="en-US" altLang="en-US" sz="2800" b="1" dirty="0"/>
              <a:t>codons</a:t>
            </a:r>
            <a:r>
              <a:rPr lang="en-US" altLang="en-US" sz="2800" dirty="0"/>
              <a:t>.  Each codon codes for an amino acid.</a:t>
            </a:r>
          </a:p>
          <a:p>
            <a:endParaRPr lang="en-US" altLang="en-US" sz="800" dirty="0"/>
          </a:p>
          <a:p>
            <a:r>
              <a:rPr lang="en-US" altLang="en-US" sz="2800" dirty="0"/>
              <a:t>Polypeptides are eventually turned into proteins.  </a:t>
            </a:r>
          </a:p>
          <a:p>
            <a:pPr marL="0" indent="0">
              <a:buNone/>
            </a:pPr>
            <a:endParaRPr lang="en-US" altLang="en-US" sz="2800" b="1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sz="3000" b="1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  <p:pic>
        <p:nvPicPr>
          <p:cNvPr id="6" name="Picture 14" descr="ch 12 im 30">
            <a:extLst>
              <a:ext uri="{FF2B5EF4-FFF2-40B4-BE49-F238E27FC236}">
                <a16:creationId xmlns:a16="http://schemas.microsoft.com/office/drawing/2014/main" id="{3CBC2C31-7BFE-944E-9E64-4B5B5F97C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86" y="1230171"/>
            <a:ext cx="3698763" cy="539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876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Endocrine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r>
              <a:rPr lang="en-US" b="1" dirty="0"/>
              <a:t>Adrenal glands: </a:t>
            </a:r>
            <a:r>
              <a:rPr lang="en-US" dirty="0"/>
              <a:t>Located above the kidneys. Secretes hormones which helps the body deal with stress, helps regulate the balance of minerals in the body and secretes fight-or-flight hormones such as adrenaline. </a:t>
            </a:r>
          </a:p>
          <a:p>
            <a:r>
              <a:rPr lang="en-US" b="1" dirty="0"/>
              <a:t>Thyroid gland: </a:t>
            </a:r>
            <a:r>
              <a:rPr lang="en-US" dirty="0"/>
              <a:t>large gland in the neck. Thyroid hormones increase the rate of metabolism in cells throughout the body</a:t>
            </a:r>
            <a:r>
              <a:rPr lang="en-US" b="1" dirty="0"/>
              <a:t>. </a:t>
            </a:r>
          </a:p>
          <a:p>
            <a:r>
              <a:rPr lang="en-US" b="1" dirty="0"/>
              <a:t>Ovaries:  </a:t>
            </a:r>
            <a:r>
              <a:rPr lang="en-US" dirty="0"/>
              <a:t>secrete the female sex hormone estrogen</a:t>
            </a:r>
          </a:p>
          <a:p>
            <a:r>
              <a:rPr lang="en-US" b="1" dirty="0"/>
              <a:t>Testes: </a:t>
            </a:r>
            <a:r>
              <a:rPr lang="en-US" dirty="0"/>
              <a:t>secrete the male sex hormone testosterone</a:t>
            </a:r>
          </a:p>
        </p:txBody>
      </p:sp>
    </p:spTree>
    <p:extLst>
      <p:ext uri="{BB962C8B-B14F-4D97-AF65-F5344CB8AC3E}">
        <p14:creationId xmlns:p14="http://schemas.microsoft.com/office/powerpoint/2010/main" val="395628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Reproductive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Function: </a:t>
            </a:r>
          </a:p>
          <a:p>
            <a:r>
              <a:rPr lang="en-US" dirty="0"/>
              <a:t>Produces gametes (sex cells) and sex hormones	</a:t>
            </a:r>
          </a:p>
          <a:p>
            <a:pPr marL="0" indent="0">
              <a:buNone/>
            </a:pPr>
            <a:r>
              <a:rPr lang="en-US" sz="2800" b="1" dirty="0"/>
              <a:t>Structure: </a:t>
            </a:r>
          </a:p>
          <a:p>
            <a:r>
              <a:rPr lang="en-US" dirty="0"/>
              <a:t>Female: uterus; vagina; fallopian tubes; ovaries</a:t>
            </a:r>
          </a:p>
          <a:p>
            <a:r>
              <a:rPr lang="en-US" dirty="0"/>
              <a:t>Male: penis; testes; seminal vesicles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03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Reproductive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351722"/>
            <a:ext cx="8534400" cy="511502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Female: </a:t>
            </a:r>
          </a:p>
          <a:p>
            <a:r>
              <a:rPr lang="en-US" b="1" dirty="0"/>
              <a:t>Uterus:</a:t>
            </a:r>
            <a:r>
              <a:rPr lang="en-US" dirty="0"/>
              <a:t> Muscular organ shaped like an upside-down pear. During birth, contractions of the muscular walls of the uterus push the baby out of the body</a:t>
            </a:r>
          </a:p>
          <a:p>
            <a:r>
              <a:rPr lang="en-US" b="1" dirty="0"/>
              <a:t> Vagina: </a:t>
            </a:r>
            <a:r>
              <a:rPr lang="en-US" dirty="0"/>
              <a:t>Tube-like structure about 3.5 inches long. Receives sperm during sexual intercourse, and it provides a passageway for a baby to leave the mother’s body during birth</a:t>
            </a:r>
          </a:p>
          <a:p>
            <a:r>
              <a:rPr lang="en-US" b="1" dirty="0"/>
              <a:t>Fallopian tubes: </a:t>
            </a:r>
            <a:r>
              <a:rPr lang="en-US" dirty="0"/>
              <a:t>Tubes that allows eggs to move towards the uterus</a:t>
            </a:r>
          </a:p>
          <a:p>
            <a:r>
              <a:rPr lang="en-US" b="1" dirty="0"/>
              <a:t> Ovaries: </a:t>
            </a:r>
            <a:r>
              <a:rPr lang="en-US" dirty="0"/>
              <a:t>Small, egg-shaped organs that lie on either side of the uterus. They produce eggs and secrete estrogen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517" y="2380535"/>
            <a:ext cx="3266245" cy="20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8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Reproductive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7099598" cy="4605867"/>
          </a:xfrm>
        </p:spPr>
        <p:txBody>
          <a:bodyPr/>
          <a:lstStyle/>
          <a:p>
            <a:r>
              <a:rPr lang="en-US" b="1" dirty="0"/>
              <a:t>Male: </a:t>
            </a:r>
          </a:p>
          <a:p>
            <a:endParaRPr lang="en-US" b="1" dirty="0"/>
          </a:p>
          <a:p>
            <a:r>
              <a:rPr lang="en-US" b="1" dirty="0"/>
              <a:t>Penis:  </a:t>
            </a:r>
            <a:r>
              <a:rPr lang="en-US" dirty="0"/>
              <a:t>External genital organ, secretes urine and semen </a:t>
            </a:r>
          </a:p>
          <a:p>
            <a:endParaRPr lang="en-US" dirty="0"/>
          </a:p>
          <a:p>
            <a:r>
              <a:rPr lang="en-US" b="1" dirty="0"/>
              <a:t>Testes: </a:t>
            </a:r>
            <a:r>
              <a:rPr lang="en-US" dirty="0"/>
              <a:t>Located in scrotum just behind the penis. Produce sperm and secrete testosterone. </a:t>
            </a:r>
          </a:p>
          <a:p>
            <a:endParaRPr lang="en-US" dirty="0"/>
          </a:p>
          <a:p>
            <a:r>
              <a:rPr lang="en-US" b="1" dirty="0"/>
              <a:t>Seminal vesicles: </a:t>
            </a:r>
            <a:r>
              <a:rPr lang="en-US" dirty="0"/>
              <a:t>Ducts that transport sperm from the epididymis to the urethra in the penis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293" y="1860884"/>
            <a:ext cx="3843590" cy="246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9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Respiratory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Function: </a:t>
            </a:r>
          </a:p>
          <a:p>
            <a:r>
              <a:rPr lang="en-US" dirty="0"/>
              <a:t>Brings air to sites where gas exchange can occur between the blood and cells around the body or blood and air  in the lungs.	</a:t>
            </a:r>
          </a:p>
          <a:p>
            <a:pPr marL="0" indent="0">
              <a:buNone/>
            </a:pPr>
            <a:r>
              <a:rPr lang="en-US" sz="2800" b="1" dirty="0"/>
              <a:t>Structure: </a:t>
            </a:r>
          </a:p>
          <a:p>
            <a:r>
              <a:rPr lang="en-US" dirty="0"/>
              <a:t>Trachea, larynx, pharynx, lungs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3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Respiratory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431235"/>
            <a:ext cx="8156713" cy="503551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Trachea: </a:t>
            </a:r>
            <a:r>
              <a:rPr lang="en-US" dirty="0"/>
              <a:t>Wide pipe; allows air to enter and leave the lungs </a:t>
            </a:r>
          </a:p>
          <a:p>
            <a:endParaRPr lang="en-US" dirty="0"/>
          </a:p>
          <a:p>
            <a:r>
              <a:rPr lang="en-US" b="1" dirty="0"/>
              <a:t>Larynx: </a:t>
            </a:r>
            <a:r>
              <a:rPr lang="en-US" dirty="0"/>
              <a:t>Voice box, located just above your wind pipe</a:t>
            </a:r>
          </a:p>
          <a:p>
            <a:endParaRPr lang="en-US" dirty="0"/>
          </a:p>
          <a:p>
            <a:r>
              <a:rPr lang="en-US" b="1" dirty="0"/>
              <a:t>Pharynx: </a:t>
            </a:r>
            <a:r>
              <a:rPr lang="en-US" dirty="0"/>
              <a:t>Passage between nasal cavity, oral cavity and trachea</a:t>
            </a:r>
          </a:p>
          <a:p>
            <a:endParaRPr lang="en-US" dirty="0"/>
          </a:p>
          <a:p>
            <a:r>
              <a:rPr lang="en-US" b="1" dirty="0"/>
              <a:t> Lungs: </a:t>
            </a:r>
            <a:r>
              <a:rPr lang="en-US" dirty="0"/>
              <a:t>	Sac like structure that expand to fill with air</a:t>
            </a:r>
          </a:p>
          <a:p>
            <a:pPr lvl="1"/>
            <a:r>
              <a:rPr lang="en-US" dirty="0"/>
              <a:t>Contain tree branch like structures and specialized structures called </a:t>
            </a:r>
            <a:r>
              <a:rPr lang="en-US" b="1" dirty="0"/>
              <a:t>alveoli</a:t>
            </a:r>
            <a:r>
              <a:rPr lang="en-US" dirty="0"/>
              <a:t> for gas exchange. </a:t>
            </a:r>
          </a:p>
          <a:p>
            <a:pPr lvl="1"/>
            <a:endParaRPr lang="en-US" dirty="0"/>
          </a:p>
          <a:p>
            <a:r>
              <a:rPr lang="en-US" b="1" dirty="0"/>
              <a:t>Diaphragm</a:t>
            </a:r>
            <a:r>
              <a:rPr lang="en-US" dirty="0"/>
              <a:t>: Large Muscle that pulls on chest cavity to make it expand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147" y="1679072"/>
            <a:ext cx="2940736" cy="342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6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17" y="172005"/>
            <a:ext cx="8534400" cy="1507067"/>
          </a:xfrm>
        </p:spPr>
        <p:txBody>
          <a:bodyPr/>
          <a:lstStyle/>
          <a:p>
            <a:r>
              <a:rPr lang="en-US" dirty="0"/>
              <a:t>Urinary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17" y="1860884"/>
            <a:ext cx="8534400" cy="46058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Function: </a:t>
            </a:r>
          </a:p>
          <a:p>
            <a:r>
              <a:rPr lang="en-US" dirty="0"/>
              <a:t>Removes extra water, salts, and waste products from blood and body </a:t>
            </a:r>
          </a:p>
          <a:p>
            <a:r>
              <a:rPr lang="en-US" dirty="0"/>
              <a:t>Controls pH; controls water and salt balance.	</a:t>
            </a:r>
          </a:p>
          <a:p>
            <a:pPr marL="0" indent="0">
              <a:buNone/>
            </a:pPr>
            <a:r>
              <a:rPr lang="en-US" sz="2800" b="1" dirty="0"/>
              <a:t>Structure: </a:t>
            </a:r>
          </a:p>
          <a:p>
            <a:r>
              <a:rPr lang="en-US" dirty="0"/>
              <a:t>Kidneys, urinary bladder and urethra </a:t>
            </a:r>
          </a:p>
        </p:txBody>
      </p:sp>
    </p:spTree>
    <p:extLst>
      <p:ext uri="{BB962C8B-B14F-4D97-AF65-F5344CB8AC3E}">
        <p14:creationId xmlns:p14="http://schemas.microsoft.com/office/powerpoint/2010/main" val="3909013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{F9F3EC02-BE90-474C-8B66-BC3306BBF13B}tf10001062</Template>
  <TotalTime>80</TotalTime>
  <Words>926</Words>
  <Application>Microsoft Macintosh PowerPoint</Application>
  <PresentationFormat>Widescreen</PresentationFormat>
  <Paragraphs>189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Ion</vt:lpstr>
      <vt:lpstr>Endocrine </vt:lpstr>
      <vt:lpstr>Endocrine </vt:lpstr>
      <vt:lpstr>Endocrine </vt:lpstr>
      <vt:lpstr>Reproductive </vt:lpstr>
      <vt:lpstr>Reproductive </vt:lpstr>
      <vt:lpstr>Reproductive </vt:lpstr>
      <vt:lpstr>Respiratory</vt:lpstr>
      <vt:lpstr>Respiratory</vt:lpstr>
      <vt:lpstr>Urinary </vt:lpstr>
      <vt:lpstr>Urinary </vt:lpstr>
      <vt:lpstr>Nervous</vt:lpstr>
      <vt:lpstr>Nervous</vt:lpstr>
      <vt:lpstr>Nervous</vt:lpstr>
      <vt:lpstr>Immune </vt:lpstr>
      <vt:lpstr>Immune </vt:lpstr>
      <vt:lpstr>Immune </vt:lpstr>
      <vt:lpstr>DNA Structure=Proteins</vt:lpstr>
      <vt:lpstr>DNA Structure=Proteins</vt:lpstr>
      <vt:lpstr>DNA Structure</vt:lpstr>
      <vt:lpstr>RNA Structure</vt:lpstr>
      <vt:lpstr>DNA Structure=Proteins</vt:lpstr>
      <vt:lpstr>DNA Structure=Proteins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 Function</dc:title>
  <dc:creator>Matthew Carter</dc:creator>
  <cp:lastModifiedBy>Matthew Carter</cp:lastModifiedBy>
  <cp:revision>12</cp:revision>
  <dcterms:created xsi:type="dcterms:W3CDTF">2018-11-28T01:57:34Z</dcterms:created>
  <dcterms:modified xsi:type="dcterms:W3CDTF">2018-11-28T12:43:21Z</dcterms:modified>
</cp:coreProperties>
</file>