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7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6"/>
    <p:restoredTop sz="94289"/>
  </p:normalViewPr>
  <p:slideViewPr>
    <p:cSldViewPr snapToGrid="0" snapToObjects="1">
      <p:cViewPr varScale="1">
        <p:scale>
          <a:sx n="75" d="100"/>
          <a:sy n="75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6622-E160-1741-B77C-07D2C174E97B}" type="datetimeFigureOut">
              <a:rPr lang="en-US" smtClean="0"/>
              <a:t>10/30/18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858A-801D-6441-AB6D-3AA8A970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organisms get energy from food?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DA9C-C49E-DD48-A274-8F8F6E2A9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329" y="2133600"/>
            <a:ext cx="9202283" cy="4724400"/>
          </a:xfrm>
        </p:spPr>
        <p:txBody>
          <a:bodyPr>
            <a:normAutofit/>
          </a:bodyPr>
          <a:lstStyle/>
          <a:p>
            <a:r>
              <a:rPr lang="en-US" sz="2800" dirty="0"/>
              <a:t>Organisms get energy from food by breaking it down to glucose and breaking down glucose to create ATP during </a:t>
            </a:r>
            <a:r>
              <a:rPr lang="en-US" sz="2800" b="1" dirty="0"/>
              <a:t>cellular respiration. </a:t>
            </a:r>
          </a:p>
          <a:p>
            <a:endParaRPr lang="en-US" sz="2800" b="1" dirty="0"/>
          </a:p>
        </p:txBody>
      </p:sp>
      <p:pic>
        <p:nvPicPr>
          <p:cNvPr id="4" name="Picture 11" descr="ch 8 eq 15">
            <a:extLst>
              <a:ext uri="{FF2B5EF4-FFF2-40B4-BE49-F238E27FC236}">
                <a16:creationId xmlns:a16="http://schemas.microsoft.com/office/drawing/2014/main" id="{B8D98D2B-C437-2746-85D5-6F461A9E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29" y="3969544"/>
            <a:ext cx="82296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7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31CF-EE24-D644-AD4A-9B10B837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403" y="300628"/>
            <a:ext cx="8911687" cy="1280890"/>
          </a:xfrm>
        </p:spPr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F1FB3-3C82-BE4B-AFCA-2FA84EBF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1295400"/>
          </a:xfrm>
        </p:spPr>
        <p:txBody>
          <a:bodyPr>
            <a:normAutofit/>
          </a:bodyPr>
          <a:lstStyle/>
          <a:p>
            <a:r>
              <a:rPr lang="en-US" sz="2800" u="sng" dirty="0"/>
              <a:t>Inputs:</a:t>
            </a:r>
            <a:r>
              <a:rPr lang="en-US" sz="2800" dirty="0"/>
              <a:t> Glucose (sugar) and Oxygen</a:t>
            </a:r>
          </a:p>
          <a:p>
            <a:r>
              <a:rPr lang="en-US" sz="2800" u="sng" dirty="0"/>
              <a:t>Outputs: </a:t>
            </a:r>
            <a:r>
              <a:rPr lang="en-US" sz="2800" dirty="0"/>
              <a:t>Carbon dioxide, Water and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52126-7168-1745-9937-72B3F3A4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3200400"/>
            <a:ext cx="5537200" cy="3111500"/>
          </a:xfrm>
          <a:prstGeom prst="rect">
            <a:avLst/>
          </a:prstGeom>
        </p:spPr>
      </p:pic>
      <p:pic>
        <p:nvPicPr>
          <p:cNvPr id="8" name="Picture 11" descr="ch 8 eq 15">
            <a:extLst>
              <a:ext uri="{FF2B5EF4-FFF2-40B4-BE49-F238E27FC236}">
                <a16:creationId xmlns:a16="http://schemas.microsoft.com/office/drawing/2014/main" id="{D6D988C0-0A49-1543-A556-94125065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88" y="1096294"/>
            <a:ext cx="5058624" cy="6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0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31CF-EE24-D644-AD4A-9B10B837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0" y="356525"/>
            <a:ext cx="8911687" cy="1280890"/>
          </a:xfrm>
        </p:spPr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1BFB-EE99-FC4A-BAC8-CEFFDE4F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0" y="1446029"/>
            <a:ext cx="9590752" cy="512489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Cellular respiration occurs in three main parts.</a:t>
            </a:r>
          </a:p>
          <a:p>
            <a:pPr marL="457200" lvl="1" indent="0">
              <a:buClr>
                <a:srgbClr val="A6000D"/>
              </a:buClr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1.Glycolysis-</a:t>
            </a:r>
            <a:r>
              <a:rPr lang="en-US" altLang="en-US" sz="2400" dirty="0"/>
              <a:t> glucose is broken down into pyruvate molecules, 2ATP are produced </a:t>
            </a:r>
          </a:p>
          <a:p>
            <a:pPr>
              <a:buClr>
                <a:srgbClr val="A6000D"/>
              </a:buClr>
              <a:buFont typeface="Wingdings" charset="2"/>
              <a:buChar char="§"/>
              <a:defRPr/>
            </a:pPr>
            <a:r>
              <a:rPr lang="en-US" altLang="en-US" sz="28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Aerobic respiration (requires oxygen)</a:t>
            </a:r>
          </a:p>
          <a:p>
            <a:pPr marL="457200" lvl="1" indent="0">
              <a:buClr>
                <a:srgbClr val="A6000D"/>
              </a:buClr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2. Kreb’s Cycle- 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Pyruvate is broken down to produce CO</a:t>
            </a:r>
            <a:r>
              <a:rPr lang="en-US" altLang="en-US" sz="2400" baseline="-250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2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and 2 ATP </a:t>
            </a:r>
          </a:p>
          <a:p>
            <a:pPr marL="457200" lvl="1" indent="0">
              <a:buClr>
                <a:srgbClr val="A6000D"/>
              </a:buClr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3. Electron Transport/ Phosphorylation- 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Oxygen is used and 32-34ATP and water are produced.</a:t>
            </a:r>
            <a:endParaRPr lang="en-US" altLang="en-US" sz="2400" b="1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 lvl="3"/>
            <a:endParaRPr lang="en-US" sz="2400" b="1" dirty="0"/>
          </a:p>
          <a:p>
            <a:pPr lvl="3"/>
            <a:r>
              <a:rPr lang="en-US" sz="2400" b="1" dirty="0"/>
              <a:t>36-38 Total ATP Produced</a:t>
            </a:r>
          </a:p>
        </p:txBody>
      </p:sp>
      <p:pic>
        <p:nvPicPr>
          <p:cNvPr id="4" name="Picture 11" descr="ch 8 eq 15">
            <a:extLst>
              <a:ext uri="{FF2B5EF4-FFF2-40B4-BE49-F238E27FC236}">
                <a16:creationId xmlns:a16="http://schemas.microsoft.com/office/drawing/2014/main" id="{BD9608A7-E05A-064A-913D-77F2EC1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53" y="514368"/>
            <a:ext cx="4956848" cy="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3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31CF-EE24-D644-AD4A-9B10B837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0" y="356525"/>
            <a:ext cx="8911687" cy="1280890"/>
          </a:xfrm>
        </p:spPr>
        <p:txBody>
          <a:bodyPr/>
          <a:lstStyle/>
          <a:p>
            <a:r>
              <a:rPr lang="en-US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1BFB-EE99-FC4A-BAC8-CEFFDE4F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860" y="1446029"/>
            <a:ext cx="9590752" cy="5124892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Cellular respiration can also occur without oxygen which is called </a:t>
            </a:r>
            <a:r>
              <a:rPr lang="en-US" altLang="en-US" sz="2400" b="1" dirty="0"/>
              <a:t>anaerobic respiration.</a:t>
            </a:r>
          </a:p>
          <a:p>
            <a:endParaRPr lang="en-US" altLang="en-US" sz="1400" b="1" dirty="0"/>
          </a:p>
          <a:p>
            <a:pPr marL="0" indent="0">
              <a:buNone/>
            </a:pPr>
            <a:r>
              <a:rPr lang="en-US" altLang="en-US" sz="2400" b="1" u="sng" dirty="0"/>
              <a:t>2 types of anaerobic pathways that follow glycolysis:</a:t>
            </a:r>
          </a:p>
          <a:p>
            <a:pPr>
              <a:defRPr/>
            </a:pPr>
            <a:r>
              <a:rPr lang="en-US" altLang="en-US" sz="2400" b="1" dirty="0"/>
              <a:t>Lactic acid fermentation</a:t>
            </a:r>
          </a:p>
          <a:p>
            <a:pPr marL="1200150" lvl="3" indent="-342900">
              <a:buFont typeface="Wingdings" pitchFamily="2" charset="2"/>
              <a:buChar char="§"/>
              <a:defRPr/>
            </a:pPr>
            <a:r>
              <a:rPr lang="en-US" altLang="en-US" sz="2200" dirty="0"/>
              <a:t>Pyruvate (input) is converted into Lactic Acid (output) </a:t>
            </a:r>
          </a:p>
          <a:p>
            <a:pPr marL="0" lvl="1" indent="0">
              <a:buNone/>
              <a:defRPr/>
            </a:pPr>
            <a:endParaRPr lang="en-US" altLang="en-US" sz="2200" dirty="0">
              <a:solidFill>
                <a:srgbClr val="CC0066"/>
              </a:solidFill>
            </a:endParaRPr>
          </a:p>
          <a:p>
            <a:pPr>
              <a:buClr>
                <a:srgbClr val="A6000D"/>
              </a:buClr>
              <a:defRPr/>
            </a:pPr>
            <a:r>
              <a:rPr lang="en-US" altLang="en-US" sz="2400" b="1" dirty="0"/>
              <a:t>Alcohol fermentation</a:t>
            </a:r>
          </a:p>
          <a:p>
            <a:pPr lvl="2">
              <a:buClr>
                <a:srgbClr val="A6000D"/>
              </a:buClr>
              <a:buFont typeface="Wingdings" charset="2"/>
              <a:buChar char="§"/>
              <a:defRPr/>
            </a:pPr>
            <a:r>
              <a:rPr lang="en-US" altLang="en-US" sz="2200" dirty="0"/>
              <a:t>Pyruvate (input) is converted to Ethanol (output) </a:t>
            </a:r>
          </a:p>
          <a:p>
            <a:pPr lvl="2">
              <a:buClr>
                <a:srgbClr val="A6000D"/>
              </a:buClr>
              <a:buFont typeface="Wingdings" charset="2"/>
              <a:buChar char="§"/>
              <a:defRPr/>
            </a:pPr>
            <a:endParaRPr lang="en-US" altLang="en-US" sz="2200" dirty="0"/>
          </a:p>
          <a:p>
            <a:pPr>
              <a:buClr>
                <a:srgbClr val="A6000D"/>
              </a:buClr>
              <a:defRPr/>
            </a:pPr>
            <a:r>
              <a:rPr lang="en-US" altLang="en-US" sz="2400" b="1" dirty="0"/>
              <a:t>2ATP </a:t>
            </a:r>
            <a:r>
              <a:rPr lang="en-US" altLang="en-US" sz="2400" dirty="0"/>
              <a:t>is produced in both versions of anaerobic respiration from glycolysis. </a:t>
            </a:r>
          </a:p>
          <a:p>
            <a:endParaRPr lang="en-US" sz="2400" b="1" dirty="0"/>
          </a:p>
        </p:txBody>
      </p:sp>
      <p:pic>
        <p:nvPicPr>
          <p:cNvPr id="4" name="Picture 11" descr="ch 8 eq 15">
            <a:extLst>
              <a:ext uri="{FF2B5EF4-FFF2-40B4-BE49-F238E27FC236}">
                <a16:creationId xmlns:a16="http://schemas.microsoft.com/office/drawing/2014/main" id="{BD9608A7-E05A-064A-913D-77F2EC1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53" y="514368"/>
            <a:ext cx="4956848" cy="63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84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C13DD-7142-4945-AC48-B2C2B2D5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it all happen in the cell?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23A7-77B1-8245-A9E4-D73EFB0F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365021" cy="3777622"/>
          </a:xfrm>
        </p:spPr>
        <p:txBody>
          <a:bodyPr/>
          <a:lstStyle/>
          <a:p>
            <a:r>
              <a:rPr lang="en-US" b="1" dirty="0"/>
              <a:t>Photosynthesis</a:t>
            </a:r>
            <a:r>
              <a:rPr lang="en-US" dirty="0"/>
              <a:t> occurs in the chloroplasts of cells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respiration </a:t>
            </a:r>
            <a:r>
              <a:rPr lang="en-US" dirty="0"/>
              <a:t>starts in the cytoplasm/cytosol (anaerobic) and then in the mitochondria (aerobic). </a:t>
            </a:r>
          </a:p>
        </p:txBody>
      </p:sp>
      <p:pic>
        <p:nvPicPr>
          <p:cNvPr id="4" name="Picture 13" descr="ch 8 im 7">
            <a:extLst>
              <a:ext uri="{FF2B5EF4-FFF2-40B4-BE49-F238E27FC236}">
                <a16:creationId xmlns:a16="http://schemas.microsoft.com/office/drawing/2014/main" id="{FE02B036-D5E6-1F43-96A5-0844433D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6" y="1552353"/>
            <a:ext cx="4368941" cy="200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ch 8 im 16">
            <a:extLst>
              <a:ext uri="{FF2B5EF4-FFF2-40B4-BE49-F238E27FC236}">
                <a16:creationId xmlns:a16="http://schemas.microsoft.com/office/drawing/2014/main" id="{43CD0242-4CB6-EE4B-B968-C931532E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38" y="3653500"/>
            <a:ext cx="5399018" cy="22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9686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{6DBCF6F4-E4F7-2F4E-8E55-9FB30FF79A73}tf10001069</Template>
  <TotalTime>3030</TotalTime>
  <Words>211</Words>
  <Application>Microsoft Macintosh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Times New Roman</vt:lpstr>
      <vt:lpstr>Wingdings</vt:lpstr>
      <vt:lpstr>Wingdings 3</vt:lpstr>
      <vt:lpstr>Wisp</vt:lpstr>
      <vt:lpstr>How do organisms get energy from food?</vt:lpstr>
      <vt:lpstr>Cellular Respiration</vt:lpstr>
      <vt:lpstr>Cellular Respiration</vt:lpstr>
      <vt:lpstr>Cellular Respiration</vt:lpstr>
      <vt:lpstr>Where does it all happen in the cell?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dcterms:created xsi:type="dcterms:W3CDTF">2018-09-24T13:07:15Z</dcterms:created>
  <dcterms:modified xsi:type="dcterms:W3CDTF">2018-10-30T13:42:59Z</dcterms:modified>
</cp:coreProperties>
</file>