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7" r:id="rId1"/>
  </p:sldMasterIdLst>
  <p:sldIdLst>
    <p:sldId id="281" r:id="rId2"/>
    <p:sldId id="282" r:id="rId3"/>
    <p:sldId id="283" r:id="rId4"/>
    <p:sldId id="285" r:id="rId5"/>
    <p:sldId id="286" r:id="rId6"/>
    <p:sldId id="287" r:id="rId7"/>
    <p:sldId id="284" r:id="rId8"/>
    <p:sldId id="288" r:id="rId9"/>
    <p:sldId id="289" r:id="rId10"/>
    <p:sldId id="29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02"/>
    <p:restoredTop sz="94261"/>
  </p:normalViewPr>
  <p:slideViewPr>
    <p:cSldViewPr snapToGrid="0" snapToObjects="1">
      <p:cViewPr varScale="1">
        <p:scale>
          <a:sx n="86" d="100"/>
          <a:sy n="86" d="100"/>
        </p:scale>
        <p:origin x="21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6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5043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0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2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19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5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8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8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6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2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2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9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3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622-E160-1741-B77C-07D2C174E97B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8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6622-E160-1741-B77C-07D2C174E97B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FD4E23-86BC-F649-8047-A7B988A33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9D7E-47BA-0B49-833E-34DC4DC6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Energy Flow and Matter Cycling in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4BBF9-08FC-FE44-9982-9672B072A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/>
              <a:t>Ecosystem</a:t>
            </a:r>
            <a:r>
              <a:rPr lang="en-US" sz="2400" b="1" dirty="0"/>
              <a:t>: </a:t>
            </a:r>
            <a:r>
              <a:rPr lang="en-US" sz="2400" dirty="0"/>
              <a:t>a unit of nature and the focus of study in ecology. It consists of all the biotic and abiotic factors in an area and their interactions.</a:t>
            </a:r>
          </a:p>
          <a:p>
            <a:r>
              <a:rPr lang="en-US" sz="2400" b="1" u="sng" dirty="0"/>
              <a:t>Biotic factors</a:t>
            </a:r>
            <a:r>
              <a:rPr lang="en-US" sz="2400" dirty="0"/>
              <a:t> are living factors in an organism’s environment.</a:t>
            </a:r>
          </a:p>
          <a:p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Abiotic factors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nonliving factors in an organism’s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4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7210-AADC-F243-90F6-C94DA130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60979"/>
            <a:ext cx="8911687" cy="1280890"/>
          </a:xfrm>
        </p:spPr>
        <p:txBody>
          <a:bodyPr/>
          <a:lstStyle/>
          <a:p>
            <a:r>
              <a:rPr lang="en-US" dirty="0"/>
              <a:t>Matter Cycling in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7620B-4C08-6A4F-936B-6ADDC3850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24503"/>
            <a:ext cx="2962502" cy="5372518"/>
          </a:xfrm>
        </p:spPr>
        <p:txBody>
          <a:bodyPr>
            <a:normAutofit/>
          </a:bodyPr>
          <a:lstStyle/>
          <a:p>
            <a:pPr marL="502920" lvl="5"/>
            <a:r>
              <a:rPr lang="en-US" sz="3200" b="1" dirty="0"/>
              <a:t>Nitrogen Cycle: </a:t>
            </a:r>
            <a:r>
              <a:rPr lang="en-US" altLang="en-US" sz="2200" dirty="0"/>
              <a:t>Atmospheric nitrogen (N2) makes up nearly 78%-80% of air. </a:t>
            </a:r>
          </a:p>
          <a:p>
            <a:pPr marL="502920" lvl="5"/>
            <a:r>
              <a:rPr lang="en-US" altLang="en-US" sz="2200" dirty="0"/>
              <a:t>Organisms can not use it in that form.</a:t>
            </a:r>
          </a:p>
          <a:p>
            <a:pPr marL="502920" lvl="5"/>
            <a:r>
              <a:rPr lang="en-US" altLang="en-US" sz="2200" dirty="0"/>
              <a:t>Lightning and bacteria convert nitrogen into usable forms.</a:t>
            </a:r>
          </a:p>
          <a:p>
            <a:pPr marL="502920" lvl="5"/>
            <a:endParaRPr lang="en-US" sz="3200" b="1" dirty="0"/>
          </a:p>
        </p:txBody>
      </p:sp>
      <p:pic>
        <p:nvPicPr>
          <p:cNvPr id="6" name="Picture 4" descr="nitro">
            <a:extLst>
              <a:ext uri="{FF2B5EF4-FFF2-40B4-BE49-F238E27FC236}">
                <a16:creationId xmlns:a16="http://schemas.microsoft.com/office/drawing/2014/main" id="{036FAF19-2A1D-4B4E-8EE3-D1BE0E90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314" y="1334861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52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9D7E-47BA-0B49-833E-34DC4DC6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Energy Flow and Matter Cycling in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4BBF9-08FC-FE44-9982-9672B072A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terms of energy flow, ecosystems (earth) is considered to be an open system.  This is because there is a consistent input of energy from the sun. </a:t>
            </a:r>
          </a:p>
          <a:p>
            <a:r>
              <a:rPr lang="en-US" sz="2400" dirty="0"/>
              <a:t>In terms of matter cycling, ecosystems (earth) is considered a closed system because there is not a consistent input of new matter.  The matter (atoms) are constantly being recycled. </a:t>
            </a:r>
          </a:p>
        </p:txBody>
      </p:sp>
    </p:spTree>
    <p:extLst>
      <p:ext uri="{BB962C8B-B14F-4D97-AF65-F5344CB8AC3E}">
        <p14:creationId xmlns:p14="http://schemas.microsoft.com/office/powerpoint/2010/main" val="320234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889D7E-47BA-0B49-833E-34DC4DC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dirty="0"/>
              <a:t>Energy Flow in Ecosystems</a:t>
            </a: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Picture 3" descr="trophic-level1">
            <a:extLst>
              <a:ext uri="{FF2B5EF4-FFF2-40B4-BE49-F238E27FC236}">
                <a16:creationId xmlns:a16="http://schemas.microsoft.com/office/drawing/2014/main" id="{3A983EBC-7B0E-0940-9CEA-E9A090785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" r="-1" b="9432"/>
          <a:stretch/>
        </p:blipFill>
        <p:spPr bwMode="auto">
          <a:xfrm>
            <a:off x="-1555" y="1731"/>
            <a:ext cx="46710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4BBF9-08FC-FE44-9982-9672B072A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7692" y="2575043"/>
            <a:ext cx="3816918" cy="3777622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Food chains</a:t>
            </a:r>
            <a:r>
              <a:rPr lang="en-US" altLang="en-US" sz="2800" dirty="0"/>
              <a:t>:  A simple model that shows how energy flows through an ecosystem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4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9D7E-47BA-0B49-833E-34DC4DC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76460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Energy Flow in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4BBF9-08FC-FE44-9982-9672B072A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456268"/>
            <a:ext cx="4029302" cy="3777622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Food webs: </a:t>
            </a:r>
            <a:r>
              <a:rPr lang="en-US" altLang="en-US" sz="2400" dirty="0"/>
              <a:t>A model representing the many interconnected food chains and pathways in which energy flows.</a:t>
            </a:r>
          </a:p>
          <a:p>
            <a:endParaRPr lang="en-US" sz="2400" dirty="0"/>
          </a:p>
        </p:txBody>
      </p:sp>
      <p:pic>
        <p:nvPicPr>
          <p:cNvPr id="4" name="Picture 6" descr="FoodWebs">
            <a:extLst>
              <a:ext uri="{FF2B5EF4-FFF2-40B4-BE49-F238E27FC236}">
                <a16:creationId xmlns:a16="http://schemas.microsoft.com/office/drawing/2014/main" id="{B15838A7-40FA-9149-94E4-11C526F8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41" y="1642840"/>
            <a:ext cx="4191828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4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9D7E-47BA-0B49-833E-34DC4DC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76460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Energy Flow in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4BBF9-08FC-FE44-9982-9672B072A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682" y="1540189"/>
            <a:ext cx="8162161" cy="3777622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Trophic levels: </a:t>
            </a:r>
            <a:r>
              <a:rPr lang="en-US" dirty="0"/>
              <a:t>The feeding positions in a food chain or web.</a:t>
            </a:r>
            <a:endParaRPr lang="en-US" alt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35F31-11D1-0047-9385-F3BF06A69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682" y="2431143"/>
            <a:ext cx="9283684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4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9D7E-47BA-0B49-833E-34DC4DC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76460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Energy Flow in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4BBF9-08FC-FE44-9982-9672B072A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9683" y="1540188"/>
            <a:ext cx="4885560" cy="4941351"/>
          </a:xfrm>
        </p:spPr>
        <p:txBody>
          <a:bodyPr>
            <a:normAutofit/>
          </a:bodyPr>
          <a:lstStyle/>
          <a:p>
            <a:r>
              <a:rPr lang="en-US" sz="2200" u="sng" dirty="0"/>
              <a:t>Law of conservation of energy</a:t>
            </a:r>
            <a:r>
              <a:rPr lang="en-US" sz="2200" dirty="0"/>
              <a:t>-  energy is conserved, it can NOT be created or destroyed, it is just converted from one form to the other.</a:t>
            </a:r>
          </a:p>
          <a:p>
            <a:r>
              <a:rPr lang="en-US" altLang="en-US" sz="2200" dirty="0"/>
              <a:t>Only about 10% of the energy that moves through the different trophic levels is transferred from organism to organism.</a:t>
            </a:r>
          </a:p>
          <a:p>
            <a:r>
              <a:rPr lang="en-US" altLang="en-US" sz="2200" dirty="0"/>
              <a:t>The other 90% is converted into heat and metabolism. </a:t>
            </a:r>
          </a:p>
          <a:p>
            <a:endParaRPr lang="en-US" sz="24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478DC0D-5E33-BC44-ACEB-A8E4A40AE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017" y="1657350"/>
            <a:ext cx="3276600" cy="369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1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7210-AADC-F243-90F6-C94DA130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Cycling in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7620B-4C08-6A4F-936B-6ADDC3850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/>
          <a:lstStyle/>
          <a:p>
            <a:r>
              <a:rPr lang="en-US" altLang="en-US" sz="2800" dirty="0"/>
              <a:t>Cycling matter maintains homeostasis in the environment.</a:t>
            </a:r>
          </a:p>
          <a:p>
            <a:pPr marL="45720" indent="0">
              <a:buNone/>
            </a:pPr>
            <a:r>
              <a:rPr lang="en-US" altLang="en-US" sz="2800" b="1" dirty="0"/>
              <a:t>3 cycles to investigate:</a:t>
            </a:r>
          </a:p>
          <a:p>
            <a:pPr marL="502920" lvl="5"/>
            <a:r>
              <a:rPr lang="en-US" altLang="en-US" sz="2800" dirty="0"/>
              <a:t>1. Water cycle</a:t>
            </a:r>
          </a:p>
          <a:p>
            <a:pPr marL="502920" lvl="5"/>
            <a:r>
              <a:rPr lang="en-US" altLang="en-US" sz="2800" dirty="0"/>
              <a:t>2. Carbon cycle</a:t>
            </a:r>
          </a:p>
          <a:p>
            <a:pPr marL="502920" lvl="5"/>
            <a:r>
              <a:rPr lang="en-US" altLang="en-US" sz="2800" dirty="0"/>
              <a:t>3. Nitrogen cycle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2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7210-AADC-F243-90F6-C94DA130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60979"/>
            <a:ext cx="8911687" cy="1280890"/>
          </a:xfrm>
        </p:spPr>
        <p:txBody>
          <a:bodyPr/>
          <a:lstStyle/>
          <a:p>
            <a:r>
              <a:rPr lang="en-US" dirty="0"/>
              <a:t>Matter Cycling in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7620B-4C08-6A4F-936B-6ADDC3850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24503"/>
            <a:ext cx="8915400" cy="4408993"/>
          </a:xfrm>
        </p:spPr>
        <p:txBody>
          <a:bodyPr>
            <a:normAutofit/>
          </a:bodyPr>
          <a:lstStyle/>
          <a:p>
            <a:r>
              <a:rPr lang="en-US" sz="3200" b="1" dirty="0"/>
              <a:t>Water Cycle:</a:t>
            </a:r>
            <a:r>
              <a:rPr lang="en-US" sz="2400" dirty="0"/>
              <a:t> consists of e</a:t>
            </a:r>
            <a:r>
              <a:rPr lang="en-US" altLang="en-US" sz="2400" dirty="0"/>
              <a:t>vaporation, transpiration, condensation, precipitation, runoff</a:t>
            </a:r>
          </a:p>
          <a:p>
            <a:endParaRPr lang="en-US" sz="3200" b="1" dirty="0"/>
          </a:p>
        </p:txBody>
      </p:sp>
      <p:pic>
        <p:nvPicPr>
          <p:cNvPr id="4" name="Picture 5" descr="Water%20Cycle">
            <a:extLst>
              <a:ext uri="{FF2B5EF4-FFF2-40B4-BE49-F238E27FC236}">
                <a16:creationId xmlns:a16="http://schemas.microsoft.com/office/drawing/2014/main" id="{3873E35C-B3B9-E248-A77A-12352B869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2332117"/>
            <a:ext cx="6397355" cy="426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27210-AADC-F243-90F6-C94DA130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60979"/>
            <a:ext cx="8911687" cy="1280890"/>
          </a:xfrm>
        </p:spPr>
        <p:txBody>
          <a:bodyPr/>
          <a:lstStyle/>
          <a:p>
            <a:r>
              <a:rPr lang="en-US" dirty="0"/>
              <a:t>Matter Cycling in Ecosystems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7620B-4C08-6A4F-936B-6ADDC3850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24503"/>
            <a:ext cx="8915400" cy="4408993"/>
          </a:xfrm>
        </p:spPr>
        <p:txBody>
          <a:bodyPr>
            <a:normAutofit/>
          </a:bodyPr>
          <a:lstStyle/>
          <a:p>
            <a:pPr marL="502920" lvl="5"/>
            <a:r>
              <a:rPr lang="en-US" sz="3200" b="1" dirty="0"/>
              <a:t>Carbon Cycle:</a:t>
            </a:r>
            <a:r>
              <a:rPr lang="en-US" sz="2400" dirty="0"/>
              <a:t> </a:t>
            </a:r>
            <a:r>
              <a:rPr lang="en-US" altLang="en-US" sz="2400" dirty="0"/>
              <a:t>Photosynthesis and respiration cycle carbon and oxygen through the environment</a:t>
            </a:r>
          </a:p>
          <a:p>
            <a:endParaRPr lang="en-US" sz="3200" b="1" dirty="0"/>
          </a:p>
        </p:txBody>
      </p:sp>
      <p:pic>
        <p:nvPicPr>
          <p:cNvPr id="5" name="Picture 5" descr="Carbon%20Cycle">
            <a:extLst>
              <a:ext uri="{FF2B5EF4-FFF2-40B4-BE49-F238E27FC236}">
                <a16:creationId xmlns:a16="http://schemas.microsoft.com/office/drawing/2014/main" id="{B1ABCA62-681C-7F47-ADB3-C10DC56B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70" y="2127874"/>
            <a:ext cx="6772503" cy="446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5820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356</Words>
  <Application>Microsoft Macintosh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Energy Flow and Matter Cycling in Ecosystems</vt:lpstr>
      <vt:lpstr>Energy Flow and Matter Cycling in Ecosystems</vt:lpstr>
      <vt:lpstr>Energy Flow in Ecosystems</vt:lpstr>
      <vt:lpstr>Energy Flow in Ecosystems</vt:lpstr>
      <vt:lpstr>Energy Flow in Ecosystems</vt:lpstr>
      <vt:lpstr>Energy Flow in Ecosystems</vt:lpstr>
      <vt:lpstr>Matter Cycling in Ecosystems</vt:lpstr>
      <vt:lpstr>Matter Cycling in Ecosystems</vt:lpstr>
      <vt:lpstr>Matter Cycling in Ecosystems</vt:lpstr>
      <vt:lpstr>Matter Cycling in Ecosystems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Carter</dc:creator>
  <cp:lastModifiedBy>Matthew Carter</cp:lastModifiedBy>
  <cp:revision>7</cp:revision>
  <dcterms:created xsi:type="dcterms:W3CDTF">2018-11-08T12:10:34Z</dcterms:created>
  <dcterms:modified xsi:type="dcterms:W3CDTF">2018-11-08T14:01:00Z</dcterms:modified>
</cp:coreProperties>
</file>