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p:restoredTop sz="94421"/>
  </p:normalViewPr>
  <p:slideViewPr>
    <p:cSldViewPr snapToGrid="0" snapToObjects="1">
      <p:cViewPr varScale="1">
        <p:scale>
          <a:sx n="82" d="100"/>
          <a:sy n="82" d="100"/>
        </p:scale>
        <p:origin x="11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64EF4-9D6A-4F55-A800-538399F9535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27C2C46-9CD6-4BBD-A627-7D19314D23DE}">
      <dgm:prSet/>
      <dgm:spPr/>
      <dgm:t>
        <a:bodyPr/>
        <a:lstStyle/>
        <a:p>
          <a:r>
            <a:rPr lang="en-US" u="sng"/>
            <a:t>Species</a:t>
          </a:r>
          <a:r>
            <a:rPr lang="en-US"/>
            <a:t>: group of organisms capable of interbreeding and producing fertile offspring</a:t>
          </a:r>
        </a:p>
      </dgm:t>
    </dgm:pt>
    <dgm:pt modelId="{DB2CC9ED-99B0-4888-B407-05A56D5CF50C}" type="parTrans" cxnId="{16DB77A2-9D36-464B-8E19-D598F424918E}">
      <dgm:prSet/>
      <dgm:spPr/>
      <dgm:t>
        <a:bodyPr/>
        <a:lstStyle/>
        <a:p>
          <a:endParaRPr lang="en-US"/>
        </a:p>
      </dgm:t>
    </dgm:pt>
    <dgm:pt modelId="{86F214B4-E1B8-4EFF-BE5E-658A5BB097B1}" type="sibTrans" cxnId="{16DB77A2-9D36-464B-8E19-D598F424918E}">
      <dgm:prSet/>
      <dgm:spPr/>
      <dgm:t>
        <a:bodyPr/>
        <a:lstStyle/>
        <a:p>
          <a:endParaRPr lang="en-US"/>
        </a:p>
      </dgm:t>
    </dgm:pt>
    <dgm:pt modelId="{60A2192B-BFE5-45DA-9466-D6FD302DC482}">
      <dgm:prSet/>
      <dgm:spPr/>
      <dgm:t>
        <a:bodyPr/>
        <a:lstStyle/>
        <a:p>
          <a:r>
            <a:rPr lang="en-US" u="sng"/>
            <a:t>Population</a:t>
          </a:r>
          <a:r>
            <a:rPr lang="en-US"/>
            <a:t>: group of organisms from the same species in the same place at the same time. </a:t>
          </a:r>
        </a:p>
      </dgm:t>
    </dgm:pt>
    <dgm:pt modelId="{28D08BBF-016C-41B7-A004-DB07D56326FA}" type="parTrans" cxnId="{0AF93580-44ED-4C89-B3DF-865BD85077DE}">
      <dgm:prSet/>
      <dgm:spPr/>
      <dgm:t>
        <a:bodyPr/>
        <a:lstStyle/>
        <a:p>
          <a:endParaRPr lang="en-US"/>
        </a:p>
      </dgm:t>
    </dgm:pt>
    <dgm:pt modelId="{D6F7D32B-F5A2-4347-8398-9407BE933545}" type="sibTrans" cxnId="{0AF93580-44ED-4C89-B3DF-865BD85077DE}">
      <dgm:prSet/>
      <dgm:spPr/>
      <dgm:t>
        <a:bodyPr/>
        <a:lstStyle/>
        <a:p>
          <a:endParaRPr lang="en-US"/>
        </a:p>
      </dgm:t>
    </dgm:pt>
    <dgm:pt modelId="{6B5B9981-DD70-48AF-B306-395D470A6852}">
      <dgm:prSet/>
      <dgm:spPr/>
      <dgm:t>
        <a:bodyPr/>
        <a:lstStyle/>
        <a:p>
          <a:r>
            <a:rPr lang="en-US" u="sng"/>
            <a:t>Community: </a:t>
          </a:r>
          <a:r>
            <a:rPr lang="en-US"/>
            <a:t>a group of populations in the same place at the same time. </a:t>
          </a:r>
        </a:p>
      </dgm:t>
    </dgm:pt>
    <dgm:pt modelId="{85040100-42D7-47CE-AE39-7158D2CC0BE9}" type="parTrans" cxnId="{593EB047-D674-459C-B9E1-39BF3C2FD3A0}">
      <dgm:prSet/>
      <dgm:spPr/>
      <dgm:t>
        <a:bodyPr/>
        <a:lstStyle/>
        <a:p>
          <a:endParaRPr lang="en-US"/>
        </a:p>
      </dgm:t>
    </dgm:pt>
    <dgm:pt modelId="{15B5219B-4E75-45EC-A0E0-4E6D9FAC50C0}" type="sibTrans" cxnId="{593EB047-D674-459C-B9E1-39BF3C2FD3A0}">
      <dgm:prSet/>
      <dgm:spPr/>
      <dgm:t>
        <a:bodyPr/>
        <a:lstStyle/>
        <a:p>
          <a:endParaRPr lang="en-US"/>
        </a:p>
      </dgm:t>
    </dgm:pt>
    <dgm:pt modelId="{0E6F6882-2752-9A4E-9AB7-0EFB47B92B8D}" type="pres">
      <dgm:prSet presAssocID="{68064EF4-9D6A-4F55-A800-538399F95354}" presName="outerComposite" presStyleCnt="0">
        <dgm:presLayoutVars>
          <dgm:chMax val="5"/>
          <dgm:dir/>
          <dgm:resizeHandles val="exact"/>
        </dgm:presLayoutVars>
      </dgm:prSet>
      <dgm:spPr/>
    </dgm:pt>
    <dgm:pt modelId="{4886333A-9113-AB44-8392-7C793B2D65D2}" type="pres">
      <dgm:prSet presAssocID="{68064EF4-9D6A-4F55-A800-538399F95354}" presName="dummyMaxCanvas" presStyleCnt="0">
        <dgm:presLayoutVars/>
      </dgm:prSet>
      <dgm:spPr/>
    </dgm:pt>
    <dgm:pt modelId="{45A85EA0-D9A7-1746-94DD-E72DC8F80D9E}" type="pres">
      <dgm:prSet presAssocID="{68064EF4-9D6A-4F55-A800-538399F95354}" presName="ThreeNodes_1" presStyleLbl="node1" presStyleIdx="0" presStyleCnt="3">
        <dgm:presLayoutVars>
          <dgm:bulletEnabled val="1"/>
        </dgm:presLayoutVars>
      </dgm:prSet>
      <dgm:spPr/>
    </dgm:pt>
    <dgm:pt modelId="{610BEF6A-59AF-C442-8D8B-6201F20025DF}" type="pres">
      <dgm:prSet presAssocID="{68064EF4-9D6A-4F55-A800-538399F95354}" presName="ThreeNodes_2" presStyleLbl="node1" presStyleIdx="1" presStyleCnt="3">
        <dgm:presLayoutVars>
          <dgm:bulletEnabled val="1"/>
        </dgm:presLayoutVars>
      </dgm:prSet>
      <dgm:spPr/>
    </dgm:pt>
    <dgm:pt modelId="{E9697EBF-70C1-4447-A857-D492C57A4273}" type="pres">
      <dgm:prSet presAssocID="{68064EF4-9D6A-4F55-A800-538399F95354}" presName="ThreeNodes_3" presStyleLbl="node1" presStyleIdx="2" presStyleCnt="3">
        <dgm:presLayoutVars>
          <dgm:bulletEnabled val="1"/>
        </dgm:presLayoutVars>
      </dgm:prSet>
      <dgm:spPr/>
    </dgm:pt>
    <dgm:pt modelId="{7D9C8954-9F5C-0D4E-BF4A-82D3D9D5FF98}" type="pres">
      <dgm:prSet presAssocID="{68064EF4-9D6A-4F55-A800-538399F95354}" presName="ThreeConn_1-2" presStyleLbl="fgAccFollowNode1" presStyleIdx="0" presStyleCnt="2">
        <dgm:presLayoutVars>
          <dgm:bulletEnabled val="1"/>
        </dgm:presLayoutVars>
      </dgm:prSet>
      <dgm:spPr/>
    </dgm:pt>
    <dgm:pt modelId="{F083AA16-8D66-3C45-BAC4-677DA1DEB500}" type="pres">
      <dgm:prSet presAssocID="{68064EF4-9D6A-4F55-A800-538399F95354}" presName="ThreeConn_2-3" presStyleLbl="fgAccFollowNode1" presStyleIdx="1" presStyleCnt="2">
        <dgm:presLayoutVars>
          <dgm:bulletEnabled val="1"/>
        </dgm:presLayoutVars>
      </dgm:prSet>
      <dgm:spPr/>
    </dgm:pt>
    <dgm:pt modelId="{54E72932-6E43-EB44-8689-E5363AA7A67A}" type="pres">
      <dgm:prSet presAssocID="{68064EF4-9D6A-4F55-A800-538399F95354}" presName="ThreeNodes_1_text" presStyleLbl="node1" presStyleIdx="2" presStyleCnt="3">
        <dgm:presLayoutVars>
          <dgm:bulletEnabled val="1"/>
        </dgm:presLayoutVars>
      </dgm:prSet>
      <dgm:spPr/>
    </dgm:pt>
    <dgm:pt modelId="{C2A5511B-BFBB-C245-9098-C1892441F468}" type="pres">
      <dgm:prSet presAssocID="{68064EF4-9D6A-4F55-A800-538399F95354}" presName="ThreeNodes_2_text" presStyleLbl="node1" presStyleIdx="2" presStyleCnt="3">
        <dgm:presLayoutVars>
          <dgm:bulletEnabled val="1"/>
        </dgm:presLayoutVars>
      </dgm:prSet>
      <dgm:spPr/>
    </dgm:pt>
    <dgm:pt modelId="{6DAB8C6B-C176-4949-9D11-51CA7EE6772D}" type="pres">
      <dgm:prSet presAssocID="{68064EF4-9D6A-4F55-A800-538399F95354}" presName="ThreeNodes_3_text" presStyleLbl="node1" presStyleIdx="2" presStyleCnt="3">
        <dgm:presLayoutVars>
          <dgm:bulletEnabled val="1"/>
        </dgm:presLayoutVars>
      </dgm:prSet>
      <dgm:spPr/>
    </dgm:pt>
  </dgm:ptLst>
  <dgm:cxnLst>
    <dgm:cxn modelId="{D5298802-004C-3745-B99B-4F9E3CEDAFE3}" type="presOf" srcId="{6B5B9981-DD70-48AF-B306-395D470A6852}" destId="{6DAB8C6B-C176-4949-9D11-51CA7EE6772D}" srcOrd="1" destOrd="0" presId="urn:microsoft.com/office/officeart/2005/8/layout/vProcess5"/>
    <dgm:cxn modelId="{3593EA19-D62F-7741-989F-33E5548EC9FE}" type="presOf" srcId="{68064EF4-9D6A-4F55-A800-538399F95354}" destId="{0E6F6882-2752-9A4E-9AB7-0EFB47B92B8D}" srcOrd="0" destOrd="0" presId="urn:microsoft.com/office/officeart/2005/8/layout/vProcess5"/>
    <dgm:cxn modelId="{8F411F2A-CCD9-A04B-9C63-724B418DF2B3}" type="presOf" srcId="{A27C2C46-9CD6-4BBD-A627-7D19314D23DE}" destId="{45A85EA0-D9A7-1746-94DD-E72DC8F80D9E}" srcOrd="0" destOrd="0" presId="urn:microsoft.com/office/officeart/2005/8/layout/vProcess5"/>
    <dgm:cxn modelId="{A559C739-ED17-2647-9528-E6B6E7B845BA}" type="presOf" srcId="{A27C2C46-9CD6-4BBD-A627-7D19314D23DE}" destId="{54E72932-6E43-EB44-8689-E5363AA7A67A}" srcOrd="1" destOrd="0" presId="urn:microsoft.com/office/officeart/2005/8/layout/vProcess5"/>
    <dgm:cxn modelId="{593EB047-D674-459C-B9E1-39BF3C2FD3A0}" srcId="{68064EF4-9D6A-4F55-A800-538399F95354}" destId="{6B5B9981-DD70-48AF-B306-395D470A6852}" srcOrd="2" destOrd="0" parTransId="{85040100-42D7-47CE-AE39-7158D2CC0BE9}" sibTransId="{15B5219B-4E75-45EC-A0E0-4E6D9FAC50C0}"/>
    <dgm:cxn modelId="{0AF93580-44ED-4C89-B3DF-865BD85077DE}" srcId="{68064EF4-9D6A-4F55-A800-538399F95354}" destId="{60A2192B-BFE5-45DA-9466-D6FD302DC482}" srcOrd="1" destOrd="0" parTransId="{28D08BBF-016C-41B7-A004-DB07D56326FA}" sibTransId="{D6F7D32B-F5A2-4347-8398-9407BE933545}"/>
    <dgm:cxn modelId="{E2F48085-134F-5641-8462-A9CD34B0DC7B}" type="presOf" srcId="{60A2192B-BFE5-45DA-9466-D6FD302DC482}" destId="{610BEF6A-59AF-C442-8D8B-6201F20025DF}" srcOrd="0" destOrd="0" presId="urn:microsoft.com/office/officeart/2005/8/layout/vProcess5"/>
    <dgm:cxn modelId="{8746A194-4B16-E146-984C-37AEFF10D63D}" type="presOf" srcId="{6B5B9981-DD70-48AF-B306-395D470A6852}" destId="{E9697EBF-70C1-4447-A857-D492C57A4273}" srcOrd="0" destOrd="0" presId="urn:microsoft.com/office/officeart/2005/8/layout/vProcess5"/>
    <dgm:cxn modelId="{D7FCAA95-1154-9443-8090-33A9F1CDC221}" type="presOf" srcId="{60A2192B-BFE5-45DA-9466-D6FD302DC482}" destId="{C2A5511B-BFBB-C245-9098-C1892441F468}" srcOrd="1" destOrd="0" presId="urn:microsoft.com/office/officeart/2005/8/layout/vProcess5"/>
    <dgm:cxn modelId="{76F496A1-C573-BC4A-90AC-1D099FEC7882}" type="presOf" srcId="{86F214B4-E1B8-4EFF-BE5E-658A5BB097B1}" destId="{7D9C8954-9F5C-0D4E-BF4A-82D3D9D5FF98}" srcOrd="0" destOrd="0" presId="urn:microsoft.com/office/officeart/2005/8/layout/vProcess5"/>
    <dgm:cxn modelId="{16DB77A2-9D36-464B-8E19-D598F424918E}" srcId="{68064EF4-9D6A-4F55-A800-538399F95354}" destId="{A27C2C46-9CD6-4BBD-A627-7D19314D23DE}" srcOrd="0" destOrd="0" parTransId="{DB2CC9ED-99B0-4888-B407-05A56D5CF50C}" sibTransId="{86F214B4-E1B8-4EFF-BE5E-658A5BB097B1}"/>
    <dgm:cxn modelId="{8A6023F4-587D-D246-ACE8-3B0BE143BE5A}" type="presOf" srcId="{D6F7D32B-F5A2-4347-8398-9407BE933545}" destId="{F083AA16-8D66-3C45-BAC4-677DA1DEB500}" srcOrd="0" destOrd="0" presId="urn:microsoft.com/office/officeart/2005/8/layout/vProcess5"/>
    <dgm:cxn modelId="{0E329AF1-E1D8-6046-9E0E-B7B3F0EA1B7B}" type="presParOf" srcId="{0E6F6882-2752-9A4E-9AB7-0EFB47B92B8D}" destId="{4886333A-9113-AB44-8392-7C793B2D65D2}" srcOrd="0" destOrd="0" presId="urn:microsoft.com/office/officeart/2005/8/layout/vProcess5"/>
    <dgm:cxn modelId="{520E4991-1519-9044-A1FF-5BD3190F95E4}" type="presParOf" srcId="{0E6F6882-2752-9A4E-9AB7-0EFB47B92B8D}" destId="{45A85EA0-D9A7-1746-94DD-E72DC8F80D9E}" srcOrd="1" destOrd="0" presId="urn:microsoft.com/office/officeart/2005/8/layout/vProcess5"/>
    <dgm:cxn modelId="{1DF7008C-63CF-FC4A-801B-F5798E86C6E0}" type="presParOf" srcId="{0E6F6882-2752-9A4E-9AB7-0EFB47B92B8D}" destId="{610BEF6A-59AF-C442-8D8B-6201F20025DF}" srcOrd="2" destOrd="0" presId="urn:microsoft.com/office/officeart/2005/8/layout/vProcess5"/>
    <dgm:cxn modelId="{56CA4CE7-6551-7844-9584-3FBD60494295}" type="presParOf" srcId="{0E6F6882-2752-9A4E-9AB7-0EFB47B92B8D}" destId="{E9697EBF-70C1-4447-A857-D492C57A4273}" srcOrd="3" destOrd="0" presId="urn:microsoft.com/office/officeart/2005/8/layout/vProcess5"/>
    <dgm:cxn modelId="{47ACEF69-CC48-B54B-B00D-4B35DA31EFFD}" type="presParOf" srcId="{0E6F6882-2752-9A4E-9AB7-0EFB47B92B8D}" destId="{7D9C8954-9F5C-0D4E-BF4A-82D3D9D5FF98}" srcOrd="4" destOrd="0" presId="urn:microsoft.com/office/officeart/2005/8/layout/vProcess5"/>
    <dgm:cxn modelId="{80E4C76A-E92E-D449-B9AA-9800B436B556}" type="presParOf" srcId="{0E6F6882-2752-9A4E-9AB7-0EFB47B92B8D}" destId="{F083AA16-8D66-3C45-BAC4-677DA1DEB500}" srcOrd="5" destOrd="0" presId="urn:microsoft.com/office/officeart/2005/8/layout/vProcess5"/>
    <dgm:cxn modelId="{315E2042-7AD4-594B-9EDD-97A3724D8FAD}" type="presParOf" srcId="{0E6F6882-2752-9A4E-9AB7-0EFB47B92B8D}" destId="{54E72932-6E43-EB44-8689-E5363AA7A67A}" srcOrd="6" destOrd="0" presId="urn:microsoft.com/office/officeart/2005/8/layout/vProcess5"/>
    <dgm:cxn modelId="{9044265E-CE7B-134D-9035-3B77ECFDE814}" type="presParOf" srcId="{0E6F6882-2752-9A4E-9AB7-0EFB47B92B8D}" destId="{C2A5511B-BFBB-C245-9098-C1892441F468}" srcOrd="7" destOrd="0" presId="urn:microsoft.com/office/officeart/2005/8/layout/vProcess5"/>
    <dgm:cxn modelId="{BE837337-FF1C-E944-8FE7-EA22948C18C1}" type="presParOf" srcId="{0E6F6882-2752-9A4E-9AB7-0EFB47B92B8D}" destId="{6DAB8C6B-C176-4949-9D11-51CA7EE6772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85EA0-D9A7-1746-94DD-E72DC8F80D9E}">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a:t>Species</a:t>
          </a:r>
          <a:r>
            <a:rPr lang="en-US" sz="2400" kern="1200"/>
            <a:t>: group of organisms capable of interbreeding and producing fertile offspring</a:t>
          </a:r>
        </a:p>
      </dsp:txBody>
      <dsp:txXfrm>
        <a:off x="35968" y="35968"/>
        <a:ext cx="6850257" cy="1156108"/>
      </dsp:txXfrm>
    </dsp:sp>
    <dsp:sp modelId="{610BEF6A-59AF-C442-8D8B-6201F20025DF}">
      <dsp:nvSpPr>
        <dsp:cNvPr id="0" name=""/>
        <dsp:cNvSpPr/>
      </dsp:nvSpPr>
      <dsp:spPr>
        <a:xfrm>
          <a:off x="721359" y="1432718"/>
          <a:ext cx="8175413" cy="1228044"/>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a:t>Population</a:t>
          </a:r>
          <a:r>
            <a:rPr lang="en-US" sz="2400" kern="1200"/>
            <a:t>: group of organisms from the same species in the same place at the same time. </a:t>
          </a:r>
        </a:p>
      </dsp:txBody>
      <dsp:txXfrm>
        <a:off x="757327" y="1468686"/>
        <a:ext cx="6583888" cy="1156108"/>
      </dsp:txXfrm>
    </dsp:sp>
    <dsp:sp modelId="{E9697EBF-70C1-4447-A857-D492C57A4273}">
      <dsp:nvSpPr>
        <dsp:cNvPr id="0" name=""/>
        <dsp:cNvSpPr/>
      </dsp:nvSpPr>
      <dsp:spPr>
        <a:xfrm>
          <a:off x="1442719" y="2865437"/>
          <a:ext cx="8175413" cy="1228044"/>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a:t>Community: </a:t>
          </a:r>
          <a:r>
            <a:rPr lang="en-US" sz="2400" kern="1200"/>
            <a:t>a group of populations in the same place at the same time. </a:t>
          </a:r>
        </a:p>
      </dsp:txBody>
      <dsp:txXfrm>
        <a:off x="1478687" y="2901405"/>
        <a:ext cx="6583888" cy="1156108"/>
      </dsp:txXfrm>
    </dsp:sp>
    <dsp:sp modelId="{7D9C8954-9F5C-0D4E-BF4A-82D3D9D5FF98}">
      <dsp:nvSpPr>
        <dsp:cNvPr id="0" name=""/>
        <dsp:cNvSpPr/>
      </dsp:nvSpPr>
      <dsp:spPr>
        <a:xfrm>
          <a:off x="7377184"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F083AA16-8D66-3C45-BAC4-677DA1DEB500}">
      <dsp:nvSpPr>
        <dsp:cNvPr id="0" name=""/>
        <dsp:cNvSpPr/>
      </dsp:nvSpPr>
      <dsp:spPr>
        <a:xfrm>
          <a:off x="8098544" y="2355798"/>
          <a:ext cx="798228" cy="798228"/>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9B68-5723-5443-9DC8-B6EDD0271771}"/>
              </a:ext>
            </a:extLst>
          </p:cNvPr>
          <p:cNvSpPr>
            <a:spLocks noGrp="1"/>
          </p:cNvSpPr>
          <p:nvPr>
            <p:ph type="ctrTitle"/>
          </p:nvPr>
        </p:nvSpPr>
        <p:spPr/>
        <p:txBody>
          <a:bodyPr/>
          <a:lstStyle/>
          <a:p>
            <a:r>
              <a:rPr lang="en-US" dirty="0"/>
              <a:t>Interdependent Relationships in Ecosystems</a:t>
            </a:r>
          </a:p>
        </p:txBody>
      </p:sp>
      <p:sp>
        <p:nvSpPr>
          <p:cNvPr id="3" name="Subtitle 2">
            <a:extLst>
              <a:ext uri="{FF2B5EF4-FFF2-40B4-BE49-F238E27FC236}">
                <a16:creationId xmlns:a16="http://schemas.microsoft.com/office/drawing/2014/main" id="{2262F500-8125-DA43-94AB-DAACB46A3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9819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92F82B9-345E-904D-B03C-67C2CC97F9B9}"/>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Predation</a:t>
            </a:r>
          </a:p>
        </p:txBody>
      </p:sp>
      <p:sp>
        <p:nvSpPr>
          <p:cNvPr id="3" name="Content Placeholder 2">
            <a:extLst>
              <a:ext uri="{FF2B5EF4-FFF2-40B4-BE49-F238E27FC236}">
                <a16:creationId xmlns:a16="http://schemas.microsoft.com/office/drawing/2014/main" id="{8309E189-3011-9C45-A16A-95803A9C5869}"/>
              </a:ext>
            </a:extLst>
          </p:cNvPr>
          <p:cNvSpPr>
            <a:spLocks noGrp="1"/>
          </p:cNvSpPr>
          <p:nvPr>
            <p:ph idx="1"/>
          </p:nvPr>
        </p:nvSpPr>
        <p:spPr>
          <a:xfrm>
            <a:off x="673754" y="2160590"/>
            <a:ext cx="3973943" cy="3440110"/>
          </a:xfrm>
        </p:spPr>
        <p:txBody>
          <a:bodyPr>
            <a:normAutofit/>
          </a:bodyPr>
          <a:lstStyle/>
          <a:p>
            <a:r>
              <a:rPr lang="en-US">
                <a:solidFill>
                  <a:schemeClr val="bg1"/>
                </a:solidFill>
              </a:rPr>
              <a:t>Predation—one organism captures and feeds on another organism</a:t>
            </a:r>
          </a:p>
          <a:p>
            <a:pPr marL="0" indent="0">
              <a:buNone/>
            </a:pPr>
            <a:endParaRPr lang="en-US">
              <a:solidFill>
                <a:schemeClr val="bg1"/>
              </a:solidFill>
            </a:endParaRPr>
          </a:p>
          <a:p>
            <a:r>
              <a:rPr lang="en-US">
                <a:solidFill>
                  <a:schemeClr val="bg1"/>
                </a:solidFill>
              </a:rPr>
              <a:t>Predator—one that does the killing</a:t>
            </a:r>
          </a:p>
          <a:p>
            <a:endParaRPr lang="en-US">
              <a:solidFill>
                <a:schemeClr val="bg1"/>
              </a:solidFill>
            </a:endParaRPr>
          </a:p>
          <a:p>
            <a:r>
              <a:rPr lang="en-US">
                <a:solidFill>
                  <a:schemeClr val="bg1"/>
                </a:solidFill>
              </a:rPr>
              <a:t>Prey—one that is the food</a:t>
            </a:r>
          </a:p>
          <a:p>
            <a:endParaRPr lang="en-US">
              <a:solidFill>
                <a:schemeClr val="bg1"/>
              </a:solidFill>
            </a:endParaRPr>
          </a:p>
          <a:p>
            <a:endParaRPr lang="en-US">
              <a:solidFill>
                <a:schemeClr val="bg1"/>
              </a:solidFill>
            </a:endParaRPr>
          </a:p>
        </p:txBody>
      </p:sp>
      <p:pic>
        <p:nvPicPr>
          <p:cNvPr id="4" name="Picture 3" descr="harel and ynx.jpg">
            <a:extLst>
              <a:ext uri="{FF2B5EF4-FFF2-40B4-BE49-F238E27FC236}">
                <a16:creationId xmlns:a16="http://schemas.microsoft.com/office/drawing/2014/main" id="{ABD0FDDE-83FE-EF4B-B4E5-027DA7025F0F}"/>
              </a:ext>
            </a:extLst>
          </p:cNvPr>
          <p:cNvPicPr>
            <a:picLocks noChangeAspect="1"/>
          </p:cNvPicPr>
          <p:nvPr/>
        </p:nvPicPr>
        <p:blipFill>
          <a:blip r:embed="rId2" cstate="print"/>
          <a:stretch>
            <a:fillRect/>
          </a:stretch>
        </p:blipFill>
        <p:spPr>
          <a:xfrm>
            <a:off x="6291121" y="972608"/>
            <a:ext cx="4753260" cy="4900269"/>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27723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E340-9435-AC47-95B5-27B1662406FB}"/>
              </a:ext>
            </a:extLst>
          </p:cNvPr>
          <p:cNvSpPr>
            <a:spLocks noGrp="1"/>
          </p:cNvSpPr>
          <p:nvPr>
            <p:ph type="title"/>
          </p:nvPr>
        </p:nvSpPr>
        <p:spPr/>
        <p:txBody>
          <a:bodyPr/>
          <a:lstStyle/>
          <a:p>
            <a:r>
              <a:rPr lang="en-US" dirty="0"/>
              <a:t>Characteristics of population</a:t>
            </a:r>
          </a:p>
        </p:txBody>
      </p:sp>
      <p:sp>
        <p:nvSpPr>
          <p:cNvPr id="3" name="Content Placeholder 2">
            <a:extLst>
              <a:ext uri="{FF2B5EF4-FFF2-40B4-BE49-F238E27FC236}">
                <a16:creationId xmlns:a16="http://schemas.microsoft.com/office/drawing/2014/main" id="{9B979C54-5E94-754B-95CD-292A81B7B605}"/>
              </a:ext>
            </a:extLst>
          </p:cNvPr>
          <p:cNvSpPr>
            <a:spLocks noGrp="1"/>
          </p:cNvSpPr>
          <p:nvPr>
            <p:ph idx="1"/>
          </p:nvPr>
        </p:nvSpPr>
        <p:spPr/>
        <p:txBody>
          <a:bodyPr>
            <a:normAutofit lnSpcReduction="10000"/>
          </a:bodyPr>
          <a:lstStyle/>
          <a:p>
            <a:pPr lvl="0"/>
            <a:r>
              <a:rPr lang="en-US" sz="2800" u="sng" dirty="0"/>
              <a:t>Population Density</a:t>
            </a:r>
            <a:r>
              <a:rPr lang="en-US" sz="2800" dirty="0"/>
              <a:t>- number of organisms in a population that occupy a definite area. </a:t>
            </a:r>
          </a:p>
          <a:p>
            <a:pPr lvl="1"/>
            <a:r>
              <a:rPr lang="en-US" dirty="0"/>
              <a:t>Ex. MI-175 people/square mile;</a:t>
            </a:r>
            <a:r>
              <a:rPr lang="en-US" sz="2400" dirty="0"/>
              <a:t> </a:t>
            </a:r>
            <a:endParaRPr lang="en-US" sz="1100" dirty="0"/>
          </a:p>
          <a:p>
            <a:pPr lvl="3"/>
            <a:r>
              <a:rPr lang="en-US" sz="2000" dirty="0"/>
              <a:t>U.S.- 88 people/square mile</a:t>
            </a:r>
          </a:p>
          <a:p>
            <a:pPr lvl="3"/>
            <a:endParaRPr lang="en-US" sz="1000" dirty="0"/>
          </a:p>
          <a:p>
            <a:pPr lvl="3"/>
            <a:endParaRPr lang="en-US" sz="1000" dirty="0"/>
          </a:p>
          <a:p>
            <a:r>
              <a:rPr lang="en-US" sz="2800" u="sng" dirty="0"/>
              <a:t>Limiting Factors</a:t>
            </a:r>
            <a:r>
              <a:rPr lang="en-US" sz="2800" dirty="0"/>
              <a:t>- any abiotic or biotic factors that limits the number of organisms in a population.</a:t>
            </a:r>
          </a:p>
          <a:p>
            <a:pPr lvl="2"/>
            <a:r>
              <a:rPr lang="en-US" sz="2800" dirty="0"/>
              <a:t>What might some of these be?</a:t>
            </a:r>
          </a:p>
          <a:p>
            <a:pPr marL="914400" lvl="2" indent="0">
              <a:buNone/>
            </a:pPr>
            <a:endParaRPr lang="en-US" sz="2800" dirty="0"/>
          </a:p>
          <a:p>
            <a:endParaRPr lang="en-US" dirty="0"/>
          </a:p>
        </p:txBody>
      </p:sp>
    </p:spTree>
    <p:extLst>
      <p:ext uri="{BB962C8B-B14F-4D97-AF65-F5344CB8AC3E}">
        <p14:creationId xmlns:p14="http://schemas.microsoft.com/office/powerpoint/2010/main" val="188925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E340-9435-AC47-95B5-27B1662406FB}"/>
              </a:ext>
            </a:extLst>
          </p:cNvPr>
          <p:cNvSpPr>
            <a:spLocks noGrp="1"/>
          </p:cNvSpPr>
          <p:nvPr>
            <p:ph type="title"/>
          </p:nvPr>
        </p:nvSpPr>
        <p:spPr/>
        <p:txBody>
          <a:bodyPr/>
          <a:lstStyle/>
          <a:p>
            <a:r>
              <a:rPr lang="en-US" dirty="0"/>
              <a:t>Characteristics of population</a:t>
            </a:r>
          </a:p>
        </p:txBody>
      </p:sp>
      <p:sp>
        <p:nvSpPr>
          <p:cNvPr id="3" name="Content Placeholder 2">
            <a:extLst>
              <a:ext uri="{FF2B5EF4-FFF2-40B4-BE49-F238E27FC236}">
                <a16:creationId xmlns:a16="http://schemas.microsoft.com/office/drawing/2014/main" id="{9B979C54-5E94-754B-95CD-292A81B7B605}"/>
              </a:ext>
            </a:extLst>
          </p:cNvPr>
          <p:cNvSpPr>
            <a:spLocks noGrp="1"/>
          </p:cNvSpPr>
          <p:nvPr>
            <p:ph idx="1"/>
          </p:nvPr>
        </p:nvSpPr>
        <p:spPr/>
        <p:txBody>
          <a:bodyPr>
            <a:normAutofit/>
          </a:bodyPr>
          <a:lstStyle/>
          <a:p>
            <a:pPr lvl="0"/>
            <a:r>
              <a:rPr lang="en-US" sz="2800" u="sng" dirty="0"/>
              <a:t>Carrying capacity</a:t>
            </a:r>
            <a:r>
              <a:rPr lang="en-US" sz="2800" dirty="0"/>
              <a:t>- the largest number of organisms of a species that an environment can support and maintain for a long period of time.   </a:t>
            </a:r>
          </a:p>
          <a:p>
            <a:pPr lvl="0"/>
            <a:endParaRPr lang="en-US" sz="2800" dirty="0"/>
          </a:p>
          <a:p>
            <a:pPr lvl="1"/>
            <a:r>
              <a:rPr lang="en-US" sz="2600" dirty="0"/>
              <a:t>What are some limiting factors that have an influence on carrying capacity?  </a:t>
            </a:r>
          </a:p>
          <a:p>
            <a:pPr marL="914400" lvl="2" indent="0">
              <a:buNone/>
            </a:pPr>
            <a:endParaRPr lang="en-US" sz="2800" dirty="0"/>
          </a:p>
          <a:p>
            <a:endParaRPr lang="en-US" dirty="0"/>
          </a:p>
        </p:txBody>
      </p:sp>
    </p:spTree>
    <p:extLst>
      <p:ext uri="{BB962C8B-B14F-4D97-AF65-F5344CB8AC3E}">
        <p14:creationId xmlns:p14="http://schemas.microsoft.com/office/powerpoint/2010/main" val="154067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B36E4-BFD3-1D49-A099-04EC8C1AB5E8}"/>
              </a:ext>
            </a:extLst>
          </p:cNvPr>
          <p:cNvSpPr>
            <a:spLocks noGrp="1"/>
          </p:cNvSpPr>
          <p:nvPr>
            <p:ph type="title"/>
          </p:nvPr>
        </p:nvSpPr>
        <p:spPr/>
        <p:txBody>
          <a:bodyPr/>
          <a:lstStyle/>
          <a:p>
            <a:r>
              <a:rPr lang="en-US" dirty="0"/>
              <a:t>Changing ecosystems</a:t>
            </a:r>
          </a:p>
        </p:txBody>
      </p:sp>
      <p:sp>
        <p:nvSpPr>
          <p:cNvPr id="3" name="Content Placeholder 2">
            <a:extLst>
              <a:ext uri="{FF2B5EF4-FFF2-40B4-BE49-F238E27FC236}">
                <a16:creationId xmlns:a16="http://schemas.microsoft.com/office/drawing/2014/main" id="{5C07AA0E-C433-B847-B354-F4C2E1EC5FBB}"/>
              </a:ext>
            </a:extLst>
          </p:cNvPr>
          <p:cNvSpPr>
            <a:spLocks noGrp="1"/>
          </p:cNvSpPr>
          <p:nvPr>
            <p:ph idx="1"/>
          </p:nvPr>
        </p:nvSpPr>
        <p:spPr>
          <a:xfrm>
            <a:off x="522351" y="1726636"/>
            <a:ext cx="8596668" cy="3880773"/>
          </a:xfrm>
        </p:spPr>
        <p:txBody>
          <a:bodyPr>
            <a:normAutofit fontScale="92500" lnSpcReduction="10000"/>
          </a:bodyPr>
          <a:lstStyle/>
          <a:p>
            <a:r>
              <a:rPr lang="en-US" sz="2400" u="sng" dirty="0"/>
              <a:t>Succession</a:t>
            </a:r>
            <a:r>
              <a:rPr lang="en-US" sz="2400" dirty="0"/>
              <a:t>- when ecosystems change naturally over time.  </a:t>
            </a:r>
          </a:p>
          <a:p>
            <a:endParaRPr lang="en-US" sz="2400" dirty="0"/>
          </a:p>
          <a:p>
            <a:r>
              <a:rPr lang="en-US" sz="2400" u="sng" dirty="0"/>
              <a:t>Pioneer Species</a:t>
            </a:r>
            <a:r>
              <a:rPr lang="en-US" sz="2400" dirty="0"/>
              <a:t>- First species to start inhabiting an area after change has occurred. (Ex. lichens) </a:t>
            </a:r>
          </a:p>
          <a:p>
            <a:endParaRPr lang="en-US" sz="2400" dirty="0"/>
          </a:p>
          <a:p>
            <a:r>
              <a:rPr lang="en-US" sz="2400" dirty="0"/>
              <a:t>Ecosystems can change naturally(succession) or can be altered by humans. </a:t>
            </a:r>
          </a:p>
          <a:p>
            <a:endParaRPr lang="en-US" sz="2400" dirty="0"/>
          </a:p>
          <a:p>
            <a:r>
              <a:rPr lang="en-US" sz="2400" dirty="0"/>
              <a:t>Human intervention can sometimes restore a ecosystem that has been damaged by nature or humans. </a:t>
            </a:r>
          </a:p>
          <a:p>
            <a:endParaRPr lang="en-US" dirty="0"/>
          </a:p>
        </p:txBody>
      </p:sp>
    </p:spTree>
    <p:extLst>
      <p:ext uri="{BB962C8B-B14F-4D97-AF65-F5344CB8AC3E}">
        <p14:creationId xmlns:p14="http://schemas.microsoft.com/office/powerpoint/2010/main" val="263219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B36E4-BFD3-1D49-A099-04EC8C1AB5E8}"/>
              </a:ext>
            </a:extLst>
          </p:cNvPr>
          <p:cNvSpPr>
            <a:spLocks noGrp="1"/>
          </p:cNvSpPr>
          <p:nvPr>
            <p:ph type="title"/>
          </p:nvPr>
        </p:nvSpPr>
        <p:spPr/>
        <p:txBody>
          <a:bodyPr/>
          <a:lstStyle/>
          <a:p>
            <a:r>
              <a:rPr lang="en-US" dirty="0"/>
              <a:t>Changing ecosystems</a:t>
            </a:r>
          </a:p>
        </p:txBody>
      </p:sp>
      <p:pic>
        <p:nvPicPr>
          <p:cNvPr id="6" name="Picture 2">
            <a:extLst>
              <a:ext uri="{FF2B5EF4-FFF2-40B4-BE49-F238E27FC236}">
                <a16:creationId xmlns:a16="http://schemas.microsoft.com/office/drawing/2014/main" id="{DAB820EF-EF32-7947-84A4-9A4AE212A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081" y="454064"/>
            <a:ext cx="4307294" cy="570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FB65D45A-BA9A-3D43-912D-878C5FDD1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42" y="1713404"/>
            <a:ext cx="7515239" cy="3166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43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FC88-1EF3-C748-894E-20D08867F6AB}"/>
              </a:ext>
            </a:extLst>
          </p:cNvPr>
          <p:cNvSpPr>
            <a:spLocks noGrp="1"/>
          </p:cNvSpPr>
          <p:nvPr>
            <p:ph type="title"/>
          </p:nvPr>
        </p:nvSpPr>
        <p:spPr/>
        <p:txBody>
          <a:bodyPr/>
          <a:lstStyle/>
          <a:p>
            <a:r>
              <a:rPr lang="en-US" dirty="0"/>
              <a:t>Environmental Concerns in Ecosystems</a:t>
            </a:r>
          </a:p>
        </p:txBody>
      </p:sp>
      <p:sp>
        <p:nvSpPr>
          <p:cNvPr id="3" name="Content Placeholder 2">
            <a:extLst>
              <a:ext uri="{FF2B5EF4-FFF2-40B4-BE49-F238E27FC236}">
                <a16:creationId xmlns:a16="http://schemas.microsoft.com/office/drawing/2014/main" id="{4AB2F85E-6795-6642-8F05-3B0B5259C03E}"/>
              </a:ext>
            </a:extLst>
          </p:cNvPr>
          <p:cNvSpPr>
            <a:spLocks noGrp="1"/>
          </p:cNvSpPr>
          <p:nvPr>
            <p:ph idx="1"/>
          </p:nvPr>
        </p:nvSpPr>
        <p:spPr>
          <a:xfrm>
            <a:off x="677334" y="1473200"/>
            <a:ext cx="8596668" cy="5051585"/>
          </a:xfrm>
        </p:spPr>
        <p:txBody>
          <a:bodyPr>
            <a:normAutofit fontScale="77500" lnSpcReduction="20000"/>
          </a:bodyPr>
          <a:lstStyle/>
          <a:p>
            <a:r>
              <a:rPr lang="en-US" sz="2800" dirty="0"/>
              <a:t>Habitat destruction:</a:t>
            </a:r>
          </a:p>
          <a:p>
            <a:pPr lvl="2"/>
            <a:r>
              <a:rPr lang="en-US" sz="2800" dirty="0"/>
              <a:t>Human impacts and natural disasters </a:t>
            </a:r>
          </a:p>
          <a:p>
            <a:r>
              <a:rPr lang="en-US" sz="2800" dirty="0"/>
              <a:t>Runoff: Leads to coastal dead zones, </a:t>
            </a:r>
            <a:r>
              <a:rPr lang="en-US" sz="2800" u="sng" dirty="0"/>
              <a:t>eutrophication</a:t>
            </a:r>
            <a:r>
              <a:rPr lang="en-US" sz="2800" dirty="0"/>
              <a:t> and general poisoning.</a:t>
            </a:r>
          </a:p>
          <a:p>
            <a:pPr lvl="7"/>
            <a:r>
              <a:rPr lang="en-US" sz="2800" dirty="0"/>
              <a:t>Dead zones and eutrophication are the result of extreme algae growth and then die off.  Bacteria decomposing algae use up all dissolved oxygen in the water.  NO OXYGEN= NO LIFE</a:t>
            </a:r>
          </a:p>
          <a:p>
            <a:r>
              <a:rPr lang="en-US" sz="2800" dirty="0"/>
              <a:t>Industrial Pollution: Acid rain, increased green house gases and environmental contamination </a:t>
            </a:r>
          </a:p>
          <a:p>
            <a:endParaRPr lang="en-US" sz="2800" dirty="0"/>
          </a:p>
          <a:p>
            <a:r>
              <a:rPr lang="en-US" sz="2800" dirty="0"/>
              <a:t>Resource use and abuse: overfishing/hunting, littering/dumps, deforestation, extraction of resources.  </a:t>
            </a:r>
          </a:p>
          <a:p>
            <a:endParaRPr lang="en-US" dirty="0"/>
          </a:p>
        </p:txBody>
      </p:sp>
    </p:spTree>
    <p:extLst>
      <p:ext uri="{BB962C8B-B14F-4D97-AF65-F5344CB8AC3E}">
        <p14:creationId xmlns:p14="http://schemas.microsoft.com/office/powerpoint/2010/main" val="2447383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03F7-A160-E94C-8ECB-47F9DB7A22E5}"/>
              </a:ext>
            </a:extLst>
          </p:cNvPr>
          <p:cNvSpPr>
            <a:spLocks noGrp="1"/>
          </p:cNvSpPr>
          <p:nvPr>
            <p:ph type="title"/>
          </p:nvPr>
        </p:nvSpPr>
        <p:spPr/>
        <p:txBody>
          <a:bodyPr/>
          <a:lstStyle/>
          <a:p>
            <a:r>
              <a:rPr lang="en-US" dirty="0"/>
              <a:t>Environmental Concerns in Ecosystems</a:t>
            </a:r>
          </a:p>
        </p:txBody>
      </p:sp>
      <p:sp>
        <p:nvSpPr>
          <p:cNvPr id="3" name="Content Placeholder 2">
            <a:extLst>
              <a:ext uri="{FF2B5EF4-FFF2-40B4-BE49-F238E27FC236}">
                <a16:creationId xmlns:a16="http://schemas.microsoft.com/office/drawing/2014/main" id="{FC921C47-F770-104D-B15A-A591C7D86709}"/>
              </a:ext>
            </a:extLst>
          </p:cNvPr>
          <p:cNvSpPr>
            <a:spLocks noGrp="1"/>
          </p:cNvSpPr>
          <p:nvPr>
            <p:ph idx="1"/>
          </p:nvPr>
        </p:nvSpPr>
        <p:spPr>
          <a:xfrm>
            <a:off x="449451" y="1813302"/>
            <a:ext cx="7818249" cy="4228060"/>
          </a:xfrm>
        </p:spPr>
        <p:txBody>
          <a:bodyPr>
            <a:normAutofit lnSpcReduction="10000"/>
          </a:bodyPr>
          <a:lstStyle/>
          <a:p>
            <a:r>
              <a:rPr lang="en-US" sz="2400" dirty="0"/>
              <a:t>DDT was a pesticide used until the 1970’s and commonly ran off into water supplies.  Eagles ingested the chemicals when they ate fish.  The chemicals made the eagle eggs soft, so that when the eagles sat on their nests, they would crush their own eggs.  This essentially stopped them from reproducing. </a:t>
            </a:r>
          </a:p>
          <a:p>
            <a:endParaRPr lang="en-US" sz="2400" u="sng" dirty="0"/>
          </a:p>
          <a:p>
            <a:r>
              <a:rPr lang="en-US" sz="2400" u="sng" dirty="0"/>
              <a:t>Biomagnification</a:t>
            </a:r>
            <a:r>
              <a:rPr lang="en-US" sz="2400" dirty="0"/>
              <a:t>- The increase in chemical concentration in animal tissues as the chemical moves up the food chain.</a:t>
            </a:r>
          </a:p>
          <a:p>
            <a:endParaRPr lang="en-US" dirty="0"/>
          </a:p>
          <a:p>
            <a:endParaRPr lang="en-US" dirty="0"/>
          </a:p>
        </p:txBody>
      </p:sp>
      <p:pic>
        <p:nvPicPr>
          <p:cNvPr id="4" name="Picture 3">
            <a:extLst>
              <a:ext uri="{FF2B5EF4-FFF2-40B4-BE49-F238E27FC236}">
                <a16:creationId xmlns:a16="http://schemas.microsoft.com/office/drawing/2014/main" id="{B4F170B5-518A-D248-968F-05D28C820F95}"/>
              </a:ext>
            </a:extLst>
          </p:cNvPr>
          <p:cNvPicPr>
            <a:picLocks noChangeAspect="1"/>
          </p:cNvPicPr>
          <p:nvPr/>
        </p:nvPicPr>
        <p:blipFill>
          <a:blip r:embed="rId2"/>
          <a:stretch>
            <a:fillRect/>
          </a:stretch>
        </p:blipFill>
        <p:spPr>
          <a:xfrm>
            <a:off x="8267700" y="1270000"/>
            <a:ext cx="3924300" cy="4829219"/>
          </a:xfrm>
          <a:prstGeom prst="rect">
            <a:avLst/>
          </a:prstGeom>
        </p:spPr>
      </p:pic>
    </p:spTree>
    <p:extLst>
      <p:ext uri="{BB962C8B-B14F-4D97-AF65-F5344CB8AC3E}">
        <p14:creationId xmlns:p14="http://schemas.microsoft.com/office/powerpoint/2010/main" val="182338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576E-FD1A-CD4F-9403-AB2073FF0DB7}"/>
              </a:ext>
            </a:extLst>
          </p:cNvPr>
          <p:cNvSpPr>
            <a:spLocks noGrp="1"/>
          </p:cNvSpPr>
          <p:nvPr>
            <p:ph type="title"/>
          </p:nvPr>
        </p:nvSpPr>
        <p:spPr/>
        <p:txBody>
          <a:bodyPr/>
          <a:lstStyle/>
          <a:p>
            <a:r>
              <a:rPr lang="en-US" dirty="0"/>
              <a:t>Ecology &amp; Ecosystems</a:t>
            </a:r>
          </a:p>
        </p:txBody>
      </p:sp>
      <p:sp>
        <p:nvSpPr>
          <p:cNvPr id="3" name="Content Placeholder 2">
            <a:extLst>
              <a:ext uri="{FF2B5EF4-FFF2-40B4-BE49-F238E27FC236}">
                <a16:creationId xmlns:a16="http://schemas.microsoft.com/office/drawing/2014/main" id="{AC03C6E0-0587-0B45-9F4E-02FF7BDBE496}"/>
              </a:ext>
            </a:extLst>
          </p:cNvPr>
          <p:cNvSpPr>
            <a:spLocks noGrp="1"/>
          </p:cNvSpPr>
          <p:nvPr>
            <p:ph idx="1"/>
          </p:nvPr>
        </p:nvSpPr>
        <p:spPr>
          <a:xfrm>
            <a:off x="677334" y="1658319"/>
            <a:ext cx="8596668" cy="4383043"/>
          </a:xfrm>
        </p:spPr>
        <p:txBody>
          <a:bodyPr>
            <a:normAutofit lnSpcReduction="10000"/>
          </a:bodyPr>
          <a:lstStyle/>
          <a:p>
            <a:r>
              <a:rPr lang="en-US" sz="2200" u="sng" dirty="0"/>
              <a:t>Ecosystem</a:t>
            </a:r>
            <a:r>
              <a:rPr lang="en-US" sz="2200" dirty="0"/>
              <a:t>: a unit of nature and the focus of study in ecology. It consists of all the biotic and abiotic factors in an area and their interactions.</a:t>
            </a:r>
          </a:p>
          <a:p>
            <a:endParaRPr lang="en-US" sz="2200" dirty="0"/>
          </a:p>
          <a:p>
            <a:r>
              <a:rPr lang="en-US" sz="2200" u="sng" dirty="0"/>
              <a:t>Biotic factors </a:t>
            </a:r>
            <a:r>
              <a:rPr lang="en-US" sz="2200" dirty="0"/>
              <a:t>are living factors in an organism’s environment.</a:t>
            </a:r>
          </a:p>
          <a:p>
            <a:endParaRPr lang="en-US" sz="2200" dirty="0"/>
          </a:p>
          <a:p>
            <a:r>
              <a:rPr lang="en-US" sz="2200" u="sng" dirty="0"/>
              <a:t>Abiotic factors </a:t>
            </a:r>
            <a:r>
              <a:rPr lang="en-US" sz="2200" dirty="0"/>
              <a:t>are nonliving factors in an organism’s environment</a:t>
            </a:r>
          </a:p>
          <a:p>
            <a:endParaRPr lang="en-US" sz="2200" dirty="0"/>
          </a:p>
          <a:p>
            <a:r>
              <a:rPr lang="en-US" sz="2200" u="sng" dirty="0"/>
              <a:t>Ecology</a:t>
            </a:r>
            <a:r>
              <a:rPr lang="en-US" sz="2200" dirty="0"/>
              <a:t> is the study of how organisms react with one another and their environment. </a:t>
            </a:r>
          </a:p>
          <a:p>
            <a:endParaRPr lang="en-US" dirty="0"/>
          </a:p>
          <a:p>
            <a:endParaRPr lang="en-US" dirty="0"/>
          </a:p>
        </p:txBody>
      </p:sp>
    </p:spTree>
    <p:extLst>
      <p:ext uri="{BB962C8B-B14F-4D97-AF65-F5344CB8AC3E}">
        <p14:creationId xmlns:p14="http://schemas.microsoft.com/office/powerpoint/2010/main" val="397516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770B3-1701-B04D-918D-692C634C097D}"/>
              </a:ext>
            </a:extLst>
          </p:cNvPr>
          <p:cNvSpPr>
            <a:spLocks noGrp="1"/>
          </p:cNvSpPr>
          <p:nvPr>
            <p:ph type="title"/>
          </p:nvPr>
        </p:nvSpPr>
        <p:spPr>
          <a:xfrm>
            <a:off x="1286933" y="609600"/>
            <a:ext cx="10197494" cy="1099457"/>
          </a:xfrm>
        </p:spPr>
        <p:txBody>
          <a:bodyPr>
            <a:normAutofit/>
          </a:bodyPr>
          <a:lstStyle/>
          <a:p>
            <a:r>
              <a:rPr lang="en-US"/>
              <a:t>How Organisms in an Ecosystem are Organized</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9B30976-683E-4E75-9A95-C77CBDFFFE3F}"/>
              </a:ext>
            </a:extLst>
          </p:cNvPr>
          <p:cNvGraphicFramePr>
            <a:graphicFrameLocks noGrp="1"/>
          </p:cNvGraphicFramePr>
          <p:nvPr>
            <p:ph idx="1"/>
            <p:extLst>
              <p:ext uri="{D42A27DB-BD31-4B8C-83A1-F6EECF244321}">
                <p14:modId xmlns:p14="http://schemas.microsoft.com/office/powerpoint/2010/main" val="256134396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66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941F-A0C0-4240-8E67-5C0D1630207C}"/>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A97A4368-0545-4F4C-AA89-5AEB89C653AA}"/>
              </a:ext>
            </a:extLst>
          </p:cNvPr>
          <p:cNvSpPr>
            <a:spLocks noGrp="1"/>
          </p:cNvSpPr>
          <p:nvPr>
            <p:ph idx="1"/>
          </p:nvPr>
        </p:nvSpPr>
        <p:spPr>
          <a:xfrm>
            <a:off x="677334" y="1751309"/>
            <a:ext cx="8596668" cy="4290054"/>
          </a:xfrm>
        </p:spPr>
        <p:txBody>
          <a:bodyPr/>
          <a:lstStyle/>
          <a:p>
            <a:r>
              <a:rPr lang="en-US" sz="2200" dirty="0"/>
              <a:t> red squirrel- species </a:t>
            </a:r>
          </a:p>
          <a:p>
            <a:pPr marL="0" indent="0">
              <a:buNone/>
            </a:pPr>
            <a:endParaRPr lang="en-US" sz="2200" dirty="0"/>
          </a:p>
          <a:p>
            <a:r>
              <a:rPr lang="en-US" sz="2200" dirty="0"/>
              <a:t>A bunch of red squirrels living in the forest behind your house- population</a:t>
            </a:r>
          </a:p>
          <a:p>
            <a:endParaRPr lang="en-US" sz="2200" dirty="0"/>
          </a:p>
          <a:p>
            <a:r>
              <a:rPr lang="en-US" sz="2200" dirty="0"/>
              <a:t>A bunch of red squirrels, coyotes, wood peckers and  salamanders living in the forest behind your house- community</a:t>
            </a:r>
          </a:p>
          <a:p>
            <a:endParaRPr lang="en-US" dirty="0"/>
          </a:p>
          <a:p>
            <a:endParaRPr lang="en-US" dirty="0"/>
          </a:p>
        </p:txBody>
      </p:sp>
    </p:spTree>
    <p:extLst>
      <p:ext uri="{BB962C8B-B14F-4D97-AF65-F5344CB8AC3E}">
        <p14:creationId xmlns:p14="http://schemas.microsoft.com/office/powerpoint/2010/main" val="78988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66BA-49BB-DB44-B455-8678D5D571C5}"/>
              </a:ext>
            </a:extLst>
          </p:cNvPr>
          <p:cNvSpPr>
            <a:spLocks noGrp="1"/>
          </p:cNvSpPr>
          <p:nvPr>
            <p:ph type="title"/>
          </p:nvPr>
        </p:nvSpPr>
        <p:spPr>
          <a:xfrm>
            <a:off x="5536734" y="609600"/>
            <a:ext cx="3737268" cy="1320800"/>
          </a:xfrm>
        </p:spPr>
        <p:txBody>
          <a:bodyPr>
            <a:normAutofit/>
          </a:bodyPr>
          <a:lstStyle/>
          <a:p>
            <a:pPr>
              <a:lnSpc>
                <a:spcPct val="90000"/>
              </a:lnSpc>
            </a:pPr>
            <a:r>
              <a:rPr lang="en-US" sz="2800"/>
              <a:t>What do communities create?</a:t>
            </a:r>
          </a:p>
        </p:txBody>
      </p:sp>
      <p:sp>
        <p:nvSpPr>
          <p:cNvPr id="3" name="Content Placeholder 2">
            <a:extLst>
              <a:ext uri="{FF2B5EF4-FFF2-40B4-BE49-F238E27FC236}">
                <a16:creationId xmlns:a16="http://schemas.microsoft.com/office/drawing/2014/main" id="{FFB906F8-2651-0D4B-8B9A-3E3CB61A266B}"/>
              </a:ext>
            </a:extLst>
          </p:cNvPr>
          <p:cNvSpPr>
            <a:spLocks noGrp="1"/>
          </p:cNvSpPr>
          <p:nvPr>
            <p:ph idx="1"/>
          </p:nvPr>
        </p:nvSpPr>
        <p:spPr>
          <a:xfrm>
            <a:off x="5209563" y="2160589"/>
            <a:ext cx="4064439" cy="3880773"/>
          </a:xfrm>
        </p:spPr>
        <p:txBody>
          <a:bodyPr>
            <a:normAutofit/>
          </a:bodyPr>
          <a:lstStyle/>
          <a:p>
            <a:pPr>
              <a:lnSpc>
                <a:spcPct val="90000"/>
              </a:lnSpc>
            </a:pPr>
            <a:r>
              <a:rPr lang="en-US" dirty="0"/>
              <a:t>Ecosystems and biomes. </a:t>
            </a:r>
          </a:p>
          <a:p>
            <a:pPr>
              <a:lnSpc>
                <a:spcPct val="90000"/>
              </a:lnSpc>
            </a:pPr>
            <a:endParaRPr lang="en-US" dirty="0"/>
          </a:p>
          <a:p>
            <a:pPr>
              <a:lnSpc>
                <a:spcPct val="90000"/>
              </a:lnSpc>
            </a:pPr>
            <a:r>
              <a:rPr lang="en-US" u="sng" dirty="0"/>
              <a:t>Biome</a:t>
            </a:r>
            <a:r>
              <a:rPr lang="en-US" dirty="0"/>
              <a:t>: a large group of ecosystems that share the same climate and have similar types of communities</a:t>
            </a:r>
          </a:p>
          <a:p>
            <a:pPr>
              <a:lnSpc>
                <a:spcPct val="90000"/>
              </a:lnSpc>
            </a:pPr>
            <a:endParaRPr lang="en-US" dirty="0"/>
          </a:p>
          <a:p>
            <a:pPr>
              <a:lnSpc>
                <a:spcPct val="90000"/>
              </a:lnSpc>
            </a:pPr>
            <a:r>
              <a:rPr lang="en-US" u="sng" dirty="0"/>
              <a:t>Biosphere</a:t>
            </a:r>
            <a:r>
              <a:rPr lang="en-US" dirty="0"/>
              <a:t>: A thin layer around Earth that supports life</a:t>
            </a:r>
          </a:p>
          <a:p>
            <a:pPr lvl="1">
              <a:lnSpc>
                <a:spcPct val="90000"/>
              </a:lnSpc>
            </a:pPr>
            <a:r>
              <a:rPr lang="en-US" dirty="0"/>
              <a:t>Extends a few km above and below the earth’s surface</a:t>
            </a:r>
          </a:p>
          <a:p>
            <a:pPr lvl="1">
              <a:lnSpc>
                <a:spcPct val="90000"/>
              </a:lnSpc>
            </a:pPr>
            <a:r>
              <a:rPr lang="en-US" dirty="0"/>
              <a:t>Includes all biomes </a:t>
            </a:r>
          </a:p>
          <a:p>
            <a:pPr>
              <a:lnSpc>
                <a:spcPct val="90000"/>
              </a:lnSpc>
            </a:pPr>
            <a:endParaRPr lang="en-US" dirty="0"/>
          </a:p>
          <a:p>
            <a:pPr>
              <a:lnSpc>
                <a:spcPct val="90000"/>
              </a:lnSpc>
            </a:pPr>
            <a:endParaRPr lang="en-US" dirty="0"/>
          </a:p>
        </p:txBody>
      </p:sp>
      <p:pic>
        <p:nvPicPr>
          <p:cNvPr id="4" name="Picture 2">
            <a:extLst>
              <a:ext uri="{FF2B5EF4-FFF2-40B4-BE49-F238E27FC236}">
                <a16:creationId xmlns:a16="http://schemas.microsoft.com/office/drawing/2014/main" id="{A3A2C07C-B35E-DA4D-8A3B-6773CD4E4B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58" r="28623" b="1"/>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492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3F0A-9CA7-B540-82BF-6E45F165EE70}"/>
              </a:ext>
            </a:extLst>
          </p:cNvPr>
          <p:cNvSpPr>
            <a:spLocks noGrp="1"/>
          </p:cNvSpPr>
          <p:nvPr>
            <p:ph type="title"/>
          </p:nvPr>
        </p:nvSpPr>
        <p:spPr/>
        <p:txBody>
          <a:bodyPr/>
          <a:lstStyle/>
          <a:p>
            <a:r>
              <a:rPr lang="en-US" dirty="0"/>
              <a:t>“Fitting in” in the Ecosystem</a:t>
            </a:r>
          </a:p>
        </p:txBody>
      </p:sp>
      <p:sp>
        <p:nvSpPr>
          <p:cNvPr id="3" name="Content Placeholder 2">
            <a:extLst>
              <a:ext uri="{FF2B5EF4-FFF2-40B4-BE49-F238E27FC236}">
                <a16:creationId xmlns:a16="http://schemas.microsoft.com/office/drawing/2014/main" id="{81FA2227-382A-2C4C-AD5C-935C30DC5749}"/>
              </a:ext>
            </a:extLst>
          </p:cNvPr>
          <p:cNvSpPr>
            <a:spLocks noGrp="1"/>
          </p:cNvSpPr>
          <p:nvPr>
            <p:ph idx="1"/>
          </p:nvPr>
        </p:nvSpPr>
        <p:spPr/>
        <p:txBody>
          <a:bodyPr>
            <a:normAutofit/>
          </a:bodyPr>
          <a:lstStyle/>
          <a:p>
            <a:r>
              <a:rPr lang="en-US" sz="2200" dirty="0"/>
              <a:t>Habitat- place where an organism lives</a:t>
            </a:r>
          </a:p>
          <a:p>
            <a:pPr marL="0" indent="0">
              <a:buNone/>
            </a:pPr>
            <a:endParaRPr lang="en-US" sz="2200" dirty="0"/>
          </a:p>
          <a:p>
            <a:pPr lvl="1"/>
            <a:r>
              <a:rPr lang="en-US" sz="2200" dirty="0"/>
              <a:t>E.g. Mr. Carter’s habitat during the school day is his science classroom.</a:t>
            </a:r>
          </a:p>
          <a:p>
            <a:endParaRPr lang="en-US" sz="2200" dirty="0"/>
          </a:p>
          <a:p>
            <a:r>
              <a:rPr lang="en-US" sz="2200" dirty="0"/>
              <a:t>Niche-role or job, of an organism in the ecosystem.</a:t>
            </a:r>
          </a:p>
          <a:p>
            <a:endParaRPr lang="en-US" sz="2200" dirty="0"/>
          </a:p>
          <a:p>
            <a:pPr lvl="1"/>
            <a:r>
              <a:rPr lang="en-US" sz="2200" dirty="0"/>
              <a:t>E.g. Mr. Carter’s role in the school is to teach you about science.  </a:t>
            </a:r>
          </a:p>
          <a:p>
            <a:endParaRPr lang="en-US" dirty="0"/>
          </a:p>
          <a:p>
            <a:endParaRPr lang="en-US" dirty="0"/>
          </a:p>
        </p:txBody>
      </p:sp>
    </p:spTree>
    <p:extLst>
      <p:ext uri="{BB962C8B-B14F-4D97-AF65-F5344CB8AC3E}">
        <p14:creationId xmlns:p14="http://schemas.microsoft.com/office/powerpoint/2010/main" val="298649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1674-4D13-0148-AE4C-991A202AA18A}"/>
              </a:ext>
            </a:extLst>
          </p:cNvPr>
          <p:cNvSpPr>
            <a:spLocks noGrp="1"/>
          </p:cNvSpPr>
          <p:nvPr>
            <p:ph type="title"/>
          </p:nvPr>
        </p:nvSpPr>
        <p:spPr/>
        <p:txBody>
          <a:bodyPr/>
          <a:lstStyle/>
          <a:p>
            <a:r>
              <a:rPr lang="en-US" dirty="0"/>
              <a:t>Interactions Between Organisms</a:t>
            </a:r>
          </a:p>
        </p:txBody>
      </p:sp>
      <p:sp>
        <p:nvSpPr>
          <p:cNvPr id="3" name="Content Placeholder 2">
            <a:extLst>
              <a:ext uri="{FF2B5EF4-FFF2-40B4-BE49-F238E27FC236}">
                <a16:creationId xmlns:a16="http://schemas.microsoft.com/office/drawing/2014/main" id="{0C15FC71-4A4D-D643-B1F9-DD571CC8AAB6}"/>
              </a:ext>
            </a:extLst>
          </p:cNvPr>
          <p:cNvSpPr>
            <a:spLocks noGrp="1"/>
          </p:cNvSpPr>
          <p:nvPr>
            <p:ph idx="1"/>
          </p:nvPr>
        </p:nvSpPr>
        <p:spPr/>
        <p:txBody>
          <a:bodyPr>
            <a:normAutofit/>
          </a:bodyPr>
          <a:lstStyle/>
          <a:p>
            <a:r>
              <a:rPr lang="en-US" u="sng" dirty="0"/>
              <a:t>Symbiosis</a:t>
            </a:r>
            <a:r>
              <a:rPr lang="en-US" dirty="0"/>
              <a:t> is the interactions between two different species.</a:t>
            </a:r>
          </a:p>
          <a:p>
            <a:pPr marL="0" indent="0">
              <a:buNone/>
            </a:pPr>
            <a:endParaRPr lang="en-US" dirty="0"/>
          </a:p>
          <a:p>
            <a:r>
              <a:rPr lang="en-US" u="sng" dirty="0"/>
              <a:t>Mutualism:</a:t>
            </a:r>
            <a:r>
              <a:rPr lang="en-US" dirty="0"/>
              <a:t> is an interaction between two species in which both species benefit</a:t>
            </a:r>
          </a:p>
          <a:p>
            <a:pPr marL="0" indent="0">
              <a:buNone/>
            </a:pPr>
            <a:endParaRPr lang="en-US" dirty="0"/>
          </a:p>
          <a:p>
            <a:r>
              <a:rPr lang="en-US" u="sng" dirty="0"/>
              <a:t>Commensalism</a:t>
            </a:r>
            <a:r>
              <a:rPr lang="en-US" dirty="0"/>
              <a:t>: interaction between two species in which one species benefits and the other neither benefits nor is harmed</a:t>
            </a:r>
          </a:p>
          <a:p>
            <a:pPr marL="0" indent="0">
              <a:buNone/>
            </a:pPr>
            <a:endParaRPr lang="en-US" dirty="0"/>
          </a:p>
          <a:p>
            <a:r>
              <a:rPr lang="en-US" u="sng" dirty="0"/>
              <a:t>Parasitism:</a:t>
            </a:r>
            <a:r>
              <a:rPr lang="en-US" dirty="0"/>
              <a:t> interaction between two species in which one species benefits while the other is harmed. </a:t>
            </a:r>
          </a:p>
          <a:p>
            <a:endParaRPr lang="en-US" dirty="0"/>
          </a:p>
          <a:p>
            <a:endParaRPr lang="en-US" dirty="0"/>
          </a:p>
        </p:txBody>
      </p:sp>
    </p:spTree>
    <p:extLst>
      <p:ext uri="{BB962C8B-B14F-4D97-AF65-F5344CB8AC3E}">
        <p14:creationId xmlns:p14="http://schemas.microsoft.com/office/powerpoint/2010/main" val="71550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1674-4D13-0148-AE4C-991A202AA18A}"/>
              </a:ext>
            </a:extLst>
          </p:cNvPr>
          <p:cNvSpPr>
            <a:spLocks noGrp="1"/>
          </p:cNvSpPr>
          <p:nvPr>
            <p:ph type="title"/>
          </p:nvPr>
        </p:nvSpPr>
        <p:spPr/>
        <p:txBody>
          <a:bodyPr/>
          <a:lstStyle/>
          <a:p>
            <a:r>
              <a:rPr lang="en-US" dirty="0"/>
              <a:t>Interactions Between Organisms</a:t>
            </a:r>
          </a:p>
        </p:txBody>
      </p:sp>
      <p:pic>
        <p:nvPicPr>
          <p:cNvPr id="6" name="Picture 5" descr="fleas.jpg">
            <a:extLst>
              <a:ext uri="{FF2B5EF4-FFF2-40B4-BE49-F238E27FC236}">
                <a16:creationId xmlns:a16="http://schemas.microsoft.com/office/drawing/2014/main" id="{79B27174-0B4F-E048-9D33-07C2CC3E5AB1}"/>
              </a:ext>
            </a:extLst>
          </p:cNvPr>
          <p:cNvPicPr>
            <a:picLocks noChangeAspect="1"/>
          </p:cNvPicPr>
          <p:nvPr/>
        </p:nvPicPr>
        <p:blipFill>
          <a:blip r:embed="rId2" cstate="print"/>
          <a:stretch>
            <a:fillRect/>
          </a:stretch>
        </p:blipFill>
        <p:spPr>
          <a:xfrm flipH="1">
            <a:off x="300996" y="1336205"/>
            <a:ext cx="3050567" cy="3462806"/>
          </a:xfrm>
          <a:prstGeom prst="rect">
            <a:avLst/>
          </a:prstGeom>
        </p:spPr>
      </p:pic>
      <p:pic>
        <p:nvPicPr>
          <p:cNvPr id="7" name="Content Placeholder 4" descr="clown fish and anemone.jpg">
            <a:extLst>
              <a:ext uri="{FF2B5EF4-FFF2-40B4-BE49-F238E27FC236}">
                <a16:creationId xmlns:a16="http://schemas.microsoft.com/office/drawing/2014/main" id="{A4C86000-C788-4545-A8CA-E71203A94483}"/>
              </a:ext>
            </a:extLst>
          </p:cNvPr>
          <p:cNvPicPr>
            <a:picLocks noChangeAspect="1"/>
          </p:cNvPicPr>
          <p:nvPr/>
        </p:nvPicPr>
        <p:blipFill>
          <a:blip r:embed="rId3" cstate="print"/>
          <a:stretch>
            <a:fillRect/>
          </a:stretch>
        </p:blipFill>
        <p:spPr>
          <a:xfrm>
            <a:off x="3351563" y="4014887"/>
            <a:ext cx="4052888" cy="2627116"/>
          </a:xfrm>
          <a:prstGeom prst="rect">
            <a:avLst/>
          </a:prstGeom>
        </p:spPr>
      </p:pic>
      <p:pic>
        <p:nvPicPr>
          <p:cNvPr id="8" name="Picture 7" descr="C:\Users\Cheryl\AppData\Local\Microsoft\Windows\Temporary Internet Files\Low\Content.IE5\LGH5ORJA\20090829-11-19-26-top-creek--orchid--epiphyte[1].jpg">
            <a:extLst>
              <a:ext uri="{FF2B5EF4-FFF2-40B4-BE49-F238E27FC236}">
                <a16:creationId xmlns:a16="http://schemas.microsoft.com/office/drawing/2014/main" id="{A0759D5A-EAB6-3D49-808C-0E4AD40F2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87771"/>
            <a:ext cx="3506666" cy="262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26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98A4-3C00-9446-9658-BA200BF29E1A}"/>
              </a:ext>
            </a:extLst>
          </p:cNvPr>
          <p:cNvSpPr>
            <a:spLocks noGrp="1"/>
          </p:cNvSpPr>
          <p:nvPr>
            <p:ph type="title"/>
          </p:nvPr>
        </p:nvSpPr>
        <p:spPr/>
        <p:txBody>
          <a:bodyPr/>
          <a:lstStyle/>
          <a:p>
            <a:r>
              <a:rPr lang="en-US" dirty="0"/>
              <a:t>Competition</a:t>
            </a:r>
          </a:p>
        </p:txBody>
      </p:sp>
      <p:sp>
        <p:nvSpPr>
          <p:cNvPr id="3" name="Content Placeholder 2">
            <a:extLst>
              <a:ext uri="{FF2B5EF4-FFF2-40B4-BE49-F238E27FC236}">
                <a16:creationId xmlns:a16="http://schemas.microsoft.com/office/drawing/2014/main" id="{0DB5106C-32F2-ED4E-8E54-055C0AAA211C}"/>
              </a:ext>
            </a:extLst>
          </p:cNvPr>
          <p:cNvSpPr>
            <a:spLocks noGrp="1"/>
          </p:cNvSpPr>
          <p:nvPr>
            <p:ph idx="1"/>
          </p:nvPr>
        </p:nvSpPr>
        <p:spPr>
          <a:xfrm>
            <a:off x="677334" y="1214231"/>
            <a:ext cx="8596668" cy="4429538"/>
          </a:xfrm>
        </p:spPr>
        <p:txBody>
          <a:bodyPr/>
          <a:lstStyle/>
          <a:p>
            <a:r>
              <a:rPr lang="en-US" sz="2200" u="sng" dirty="0"/>
              <a:t>Competition</a:t>
            </a:r>
            <a:r>
              <a:rPr lang="en-US" sz="2200" dirty="0"/>
              <a:t>: when two species compete (try to get) the same resource.  </a:t>
            </a:r>
          </a:p>
          <a:p>
            <a:pPr lvl="1"/>
            <a:r>
              <a:rPr lang="en-US" sz="2200" dirty="0"/>
              <a:t>E.g.  food, shelter, habitat and mates.</a:t>
            </a:r>
          </a:p>
          <a:p>
            <a:pPr marL="0" indent="0">
              <a:buNone/>
            </a:pPr>
            <a:endParaRPr lang="en-US" sz="2200" dirty="0"/>
          </a:p>
          <a:p>
            <a:r>
              <a:rPr lang="en-US" sz="2200" u="sng" dirty="0"/>
              <a:t>Native species</a:t>
            </a:r>
            <a:r>
              <a:rPr lang="en-US" sz="2200" dirty="0"/>
              <a:t>: a species that is naturally found in an ecosystem</a:t>
            </a:r>
          </a:p>
          <a:p>
            <a:pPr marL="0" indent="0">
              <a:buNone/>
            </a:pPr>
            <a:endParaRPr lang="en-US" sz="2200" dirty="0"/>
          </a:p>
          <a:p>
            <a:r>
              <a:rPr lang="en-US" sz="2200" u="sng" dirty="0"/>
              <a:t>Invasive species</a:t>
            </a:r>
            <a:r>
              <a:rPr lang="en-US" sz="2200" dirty="0"/>
              <a:t>: a non native species. A species that has been introduced into an ecosystem different from where that species is naturally from.  </a:t>
            </a:r>
          </a:p>
          <a:p>
            <a:endParaRPr lang="en-US" dirty="0"/>
          </a:p>
          <a:p>
            <a:endParaRPr lang="en-US" dirty="0"/>
          </a:p>
        </p:txBody>
      </p:sp>
      <p:pic>
        <p:nvPicPr>
          <p:cNvPr id="4" name="Picture 4" descr="lamprey">
            <a:extLst>
              <a:ext uri="{FF2B5EF4-FFF2-40B4-BE49-F238E27FC236}">
                <a16:creationId xmlns:a16="http://schemas.microsoft.com/office/drawing/2014/main" id="{841B65A8-0824-7541-975C-6F1E1D641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5078693"/>
            <a:ext cx="3123662" cy="15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7121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8966</TotalTime>
  <Words>753</Words>
  <Application>Microsoft Macintosh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Interdependent Relationships in Ecosystems</vt:lpstr>
      <vt:lpstr>Ecology &amp; Ecosystems</vt:lpstr>
      <vt:lpstr>How Organisms in an Ecosystem are Organized</vt:lpstr>
      <vt:lpstr>Examples</vt:lpstr>
      <vt:lpstr>What do communities create?</vt:lpstr>
      <vt:lpstr>“Fitting in” in the Ecosystem</vt:lpstr>
      <vt:lpstr>Interactions Between Organisms</vt:lpstr>
      <vt:lpstr>Interactions Between Organisms</vt:lpstr>
      <vt:lpstr>Competition</vt:lpstr>
      <vt:lpstr>Predation</vt:lpstr>
      <vt:lpstr>Characteristics of population</vt:lpstr>
      <vt:lpstr>Characteristics of population</vt:lpstr>
      <vt:lpstr>Changing ecosystems</vt:lpstr>
      <vt:lpstr>Changing ecosystems</vt:lpstr>
      <vt:lpstr>Environmental Concerns in Ecosystems</vt:lpstr>
      <vt:lpstr>Environmental Concerns in Ecosystems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Interdependent Relationships in Ecosystems</dc:title>
  <dc:creator>Microsoft Office User</dc:creator>
  <cp:lastModifiedBy>Microsoft Office User</cp:lastModifiedBy>
  <cp:revision>9</cp:revision>
  <dcterms:created xsi:type="dcterms:W3CDTF">2019-05-07T12:38:37Z</dcterms:created>
  <dcterms:modified xsi:type="dcterms:W3CDTF">2019-05-20T12:34:34Z</dcterms:modified>
</cp:coreProperties>
</file>