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3004800" cy="9753600"/>
  <p:notesSz cx="6858000" cy="9144000"/>
  <p:defaultTextStyle>
    <a:defPPr>
      <a:defRPr lang="en-US"/>
    </a:defPPr>
    <a:lvl1pPr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1pPr>
    <a:lvl2pPr marL="4572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2pPr>
    <a:lvl3pPr marL="9144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3pPr>
    <a:lvl4pPr marL="13716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4pPr>
    <a:lvl5pPr marL="18288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5pPr>
    <a:lvl6pPr marL="2286000" algn="l" defTabSz="457200" rtl="0" eaLnBrk="1" latinLnBrk="0" hangingPunct="1">
      <a:defRPr sz="1200" kern="1200">
        <a:solidFill>
          <a:srgbClr val="FEFFFE"/>
        </a:solidFill>
        <a:latin typeface="Lucida Grande" charset="0"/>
        <a:ea typeface="MS PGothic" charset="0"/>
        <a:cs typeface="MS PGothic" charset="0"/>
        <a:sym typeface="Lucida Grande" charset="0"/>
      </a:defRPr>
    </a:lvl6pPr>
    <a:lvl7pPr marL="2743200" algn="l" defTabSz="457200" rtl="0" eaLnBrk="1" latinLnBrk="0" hangingPunct="1">
      <a:defRPr sz="1200" kern="1200">
        <a:solidFill>
          <a:srgbClr val="FEFFFE"/>
        </a:solidFill>
        <a:latin typeface="Lucida Grande" charset="0"/>
        <a:ea typeface="MS PGothic" charset="0"/>
        <a:cs typeface="MS PGothic" charset="0"/>
        <a:sym typeface="Lucida Grande" charset="0"/>
      </a:defRPr>
    </a:lvl7pPr>
    <a:lvl8pPr marL="3200400" algn="l" defTabSz="457200" rtl="0" eaLnBrk="1" latinLnBrk="0" hangingPunct="1">
      <a:defRPr sz="1200" kern="1200">
        <a:solidFill>
          <a:srgbClr val="FEFFFE"/>
        </a:solidFill>
        <a:latin typeface="Lucida Grande" charset="0"/>
        <a:ea typeface="MS PGothic" charset="0"/>
        <a:cs typeface="MS PGothic" charset="0"/>
        <a:sym typeface="Lucida Grande" charset="0"/>
      </a:defRPr>
    </a:lvl8pPr>
    <a:lvl9pPr marL="3657600" algn="l" defTabSz="457200" rtl="0" eaLnBrk="1" latinLnBrk="0" hangingPunct="1">
      <a:defRPr sz="1200" kern="1200">
        <a:solidFill>
          <a:srgbClr val="FEFFFE"/>
        </a:solidFill>
        <a:latin typeface="Lucida Grande" charset="0"/>
        <a:ea typeface="MS PGothic" charset="0"/>
        <a:cs typeface="MS PGothic" charset="0"/>
        <a:sym typeface="Lucida Grande"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3" autoAdjust="0"/>
    <p:restoredTop sz="90782" autoAdjust="0"/>
  </p:normalViewPr>
  <p:slideViewPr>
    <p:cSldViewPr snapToGrid="0" snapToObjects="1">
      <p:cViewPr varScale="1">
        <p:scale>
          <a:sx n="53" d="100"/>
          <a:sy n="53" d="100"/>
        </p:scale>
        <p:origin x="1264" y="19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AC21B-67CD-B74B-9B09-2EEFD7E41741}" type="datetimeFigureOut">
              <a:rPr lang="en-US" smtClean="0"/>
              <a:t>9/24/18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1DFE74-4248-EF4A-9C71-2AB6E98D66B4}" type="slidenum">
              <a:rPr lang="en-US" smtClean="0"/>
              <a:t>‹#›</a:t>
            </a:fld>
            <a:endParaRPr lang="en-US"/>
          </a:p>
        </p:txBody>
      </p:sp>
    </p:spTree>
    <p:extLst>
      <p:ext uri="{BB962C8B-B14F-4D97-AF65-F5344CB8AC3E}">
        <p14:creationId xmlns:p14="http://schemas.microsoft.com/office/powerpoint/2010/main" val="18458336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DFE74-4248-EF4A-9C71-2AB6E98D66B4}" type="slidenum">
              <a:rPr lang="en-US" smtClean="0"/>
              <a:t>10</a:t>
            </a:fld>
            <a:endParaRPr lang="en-US"/>
          </a:p>
        </p:txBody>
      </p:sp>
    </p:spTree>
    <p:extLst>
      <p:ext uri="{BB962C8B-B14F-4D97-AF65-F5344CB8AC3E}">
        <p14:creationId xmlns:p14="http://schemas.microsoft.com/office/powerpoint/2010/main" val="281478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DFE74-4248-EF4A-9C71-2AB6E98D66B4}" type="slidenum">
              <a:rPr lang="en-US" smtClean="0"/>
              <a:t>22</a:t>
            </a:fld>
            <a:endParaRPr lang="en-US"/>
          </a:p>
        </p:txBody>
      </p:sp>
    </p:spTree>
    <p:extLst>
      <p:ext uri="{BB962C8B-B14F-4D97-AF65-F5344CB8AC3E}">
        <p14:creationId xmlns:p14="http://schemas.microsoft.com/office/powerpoint/2010/main" val="1435697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1DFE74-4248-EF4A-9C71-2AB6E98D66B4}" type="slidenum">
              <a:rPr lang="en-US" smtClean="0"/>
              <a:t>30</a:t>
            </a:fld>
            <a:endParaRPr lang="en-US"/>
          </a:p>
        </p:txBody>
      </p:sp>
    </p:spTree>
    <p:extLst>
      <p:ext uri="{BB962C8B-B14F-4D97-AF65-F5344CB8AC3E}">
        <p14:creationId xmlns:p14="http://schemas.microsoft.com/office/powerpoint/2010/main" val="276458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600230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46155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3873500"/>
            <a:ext cx="2616200" cy="588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3873500"/>
            <a:ext cx="7696200" cy="588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31012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8438322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0892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4537451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816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905535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77206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78968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577424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18394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260246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42905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39713"/>
            <a:ext cx="2616200" cy="830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70000" y="239713"/>
            <a:ext cx="7696200" cy="830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74384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01388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700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69782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5662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09106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8198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885389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sym typeface="Lucida Grande" charset="0"/>
              </a:rPr>
              <a:t>Drag picture to placeholder or click icon to add</a:t>
            </a: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63401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69900"/>
            </a:gs>
            <a:gs pos="100000">
              <a:srgbClr val="FFFFFF"/>
            </a:gs>
          </a:gsLst>
          <a:lin ang="5400000"/>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3873500"/>
            <a:ext cx="10464800" cy="3962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b" anchorCtr="0" compatLnSpc="1">
            <a:prstTxWarp prst="textNoShape">
              <a:avLst/>
            </a:prstTxWarp>
          </a:bodyPr>
          <a:lstStyle/>
          <a:p>
            <a:pPr lvl="0"/>
            <a:r>
              <a:rPr lang="en-US" dirty="0">
                <a:sym typeface="Lucida Grande" charset="0"/>
              </a:rPr>
              <a:t>Click to edit Master title style</a:t>
            </a:r>
          </a:p>
        </p:txBody>
      </p:sp>
      <p:sp>
        <p:nvSpPr>
          <p:cNvPr id="1026" name="Rectangle 2"/>
          <p:cNvSpPr>
            <a:spLocks noGrp="1" noChangeArrowheads="1"/>
          </p:cNvSpPr>
          <p:nvPr>
            <p:ph type="body" idx="1"/>
          </p:nvPr>
        </p:nvSpPr>
        <p:spPr bwMode="auto">
          <a:xfrm>
            <a:off x="1270000" y="7924800"/>
            <a:ext cx="10464800" cy="1828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t" anchorCtr="0" compatLnSpc="1">
            <a:prstTxWarp prst="textNoShape">
              <a:avLst/>
            </a:prstTxWarp>
          </a:bodyPr>
          <a:lstStyle/>
          <a:p>
            <a:pPr lvl="0"/>
            <a:r>
              <a:rPr lang="en-US" dirty="0">
                <a:sym typeface="Lucida Grande" charset="0"/>
              </a:rPr>
              <a:t>Click to edit Master text styles</a:t>
            </a:r>
          </a:p>
          <a:p>
            <a:pPr lvl="1"/>
            <a:r>
              <a:rPr lang="en-US" dirty="0">
                <a:sym typeface="Lucida Grande" charset="0"/>
              </a:rPr>
              <a:t>Second level</a:t>
            </a:r>
          </a:p>
          <a:p>
            <a:pPr lvl="2"/>
            <a:r>
              <a:rPr lang="en-US" dirty="0">
                <a:sym typeface="Lucida Grande" charset="0"/>
              </a:rPr>
              <a:t>Third level</a:t>
            </a:r>
          </a:p>
          <a:p>
            <a:pPr lvl="3"/>
            <a:r>
              <a:rPr lang="en-US" dirty="0">
                <a:sym typeface="Lucida Grande" charset="0"/>
              </a:rPr>
              <a:t>Fourth level</a:t>
            </a:r>
          </a:p>
          <a:p>
            <a:pPr lvl="4"/>
            <a:r>
              <a:rPr lang="en-US" dirty="0">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eaLnBrk="1" fontAlgn="base" hangingPunct="1">
        <a:spcBef>
          <a:spcPct val="0"/>
        </a:spcBef>
        <a:spcAft>
          <a:spcPct val="0"/>
        </a:spcAft>
        <a:defRPr sz="4400" b="1">
          <a:solidFill>
            <a:srgbClr val="010001"/>
          </a:solidFill>
          <a:latin typeface="Helvetica"/>
          <a:ea typeface="MS PGothic" pitchFamily="34" charset="-128"/>
          <a:cs typeface="Helvetica"/>
          <a:sym typeface="Lucida Grande" charset="0"/>
        </a:defRPr>
      </a:lvl1pPr>
      <a:lvl2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342900" indent="-342900" algn="ctr" rtl="0" eaLnBrk="1" fontAlgn="base" hangingPunct="1">
        <a:spcBef>
          <a:spcPct val="0"/>
        </a:spcBef>
        <a:spcAft>
          <a:spcPct val="0"/>
        </a:spcAft>
        <a:defRPr sz="3600">
          <a:solidFill>
            <a:srgbClr val="010001"/>
          </a:solidFill>
          <a:latin typeface="Arial"/>
          <a:ea typeface="MS PGothic" pitchFamily="34" charset="-128"/>
          <a:cs typeface="Arial"/>
          <a:sym typeface="Lucida Grande" charset="0"/>
        </a:defRPr>
      </a:lvl1pPr>
      <a:lvl2pPr marL="241300" indent="215900" algn="ctr" rtl="0" eaLnBrk="1" fontAlgn="base" hangingPunct="1">
        <a:spcBef>
          <a:spcPct val="0"/>
        </a:spcBef>
        <a:spcAft>
          <a:spcPct val="0"/>
        </a:spcAft>
        <a:defRPr sz="3600">
          <a:solidFill>
            <a:srgbClr val="010001"/>
          </a:solidFill>
          <a:latin typeface="Arial"/>
          <a:ea typeface="MS PGothic" pitchFamily="34" charset="-128"/>
          <a:cs typeface="Arial"/>
          <a:sym typeface="Lucida Grande" charset="0"/>
        </a:defRPr>
      </a:lvl2pPr>
      <a:lvl3pPr marL="584200" indent="330200" algn="ctr" rtl="0" eaLnBrk="1" fontAlgn="base" hangingPunct="1">
        <a:spcBef>
          <a:spcPct val="0"/>
        </a:spcBef>
        <a:spcAft>
          <a:spcPct val="0"/>
        </a:spcAft>
        <a:defRPr sz="3600">
          <a:solidFill>
            <a:srgbClr val="010001"/>
          </a:solidFill>
          <a:latin typeface="Arial"/>
          <a:ea typeface="MS PGothic" pitchFamily="34" charset="-128"/>
          <a:cs typeface="Arial"/>
          <a:sym typeface="Lucida Grande" charset="0"/>
        </a:defRPr>
      </a:lvl3pPr>
      <a:lvl4pPr marL="927100" indent="444500" algn="ctr" rtl="0" eaLnBrk="1" fontAlgn="base" hangingPunct="1">
        <a:spcBef>
          <a:spcPct val="0"/>
        </a:spcBef>
        <a:spcAft>
          <a:spcPct val="0"/>
        </a:spcAft>
        <a:defRPr sz="3600">
          <a:solidFill>
            <a:srgbClr val="010001"/>
          </a:solidFill>
          <a:latin typeface="Arial"/>
          <a:ea typeface="MS PGothic" pitchFamily="34" charset="-128"/>
          <a:cs typeface="Arial"/>
          <a:sym typeface="Lucida Grande" charset="0"/>
        </a:defRPr>
      </a:lvl4pPr>
      <a:lvl5pPr marL="1270000" indent="558800" algn="ctr" rtl="0" eaLnBrk="1" fontAlgn="base" hangingPunct="1">
        <a:spcBef>
          <a:spcPct val="0"/>
        </a:spcBef>
        <a:spcAft>
          <a:spcPct val="0"/>
        </a:spcAft>
        <a:defRPr sz="3600">
          <a:solidFill>
            <a:srgbClr val="010001"/>
          </a:solidFill>
          <a:latin typeface="Arial"/>
          <a:ea typeface="MS PGothic" pitchFamily="34" charset="-128"/>
          <a:cs typeface="Arial"/>
          <a:sym typeface="Lucida Grande" charset="0"/>
        </a:defRPr>
      </a:lvl5pPr>
      <a:lvl6pPr marL="1727200" algn="ctr" rtl="0" eaLnBrk="1" fontAlgn="base" hangingPunct="1">
        <a:spcBef>
          <a:spcPct val="0"/>
        </a:spcBef>
        <a:spcAft>
          <a:spcPct val="0"/>
        </a:spcAft>
        <a:defRPr sz="3200">
          <a:solidFill>
            <a:srgbClr val="FFFFFF"/>
          </a:solidFill>
          <a:latin typeface="+mn-lt"/>
          <a:ea typeface="+mn-ea"/>
          <a:sym typeface="Lucida Grande" charset="0"/>
        </a:defRPr>
      </a:lvl6pPr>
      <a:lvl7pPr marL="2184400" algn="ctr" rtl="0" eaLnBrk="1" fontAlgn="base" hangingPunct="1">
        <a:spcBef>
          <a:spcPct val="0"/>
        </a:spcBef>
        <a:spcAft>
          <a:spcPct val="0"/>
        </a:spcAft>
        <a:defRPr sz="3200">
          <a:solidFill>
            <a:srgbClr val="FFFFFF"/>
          </a:solidFill>
          <a:latin typeface="+mn-lt"/>
          <a:ea typeface="+mn-ea"/>
          <a:sym typeface="Lucida Grande" charset="0"/>
        </a:defRPr>
      </a:lvl7pPr>
      <a:lvl8pPr marL="2641600" algn="ctr" rtl="0" eaLnBrk="1" fontAlgn="base" hangingPunct="1">
        <a:spcBef>
          <a:spcPct val="0"/>
        </a:spcBef>
        <a:spcAft>
          <a:spcPct val="0"/>
        </a:spcAft>
        <a:defRPr sz="3200">
          <a:solidFill>
            <a:srgbClr val="FFFFFF"/>
          </a:solidFill>
          <a:latin typeface="+mn-lt"/>
          <a:ea typeface="+mn-ea"/>
          <a:sym typeface="Lucida Grande" charset="0"/>
        </a:defRPr>
      </a:lvl8pPr>
      <a:lvl9pPr marL="3098800" algn="ctr" rtl="0" eaLnBrk="1" fontAlgn="base" hangingPunct="1">
        <a:spcBef>
          <a:spcPct val="0"/>
        </a:spcBef>
        <a:spcAft>
          <a:spcPct val="0"/>
        </a:spcAft>
        <a:defRPr sz="3200">
          <a:solidFill>
            <a:srgbClr val="FFFFFF"/>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69900"/>
            </a:gs>
            <a:gs pos="100000">
              <a:srgbClr val="FFFFFF"/>
            </a:gs>
          </a:gsLst>
          <a:lin ang="5400000"/>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dirty="0">
                <a:sym typeface="Lucida Grande" charset="0"/>
              </a:rPr>
              <a:t>Click to edit Master title style</a:t>
            </a:r>
          </a:p>
        </p:txBody>
      </p:sp>
      <p:sp>
        <p:nvSpPr>
          <p:cNvPr id="2050" name="Rectangle 2"/>
          <p:cNvSpPr>
            <a:spLocks noGrp="1"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50800" tIns="50800" rIns="50800" bIns="50800" numCol="1" anchor="ctr" anchorCtr="0" compatLnSpc="1">
            <a:prstTxWarp prst="textNoShape">
              <a:avLst/>
            </a:prstTxWarp>
          </a:bodyPr>
          <a:lstStyle/>
          <a:p>
            <a:pPr lvl="0"/>
            <a:r>
              <a:rPr lang="en-US" dirty="0">
                <a:sym typeface="Lucida Grande" charset="0"/>
              </a:rPr>
              <a:t>Click to edit Master text styles</a:t>
            </a:r>
          </a:p>
          <a:p>
            <a:pPr lvl="1"/>
            <a:r>
              <a:rPr lang="en-US" dirty="0">
                <a:sym typeface="Lucida Grande" charset="0"/>
              </a:rPr>
              <a:t>Second level</a:t>
            </a:r>
          </a:p>
          <a:p>
            <a:pPr lvl="2"/>
            <a:r>
              <a:rPr lang="en-US" dirty="0">
                <a:sym typeface="Lucida Grande" charset="0"/>
              </a:rPr>
              <a:t>Third level</a:t>
            </a:r>
          </a:p>
          <a:p>
            <a:pPr lvl="3"/>
            <a:r>
              <a:rPr lang="en-US" dirty="0">
                <a:sym typeface="Lucida Grande" charset="0"/>
              </a:rPr>
              <a:t>Fourth level</a:t>
            </a:r>
          </a:p>
          <a:p>
            <a:pPr lvl="4"/>
            <a:r>
              <a:rPr lang="en-US" dirty="0">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b="1">
          <a:solidFill>
            <a:srgbClr val="010001"/>
          </a:solidFill>
          <a:latin typeface="Helvetica"/>
          <a:ea typeface="MS PGothic" pitchFamily="34" charset="-128"/>
          <a:cs typeface="Helvetica"/>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571500" indent="-571500" algn="l" rtl="0" eaLnBrk="0" fontAlgn="base" hangingPunct="0">
        <a:spcBef>
          <a:spcPts val="4200"/>
        </a:spcBef>
        <a:spcAft>
          <a:spcPct val="0"/>
        </a:spcAft>
        <a:buClrTx/>
        <a:buSzPct val="100000"/>
        <a:buFont typeface="Arial"/>
        <a:buChar char="•"/>
        <a:defRPr sz="3600" b="0">
          <a:solidFill>
            <a:srgbClr val="010001"/>
          </a:solidFill>
          <a:latin typeface="Arial"/>
          <a:ea typeface="MS PGothic" pitchFamily="34" charset="-128"/>
          <a:cs typeface="Arial"/>
          <a:sym typeface="Lucida Grande" charset="0"/>
        </a:defRPr>
      </a:lvl1pPr>
      <a:lvl2pPr marL="850900" indent="-571500" algn="l" rtl="0" eaLnBrk="0" fontAlgn="base" hangingPunct="0">
        <a:spcBef>
          <a:spcPts val="4200"/>
        </a:spcBef>
        <a:spcAft>
          <a:spcPct val="0"/>
        </a:spcAft>
        <a:buClrTx/>
        <a:buSzPct val="100000"/>
        <a:buFont typeface="Arial"/>
        <a:buChar char="•"/>
        <a:defRPr sz="3600" b="0">
          <a:solidFill>
            <a:srgbClr val="010001"/>
          </a:solidFill>
          <a:latin typeface="Arial"/>
          <a:ea typeface="MS PGothic" pitchFamily="34" charset="-128"/>
          <a:cs typeface="Arial"/>
          <a:sym typeface="Lucida Grande" charset="0"/>
        </a:defRPr>
      </a:lvl2pPr>
      <a:lvl3pPr marL="1231900" indent="-571500" algn="l" rtl="0" eaLnBrk="0" fontAlgn="base" hangingPunct="0">
        <a:spcBef>
          <a:spcPts val="4200"/>
        </a:spcBef>
        <a:spcAft>
          <a:spcPct val="0"/>
        </a:spcAft>
        <a:buClrTx/>
        <a:buSzPct val="100000"/>
        <a:buFont typeface="Arial"/>
        <a:buChar char="•"/>
        <a:defRPr sz="3600" b="0">
          <a:solidFill>
            <a:srgbClr val="010001"/>
          </a:solidFill>
          <a:latin typeface="Arial"/>
          <a:ea typeface="MS PGothic" pitchFamily="34" charset="-128"/>
          <a:cs typeface="Arial"/>
          <a:sym typeface="Lucida Grande" charset="0"/>
        </a:defRPr>
      </a:lvl3pPr>
      <a:lvl4pPr marL="1612900" indent="-571500" algn="l" rtl="0" eaLnBrk="0" fontAlgn="base" hangingPunct="0">
        <a:spcBef>
          <a:spcPts val="4200"/>
        </a:spcBef>
        <a:spcAft>
          <a:spcPct val="0"/>
        </a:spcAft>
        <a:buClrTx/>
        <a:buSzPct val="100000"/>
        <a:buFont typeface="Arial"/>
        <a:buChar char="•"/>
        <a:defRPr sz="3600" b="0">
          <a:solidFill>
            <a:srgbClr val="010001"/>
          </a:solidFill>
          <a:latin typeface="Arial"/>
          <a:ea typeface="MS PGothic" pitchFamily="34" charset="-128"/>
          <a:cs typeface="Arial"/>
          <a:sym typeface="Lucida Grande" charset="0"/>
        </a:defRPr>
      </a:lvl4pPr>
      <a:lvl5pPr marL="1993900" indent="-571500" algn="l" rtl="0" eaLnBrk="0" fontAlgn="base" hangingPunct="0">
        <a:spcBef>
          <a:spcPts val="4200"/>
        </a:spcBef>
        <a:spcAft>
          <a:spcPct val="0"/>
        </a:spcAft>
        <a:buClrTx/>
        <a:buSzPct val="100000"/>
        <a:buFont typeface="Arial"/>
        <a:buChar char="•"/>
        <a:defRPr sz="3600" b="0">
          <a:solidFill>
            <a:srgbClr val="010001"/>
          </a:solidFill>
          <a:latin typeface="Arial"/>
          <a:ea typeface="MS PGothic" pitchFamily="34" charset="-128"/>
          <a:cs typeface="Arial"/>
          <a:sym typeface="Lucida Grande" charset="0"/>
        </a:defRPr>
      </a:lvl5pPr>
      <a:lvl6pPr marL="22606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6pPr>
      <a:lvl7pPr marL="27178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7pPr>
      <a:lvl8pPr marL="31750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8pPr>
      <a:lvl9pPr marL="36322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3505200"/>
            <a:ext cx="13004800" cy="1524000"/>
          </a:xfrm>
          <a:prstGeom prst="rect">
            <a:avLst/>
          </a:prstGeom>
          <a:solidFill>
            <a:srgbClr val="669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lstStyle/>
          <a:p>
            <a:pPr algn="ctr"/>
            <a:r>
              <a:rPr lang="en-US" sz="4400" b="1" dirty="0">
                <a:solidFill>
                  <a:srgbClr val="010001"/>
                </a:solidFill>
                <a:latin typeface="Helvetica" charset="0"/>
              </a:rPr>
              <a:t>Chapter 4</a:t>
            </a:r>
          </a:p>
          <a:p>
            <a:pPr algn="ctr"/>
            <a:r>
              <a:rPr lang="en-US" sz="4400" b="1" dirty="0">
                <a:solidFill>
                  <a:srgbClr val="010001"/>
                </a:solidFill>
                <a:latin typeface="Helvetica" charset="0"/>
              </a:rPr>
              <a:t>Global Climates and Biomes</a:t>
            </a:r>
          </a:p>
        </p:txBody>
      </p:sp>
      <p:sp>
        <p:nvSpPr>
          <p:cNvPr id="3" name="TextBox 2"/>
          <p:cNvSpPr txBox="1"/>
          <p:nvPr/>
        </p:nvSpPr>
        <p:spPr>
          <a:xfrm>
            <a:off x="558800" y="8686800"/>
            <a:ext cx="5486400" cy="461665"/>
          </a:xfrm>
          <a:prstGeom prst="rect">
            <a:avLst/>
          </a:prstGeom>
          <a:noFill/>
        </p:spPr>
        <p:txBody>
          <a:bodyPr wrap="square" rtlCol="0">
            <a:spAutoFit/>
          </a:bodyPr>
          <a:lstStyle/>
          <a:p>
            <a:r>
              <a:rPr lang="en-US" dirty="0" err="1">
                <a:solidFill>
                  <a:schemeClr val="bg1"/>
                </a:solidFill>
              </a:rPr>
              <a:t>Friedland</a:t>
            </a:r>
            <a:r>
              <a:rPr lang="en-US" dirty="0">
                <a:solidFill>
                  <a:schemeClr val="bg1"/>
                </a:solidFill>
              </a:rPr>
              <a:t> and </a:t>
            </a:r>
            <a:r>
              <a:rPr lang="en-US" dirty="0" err="1">
                <a:solidFill>
                  <a:schemeClr val="bg1"/>
                </a:solidFill>
              </a:rPr>
              <a:t>Relyea</a:t>
            </a:r>
            <a:r>
              <a:rPr lang="en-US" dirty="0">
                <a:solidFill>
                  <a:schemeClr val="bg1"/>
                </a:solidFill>
              </a:rPr>
              <a:t> Environmental Science for AP</a:t>
            </a:r>
            <a:r>
              <a:rPr lang="en-US" baseline="30000" dirty="0">
                <a:solidFill>
                  <a:schemeClr val="bg1"/>
                </a:solidFill>
              </a:rPr>
              <a:t>®</a:t>
            </a:r>
            <a:r>
              <a:rPr lang="en-US" dirty="0">
                <a:solidFill>
                  <a:schemeClr val="bg1"/>
                </a:solidFill>
              </a:rPr>
              <a:t>, second edition ©2015 W.H. Freeman and Company/BFW </a:t>
            </a:r>
          </a:p>
        </p:txBody>
      </p:sp>
      <p:sp>
        <p:nvSpPr>
          <p:cNvPr id="6" name="Rectangle 5"/>
          <p:cNvSpPr/>
          <p:nvPr/>
        </p:nvSpPr>
        <p:spPr>
          <a:xfrm>
            <a:off x="2235200" y="9296400"/>
            <a:ext cx="9779000" cy="230832"/>
          </a:xfrm>
          <a:prstGeom prst="rect">
            <a:avLst/>
          </a:prstGeom>
        </p:spPr>
        <p:txBody>
          <a:bodyPr wrap="square">
            <a:spAutoFit/>
          </a:bodyPr>
          <a:lstStyle/>
          <a:p>
            <a:r>
              <a:rPr lang="en-US" sz="900" dirty="0">
                <a:solidFill>
                  <a:schemeClr val="bg1"/>
                </a:solidFill>
              </a:rPr>
              <a:t>AP</a:t>
            </a:r>
            <a:r>
              <a:rPr lang="en-US" sz="900" baseline="30000" dirty="0">
                <a:solidFill>
                  <a:schemeClr val="bg1"/>
                </a:solidFill>
              </a:rPr>
              <a:t>® </a:t>
            </a:r>
            <a:r>
              <a:rPr lang="en-US" sz="900" dirty="0">
                <a:solidFill>
                  <a:schemeClr val="bg1"/>
                </a:solidFill>
              </a:rPr>
              <a:t>is a trademark registered and/or owned by the College Board</a:t>
            </a:r>
            <a:r>
              <a:rPr lang="en-US" sz="900" baseline="30000" dirty="0">
                <a:solidFill>
                  <a:schemeClr val="bg1"/>
                </a:solidFill>
              </a:rPr>
              <a:t>®</a:t>
            </a:r>
            <a:r>
              <a:rPr lang="en-US" sz="900" dirty="0">
                <a:solidFill>
                  <a:schemeClr val="bg1"/>
                </a:solidFill>
              </a:rPr>
              <a:t>, which was not involved in the production of, and does not endorse, this product.</a:t>
            </a:r>
            <a:endParaRPr lang="en-US" sz="900" b="1" dirty="0">
              <a:solidFill>
                <a:schemeClr val="bg1"/>
              </a:solidFill>
            </a:endParaRPr>
          </a:p>
        </p:txBody>
      </p:sp>
    </p:spTree>
    <p:extLst>
      <p:ext uri="{BB962C8B-B14F-4D97-AF65-F5344CB8AC3E}">
        <p14:creationId xmlns:p14="http://schemas.microsoft.com/office/powerpoint/2010/main" val="303631636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4277"/>
            <a:ext cx="10464800" cy="2465387"/>
          </a:xfrm>
        </p:spPr>
        <p:txBody>
          <a:bodyPr/>
          <a:lstStyle/>
          <a:p>
            <a:pPr algn="l"/>
            <a:r>
              <a:rPr lang="en-US" dirty="0"/>
              <a:t>Earth's Tilt and the Seasons</a:t>
            </a:r>
            <a:br>
              <a:rPr lang="en-US" dirty="0"/>
            </a:br>
            <a:endParaRPr lang="en-US" dirty="0"/>
          </a:p>
        </p:txBody>
      </p:sp>
      <p:pic>
        <p:nvPicPr>
          <p:cNvPr id="4" name="Picture 3"/>
          <p:cNvPicPr>
            <a:picLocks noChangeAspect="1"/>
          </p:cNvPicPr>
          <p:nvPr/>
        </p:nvPicPr>
        <p:blipFill>
          <a:blip r:embed="rId3"/>
          <a:stretch>
            <a:fillRect/>
          </a:stretch>
        </p:blipFill>
        <p:spPr>
          <a:xfrm>
            <a:off x="1270000" y="1608390"/>
            <a:ext cx="8758473" cy="6408639"/>
          </a:xfrm>
          <a:prstGeom prst="rect">
            <a:avLst/>
          </a:prstGeom>
        </p:spPr>
      </p:pic>
      <p:sp>
        <p:nvSpPr>
          <p:cNvPr id="5" name="TextBox 4"/>
          <p:cNvSpPr txBox="1"/>
          <p:nvPr/>
        </p:nvSpPr>
        <p:spPr>
          <a:xfrm>
            <a:off x="280125" y="8124113"/>
            <a:ext cx="12724675" cy="1569660"/>
          </a:xfrm>
          <a:prstGeom prst="rect">
            <a:avLst/>
          </a:prstGeom>
          <a:noFill/>
        </p:spPr>
        <p:txBody>
          <a:bodyPr wrap="square" rtlCol="0">
            <a:spAutoFit/>
          </a:bodyPr>
          <a:lstStyle/>
          <a:p>
            <a:r>
              <a:rPr lang="en-US" sz="2400" b="1" dirty="0">
                <a:solidFill>
                  <a:srgbClr val="010001"/>
                </a:solidFill>
                <a:latin typeface="Arial"/>
                <a:cs typeface="Arial"/>
              </a:rPr>
              <a:t>Earth’s seasons.</a:t>
            </a:r>
            <a:r>
              <a:rPr lang="en-US" sz="2400" dirty="0">
                <a:solidFill>
                  <a:srgbClr val="010001"/>
                </a:solidFill>
                <a:latin typeface="Arial"/>
                <a:cs typeface="Arial"/>
              </a:rPr>
              <a:t> Because Earth’s axis of rotation is tilted 23.5°, the latitude that receives the most direct rays of the Sun and the most hours of daylight changes throughout the year</a:t>
            </a:r>
          </a:p>
          <a:p>
            <a:r>
              <a:rPr lang="en-US" sz="2400" dirty="0">
                <a:solidFill>
                  <a:srgbClr val="010001"/>
                </a:solidFill>
                <a:latin typeface="Arial"/>
                <a:cs typeface="Arial"/>
              </a:rPr>
              <a:t>as Earth orbits the Sun. Thus Earth’s tilt produces predictable seasons. This diagram illustrates the pattern of seasons in the Northern Hemisphere.</a:t>
            </a:r>
          </a:p>
        </p:txBody>
      </p:sp>
    </p:spTree>
    <p:extLst>
      <p:ext uri="{BB962C8B-B14F-4D97-AF65-F5344CB8AC3E}">
        <p14:creationId xmlns:p14="http://schemas.microsoft.com/office/powerpoint/2010/main" val="34525397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96455"/>
            <a:ext cx="10464800" cy="2465387"/>
          </a:xfrm>
        </p:spPr>
        <p:txBody>
          <a:bodyPr/>
          <a:lstStyle/>
          <a:p>
            <a:r>
              <a:rPr lang="en-US" dirty="0"/>
              <a:t>Module 10</a:t>
            </a:r>
            <a:br>
              <a:rPr lang="en-US" dirty="0"/>
            </a:br>
            <a:r>
              <a:rPr lang="en-US" dirty="0"/>
              <a:t>Air Currents</a:t>
            </a:r>
          </a:p>
        </p:txBody>
      </p:sp>
      <p:sp>
        <p:nvSpPr>
          <p:cNvPr id="3" name="Content Placeholder 2"/>
          <p:cNvSpPr>
            <a:spLocks noGrp="1"/>
          </p:cNvSpPr>
          <p:nvPr>
            <p:ph idx="1"/>
          </p:nvPr>
        </p:nvSpPr>
        <p:spPr>
          <a:xfrm>
            <a:off x="1270000" y="2798480"/>
            <a:ext cx="10464800" cy="5840413"/>
          </a:xfrm>
        </p:spPr>
        <p:txBody>
          <a:bodyPr/>
          <a:lstStyle/>
          <a:p>
            <a:pPr marL="0" indent="0">
              <a:buNone/>
            </a:pPr>
            <a:r>
              <a:rPr lang="en-US" b="1" dirty="0"/>
              <a:t>After reading this module you should be able to</a:t>
            </a:r>
          </a:p>
          <a:p>
            <a:r>
              <a:rPr lang="en-US" dirty="0"/>
              <a:t>explain how the properties of air affect the way it moves in the atmosphere.</a:t>
            </a:r>
          </a:p>
          <a:p>
            <a:r>
              <a:rPr lang="en-US" dirty="0"/>
              <a:t>identify the factors that drive atmospheric convection currents.</a:t>
            </a:r>
          </a:p>
          <a:p>
            <a:r>
              <a:rPr lang="en-US" dirty="0"/>
              <a:t>describe how Earth’s rotation affects the movement of air currents.</a:t>
            </a:r>
          </a:p>
          <a:p>
            <a:r>
              <a:rPr lang="en-US" dirty="0"/>
              <a:t>explain how the movement of air currents over mountain ranges affects climates.</a:t>
            </a:r>
          </a:p>
        </p:txBody>
      </p:sp>
    </p:spTree>
    <p:extLst>
      <p:ext uri="{BB962C8B-B14F-4D97-AF65-F5344CB8AC3E}">
        <p14:creationId xmlns:p14="http://schemas.microsoft.com/office/powerpoint/2010/main" val="38843346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463825"/>
            <a:ext cx="10464800" cy="2465387"/>
          </a:xfrm>
        </p:spPr>
        <p:txBody>
          <a:bodyPr/>
          <a:lstStyle/>
          <a:p>
            <a:pPr algn="l"/>
            <a:r>
              <a:rPr lang="en-US" dirty="0"/>
              <a:t>Air has several important properties that determine how it circulates in the atmosphere</a:t>
            </a:r>
            <a:br>
              <a:rPr lang="en-US" dirty="0"/>
            </a:br>
            <a:r>
              <a:rPr lang="en-US" dirty="0"/>
              <a:t> </a:t>
            </a:r>
            <a:br>
              <a:rPr lang="en-US" dirty="0"/>
            </a:br>
            <a:endParaRPr lang="en-US" dirty="0"/>
          </a:p>
        </p:txBody>
      </p:sp>
      <p:sp>
        <p:nvSpPr>
          <p:cNvPr id="3" name="Content Placeholder 2"/>
          <p:cNvSpPr>
            <a:spLocks noGrp="1"/>
          </p:cNvSpPr>
          <p:nvPr>
            <p:ph idx="1"/>
          </p:nvPr>
        </p:nvSpPr>
        <p:spPr>
          <a:xfrm>
            <a:off x="1270000" y="3022592"/>
            <a:ext cx="10464800" cy="5840413"/>
          </a:xfrm>
        </p:spPr>
        <p:txBody>
          <a:bodyPr/>
          <a:lstStyle/>
          <a:p>
            <a:r>
              <a:rPr lang="en-US" sz="3200" b="1" dirty="0"/>
              <a:t>Saturation point  </a:t>
            </a:r>
            <a:r>
              <a:rPr lang="en-US" sz="3200" dirty="0"/>
              <a:t>The maximum amount of water vapor in the air at a given temperature.</a:t>
            </a:r>
          </a:p>
          <a:p>
            <a:r>
              <a:rPr lang="en-US" sz="3200" b="1" dirty="0"/>
              <a:t>Adiabatic cooling  </a:t>
            </a:r>
            <a:r>
              <a:rPr lang="en-US" sz="3200" dirty="0"/>
              <a:t>The cooling effect of reduced pressure on air as it rises higher in the atmosphere and expands.</a:t>
            </a:r>
          </a:p>
          <a:p>
            <a:r>
              <a:rPr lang="en-US" sz="3200" b="1" dirty="0"/>
              <a:t>Adiabatic heating  </a:t>
            </a:r>
            <a:r>
              <a:rPr lang="en-US" sz="3200" dirty="0"/>
              <a:t>The heating effect of increased pressure on air as it sinks toward the surface of Earth and decreases in volume.</a:t>
            </a:r>
          </a:p>
          <a:p>
            <a:r>
              <a:rPr lang="en-US" sz="3200" b="1" dirty="0"/>
              <a:t>Latent heat release  </a:t>
            </a:r>
            <a:r>
              <a:rPr lang="en-US" sz="3200" dirty="0"/>
              <a:t>The release of energy when water vapor in the atmosphere condenses into liquid water.</a:t>
            </a:r>
          </a:p>
        </p:txBody>
      </p:sp>
    </p:spTree>
    <p:extLst>
      <p:ext uri="{BB962C8B-B14F-4D97-AF65-F5344CB8AC3E}">
        <p14:creationId xmlns:p14="http://schemas.microsoft.com/office/powerpoint/2010/main" val="14189288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Atmospheric convection currents move air and moisture around the globe</a:t>
            </a:r>
            <a:br>
              <a:rPr lang="en-US" dirty="0"/>
            </a:br>
            <a:endParaRPr lang="en-US" dirty="0"/>
          </a:p>
        </p:txBody>
      </p:sp>
      <p:sp>
        <p:nvSpPr>
          <p:cNvPr id="3" name="Content Placeholder 2"/>
          <p:cNvSpPr>
            <a:spLocks noGrp="1"/>
          </p:cNvSpPr>
          <p:nvPr>
            <p:ph idx="1"/>
          </p:nvPr>
        </p:nvSpPr>
        <p:spPr/>
        <p:txBody>
          <a:bodyPr/>
          <a:lstStyle/>
          <a:p>
            <a:r>
              <a:rPr lang="en-US" b="1" dirty="0"/>
              <a:t>Atmospheric convection current</a:t>
            </a:r>
            <a:r>
              <a:rPr lang="en-US" dirty="0"/>
              <a:t>  Global patterns of air movement that are initiated by the unequal heating of Earth.</a:t>
            </a:r>
          </a:p>
        </p:txBody>
      </p:sp>
    </p:spTree>
    <p:extLst>
      <p:ext uri="{BB962C8B-B14F-4D97-AF65-F5344CB8AC3E}">
        <p14:creationId xmlns:p14="http://schemas.microsoft.com/office/powerpoint/2010/main" val="171890123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325" y="-301891"/>
            <a:ext cx="10464800" cy="2465387"/>
          </a:xfrm>
        </p:spPr>
        <p:txBody>
          <a:bodyPr/>
          <a:lstStyle/>
          <a:p>
            <a:pPr algn="l"/>
            <a:r>
              <a:rPr lang="en-US" dirty="0"/>
              <a:t> </a:t>
            </a:r>
            <a:br>
              <a:rPr lang="en-US" dirty="0"/>
            </a:br>
            <a:r>
              <a:rPr lang="en-US" dirty="0"/>
              <a:t>Atmospheric Convection Currents</a:t>
            </a:r>
            <a:br>
              <a:rPr lang="en-US" dirty="0"/>
            </a:br>
            <a:endParaRPr lang="en-US" dirty="0"/>
          </a:p>
        </p:txBody>
      </p:sp>
      <p:pic>
        <p:nvPicPr>
          <p:cNvPr id="6" name="Picture 5"/>
          <p:cNvPicPr>
            <a:picLocks noChangeAspect="1"/>
          </p:cNvPicPr>
          <p:nvPr/>
        </p:nvPicPr>
        <p:blipFill>
          <a:blip r:embed="rId2"/>
          <a:stretch>
            <a:fillRect/>
          </a:stretch>
        </p:blipFill>
        <p:spPr>
          <a:xfrm>
            <a:off x="1183476" y="1606147"/>
            <a:ext cx="5936049" cy="7998045"/>
          </a:xfrm>
          <a:prstGeom prst="rect">
            <a:avLst/>
          </a:prstGeom>
        </p:spPr>
      </p:pic>
      <p:sp>
        <p:nvSpPr>
          <p:cNvPr id="7" name="TextBox 6"/>
          <p:cNvSpPr txBox="1"/>
          <p:nvPr/>
        </p:nvSpPr>
        <p:spPr>
          <a:xfrm>
            <a:off x="7320598" y="1811583"/>
            <a:ext cx="5527799" cy="6124754"/>
          </a:xfrm>
          <a:prstGeom prst="rect">
            <a:avLst/>
          </a:prstGeom>
          <a:noFill/>
        </p:spPr>
        <p:txBody>
          <a:bodyPr wrap="square" rtlCol="0">
            <a:spAutoFit/>
          </a:bodyPr>
          <a:lstStyle/>
          <a:p>
            <a:r>
              <a:rPr lang="en-US" sz="2800" b="1" dirty="0">
                <a:solidFill>
                  <a:srgbClr val="010001"/>
                </a:solidFill>
                <a:latin typeface="Arial"/>
                <a:cs typeface="Arial"/>
              </a:rPr>
              <a:t>Atmospheric currents.</a:t>
            </a:r>
          </a:p>
          <a:p>
            <a:r>
              <a:rPr lang="en-US" sz="2800" dirty="0">
                <a:solidFill>
                  <a:srgbClr val="010001"/>
                </a:solidFill>
                <a:latin typeface="Arial"/>
                <a:cs typeface="Arial"/>
              </a:rPr>
              <a:t>Warming at Earth’s surface</a:t>
            </a:r>
          </a:p>
          <a:p>
            <a:r>
              <a:rPr lang="en-US" sz="2800" dirty="0">
                <a:solidFill>
                  <a:srgbClr val="010001"/>
                </a:solidFill>
                <a:latin typeface="Arial"/>
                <a:cs typeface="Arial"/>
              </a:rPr>
              <a:t>causes air to rise up into the atmosphere where it</a:t>
            </a:r>
          </a:p>
          <a:p>
            <a:r>
              <a:rPr lang="en-US" sz="2800" dirty="0">
                <a:solidFill>
                  <a:srgbClr val="010001"/>
                </a:solidFill>
                <a:latin typeface="Arial"/>
                <a:cs typeface="Arial"/>
              </a:rPr>
              <a:t>experiences lower pressures,</a:t>
            </a:r>
          </a:p>
          <a:p>
            <a:r>
              <a:rPr lang="en-US" sz="2800" dirty="0">
                <a:solidFill>
                  <a:srgbClr val="010001"/>
                </a:solidFill>
                <a:latin typeface="Arial"/>
                <a:cs typeface="Arial"/>
              </a:rPr>
              <a:t>adiabatic cooling, and latent heat release. The cool air near the top of the atmosphere is then displaced horizontally before it sinks back to Earth. As it sinks,</a:t>
            </a:r>
          </a:p>
          <a:p>
            <a:r>
              <a:rPr lang="en-US" sz="2800" dirty="0">
                <a:solidFill>
                  <a:srgbClr val="010001"/>
                </a:solidFill>
                <a:latin typeface="Arial"/>
                <a:cs typeface="Arial"/>
              </a:rPr>
              <a:t>the air experiences adiabatic</a:t>
            </a:r>
          </a:p>
          <a:p>
            <a:r>
              <a:rPr lang="en-US" sz="2800" dirty="0">
                <a:solidFill>
                  <a:srgbClr val="010001"/>
                </a:solidFill>
                <a:latin typeface="Arial"/>
                <a:cs typeface="Arial"/>
              </a:rPr>
              <a:t>heating and then moves</a:t>
            </a:r>
          </a:p>
          <a:p>
            <a:r>
              <a:rPr lang="en-US" sz="2800" dirty="0">
                <a:solidFill>
                  <a:srgbClr val="010001"/>
                </a:solidFill>
                <a:latin typeface="Arial"/>
                <a:cs typeface="Arial"/>
              </a:rPr>
              <a:t>horizontally along the surface of Earth to complete the cycle.</a:t>
            </a:r>
          </a:p>
        </p:txBody>
      </p:sp>
    </p:spTree>
    <p:extLst>
      <p:ext uri="{BB962C8B-B14F-4D97-AF65-F5344CB8AC3E}">
        <p14:creationId xmlns:p14="http://schemas.microsoft.com/office/powerpoint/2010/main" val="41273656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Atmospheric Convection Currents</a:t>
            </a:r>
            <a:br>
              <a:rPr lang="en-US" dirty="0"/>
            </a:br>
            <a:endParaRPr lang="en-US" dirty="0"/>
          </a:p>
        </p:txBody>
      </p:sp>
      <p:sp>
        <p:nvSpPr>
          <p:cNvPr id="3" name="Content Placeholder 2"/>
          <p:cNvSpPr>
            <a:spLocks noGrp="1"/>
          </p:cNvSpPr>
          <p:nvPr>
            <p:ph idx="1"/>
          </p:nvPr>
        </p:nvSpPr>
        <p:spPr>
          <a:xfrm>
            <a:off x="1269999" y="2705100"/>
            <a:ext cx="11167547" cy="5840413"/>
          </a:xfrm>
        </p:spPr>
        <p:txBody>
          <a:bodyPr/>
          <a:lstStyle/>
          <a:p>
            <a:r>
              <a:rPr lang="en-US" sz="3200" b="1" dirty="0"/>
              <a:t>Hadley cell  </a:t>
            </a:r>
            <a:r>
              <a:rPr lang="en-US" sz="3200" dirty="0"/>
              <a:t>A convection current in the atmosphere that cycles between the equator and 30° N and 30° S.</a:t>
            </a:r>
          </a:p>
          <a:p>
            <a:r>
              <a:rPr lang="en-US" sz="3200" b="1" dirty="0" err="1"/>
              <a:t>Intertropical</a:t>
            </a:r>
            <a:r>
              <a:rPr lang="en-US" sz="3200" b="1" dirty="0"/>
              <a:t> convergence zone (ITCZ)  </a:t>
            </a:r>
            <a:r>
              <a:rPr lang="en-US" sz="3200" dirty="0"/>
              <a:t>The latitude that receives the most intense sunlight, which causes the ascending branches of the two Hadley cells to converge.</a:t>
            </a:r>
          </a:p>
          <a:p>
            <a:r>
              <a:rPr lang="en-US" sz="3200" b="1" dirty="0"/>
              <a:t>Polar cell  </a:t>
            </a:r>
            <a:r>
              <a:rPr lang="en-US" sz="3200" dirty="0"/>
              <a:t>A convection current in the atmosphere, formed by air that rises at 60° N and 60° S and sinks at the poles, 90° N and 90° S.</a:t>
            </a:r>
          </a:p>
          <a:p>
            <a:r>
              <a:rPr lang="en-US" sz="3200" b="1" dirty="0"/>
              <a:t>Ferrell cell  </a:t>
            </a:r>
            <a:r>
              <a:rPr lang="en-US" sz="3200" dirty="0"/>
              <a:t>A convection current in the atmosphere that lies between Hadley cells and polar cells.</a:t>
            </a:r>
          </a:p>
        </p:txBody>
      </p:sp>
    </p:spTree>
    <p:extLst>
      <p:ext uri="{BB962C8B-B14F-4D97-AF65-F5344CB8AC3E}">
        <p14:creationId xmlns:p14="http://schemas.microsoft.com/office/powerpoint/2010/main" val="32266499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601"/>
            <a:ext cx="10464800" cy="2465387"/>
          </a:xfrm>
        </p:spPr>
        <p:txBody>
          <a:bodyPr/>
          <a:lstStyle/>
          <a:p>
            <a:pPr algn="l"/>
            <a:r>
              <a:rPr lang="en-US" dirty="0"/>
              <a:t>Atmospheric Convection Currents</a:t>
            </a:r>
            <a:br>
              <a:rPr lang="en-US" dirty="0"/>
            </a:br>
            <a:endParaRPr lang="en-US" dirty="0"/>
          </a:p>
        </p:txBody>
      </p:sp>
      <p:pic>
        <p:nvPicPr>
          <p:cNvPr id="4" name="Picture 3"/>
          <p:cNvPicPr>
            <a:picLocks noChangeAspect="1"/>
          </p:cNvPicPr>
          <p:nvPr/>
        </p:nvPicPr>
        <p:blipFill>
          <a:blip r:embed="rId2"/>
          <a:stretch>
            <a:fillRect/>
          </a:stretch>
        </p:blipFill>
        <p:spPr>
          <a:xfrm>
            <a:off x="1270000" y="1910002"/>
            <a:ext cx="7451223" cy="7088901"/>
          </a:xfrm>
          <a:prstGeom prst="rect">
            <a:avLst/>
          </a:prstGeom>
        </p:spPr>
      </p:pic>
      <p:sp>
        <p:nvSpPr>
          <p:cNvPr id="5" name="TextBox 4"/>
          <p:cNvSpPr txBox="1"/>
          <p:nvPr/>
        </p:nvSpPr>
        <p:spPr>
          <a:xfrm>
            <a:off x="8889298" y="1512769"/>
            <a:ext cx="3940424" cy="8217632"/>
          </a:xfrm>
          <a:prstGeom prst="rect">
            <a:avLst/>
          </a:prstGeom>
          <a:noFill/>
        </p:spPr>
        <p:txBody>
          <a:bodyPr wrap="square" rtlCol="0">
            <a:spAutoFit/>
          </a:bodyPr>
          <a:lstStyle/>
          <a:p>
            <a:r>
              <a:rPr lang="en-US" sz="2400" b="1" dirty="0">
                <a:solidFill>
                  <a:srgbClr val="010001"/>
                </a:solidFill>
                <a:latin typeface="Arial"/>
                <a:cs typeface="Arial"/>
              </a:rPr>
              <a:t>Hadley cells. </a:t>
            </a:r>
            <a:r>
              <a:rPr lang="en-US" sz="2400" dirty="0">
                <a:solidFill>
                  <a:srgbClr val="010001"/>
                </a:solidFill>
                <a:latin typeface="Arial"/>
                <a:cs typeface="Arial"/>
              </a:rPr>
              <a:t>Hadley cells are atmospheric</a:t>
            </a:r>
          </a:p>
          <a:p>
            <a:r>
              <a:rPr lang="en-US" sz="2400" dirty="0">
                <a:solidFill>
                  <a:srgbClr val="010001"/>
                </a:solidFill>
                <a:latin typeface="Arial"/>
                <a:cs typeface="Arial"/>
              </a:rPr>
              <a:t>convection currents that operate between the equator and 30° N</a:t>
            </a:r>
          </a:p>
          <a:p>
            <a:r>
              <a:rPr lang="en-US" sz="2400" dirty="0">
                <a:solidFill>
                  <a:srgbClr val="010001"/>
                </a:solidFill>
                <a:latin typeface="Arial"/>
                <a:cs typeface="Arial"/>
              </a:rPr>
              <a:t>and 30° S. Solar energy warms humid air in the tropics. The warm air rises and eventually cools below its saturation point.</a:t>
            </a:r>
          </a:p>
          <a:p>
            <a:r>
              <a:rPr lang="en-US" sz="2400" dirty="0">
                <a:solidFill>
                  <a:srgbClr val="010001"/>
                </a:solidFill>
                <a:latin typeface="Arial"/>
                <a:cs typeface="Arial"/>
              </a:rPr>
              <a:t>The water vapor it contains</a:t>
            </a:r>
          </a:p>
          <a:p>
            <a:r>
              <a:rPr lang="en-US" sz="2400" dirty="0">
                <a:solidFill>
                  <a:srgbClr val="010001"/>
                </a:solidFill>
                <a:latin typeface="Arial"/>
                <a:cs typeface="Arial"/>
              </a:rPr>
              <a:t>condenses into clouds and</a:t>
            </a:r>
          </a:p>
          <a:p>
            <a:r>
              <a:rPr lang="en-US" sz="2400" dirty="0">
                <a:solidFill>
                  <a:srgbClr val="010001"/>
                </a:solidFill>
                <a:latin typeface="Arial"/>
                <a:cs typeface="Arial"/>
              </a:rPr>
              <a:t>precipitation. The air, which now contains little moisture, sinks to Earth’s surface at approximately 30° N and 30° S. As the air descends, it is warmed by adiabatic heating. This descent</a:t>
            </a:r>
          </a:p>
          <a:p>
            <a:r>
              <a:rPr lang="en-US" sz="2400" dirty="0">
                <a:solidFill>
                  <a:srgbClr val="010001"/>
                </a:solidFill>
                <a:latin typeface="Arial"/>
                <a:cs typeface="Arial"/>
              </a:rPr>
              <a:t>of hot, dry air causes desert</a:t>
            </a:r>
          </a:p>
          <a:p>
            <a:r>
              <a:rPr lang="en-US" sz="2400" dirty="0">
                <a:solidFill>
                  <a:srgbClr val="010001"/>
                </a:solidFill>
                <a:latin typeface="Arial"/>
                <a:cs typeface="Arial"/>
              </a:rPr>
              <a:t>environments to develop at those latitudes.</a:t>
            </a:r>
          </a:p>
        </p:txBody>
      </p:sp>
    </p:spTree>
    <p:extLst>
      <p:ext uri="{BB962C8B-B14F-4D97-AF65-F5344CB8AC3E}">
        <p14:creationId xmlns:p14="http://schemas.microsoft.com/office/powerpoint/2010/main" val="2921427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Earth's rotation causes the Coriolis effect</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 </a:t>
            </a:r>
          </a:p>
          <a:p>
            <a:pPr lvl="0"/>
            <a:r>
              <a:rPr lang="en-US" dirty="0"/>
              <a:t>As Earth rotates, its surface moves much faster at the equator than in mid-latitude and polar regions.</a:t>
            </a:r>
          </a:p>
          <a:p>
            <a:pPr lvl="0"/>
            <a:r>
              <a:rPr lang="en-US" dirty="0"/>
              <a:t>The faster rotation speeds found closer to the equator cause objects that are moving directly north or south to deflect. </a:t>
            </a:r>
          </a:p>
          <a:p>
            <a:endParaRPr lang="en-US" dirty="0"/>
          </a:p>
        </p:txBody>
      </p:sp>
    </p:spTree>
    <p:extLst>
      <p:ext uri="{BB962C8B-B14F-4D97-AF65-F5344CB8AC3E}">
        <p14:creationId xmlns:p14="http://schemas.microsoft.com/office/powerpoint/2010/main" val="312228895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a:t>
            </a:r>
            <a:r>
              <a:rPr lang="en-US" dirty="0" err="1"/>
              <a:t>Coriolis</a:t>
            </a:r>
            <a:r>
              <a:rPr lang="en-US" dirty="0"/>
              <a:t> Effect</a:t>
            </a:r>
            <a:br>
              <a:rPr lang="en-US" dirty="0"/>
            </a:br>
            <a:endParaRPr lang="en-US" dirty="0"/>
          </a:p>
        </p:txBody>
      </p:sp>
      <p:sp>
        <p:nvSpPr>
          <p:cNvPr id="3" name="Content Placeholder 2"/>
          <p:cNvSpPr>
            <a:spLocks noGrp="1"/>
          </p:cNvSpPr>
          <p:nvPr>
            <p:ph idx="1"/>
          </p:nvPr>
        </p:nvSpPr>
        <p:spPr/>
        <p:txBody>
          <a:bodyPr/>
          <a:lstStyle/>
          <a:p>
            <a:r>
              <a:rPr lang="en-US" b="1" dirty="0" err="1"/>
              <a:t>Coriolis</a:t>
            </a:r>
            <a:r>
              <a:rPr lang="en-US" b="1" dirty="0"/>
              <a:t> effect  </a:t>
            </a:r>
            <a:r>
              <a:rPr lang="en-US" dirty="0"/>
              <a:t>The deflection of an object’s path due to the rotation of Earth.</a:t>
            </a:r>
          </a:p>
          <a:p>
            <a:pPr lvl="0"/>
            <a:r>
              <a:rPr lang="en-US" dirty="0"/>
              <a:t>The prevailing winds of the world are produced by a combination of atmospheric convection currents and the </a:t>
            </a:r>
            <a:r>
              <a:rPr lang="en-US" dirty="0" err="1"/>
              <a:t>Coriolis</a:t>
            </a:r>
            <a:r>
              <a:rPr lang="en-US" dirty="0"/>
              <a:t> effect.</a:t>
            </a:r>
          </a:p>
          <a:p>
            <a:pPr marL="0" indent="0">
              <a:buNone/>
            </a:pPr>
            <a:endParaRPr lang="en-US" dirty="0"/>
          </a:p>
        </p:txBody>
      </p:sp>
    </p:spTree>
    <p:extLst>
      <p:ext uri="{BB962C8B-B14F-4D97-AF65-F5344CB8AC3E}">
        <p14:creationId xmlns:p14="http://schemas.microsoft.com/office/powerpoint/2010/main" val="11703178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96455"/>
            <a:ext cx="10464800" cy="2465387"/>
          </a:xfrm>
        </p:spPr>
        <p:txBody>
          <a:bodyPr/>
          <a:lstStyle/>
          <a:p>
            <a:pPr algn="l"/>
            <a:r>
              <a:rPr lang="en-US" dirty="0"/>
              <a:t>The </a:t>
            </a:r>
            <a:r>
              <a:rPr lang="en-US" dirty="0" err="1"/>
              <a:t>Coriolis</a:t>
            </a:r>
            <a:r>
              <a:rPr lang="en-US" dirty="0"/>
              <a:t> Effect</a:t>
            </a:r>
            <a:br>
              <a:rPr lang="en-US" dirty="0"/>
            </a:br>
            <a:endParaRPr lang="en-US" dirty="0"/>
          </a:p>
        </p:txBody>
      </p:sp>
      <p:pic>
        <p:nvPicPr>
          <p:cNvPr id="4" name="Picture 3"/>
          <p:cNvPicPr>
            <a:picLocks noChangeAspect="1"/>
          </p:cNvPicPr>
          <p:nvPr/>
        </p:nvPicPr>
        <p:blipFill>
          <a:blip r:embed="rId2"/>
          <a:stretch>
            <a:fillRect/>
          </a:stretch>
        </p:blipFill>
        <p:spPr>
          <a:xfrm>
            <a:off x="153928" y="1309361"/>
            <a:ext cx="12681663" cy="7041932"/>
          </a:xfrm>
          <a:prstGeom prst="rect">
            <a:avLst/>
          </a:prstGeom>
        </p:spPr>
      </p:pic>
      <p:sp>
        <p:nvSpPr>
          <p:cNvPr id="5" name="TextBox 4"/>
          <p:cNvSpPr txBox="1"/>
          <p:nvPr/>
        </p:nvSpPr>
        <p:spPr>
          <a:xfrm>
            <a:off x="0" y="8492239"/>
            <a:ext cx="13004800" cy="1200328"/>
          </a:xfrm>
          <a:prstGeom prst="rect">
            <a:avLst/>
          </a:prstGeom>
          <a:noFill/>
        </p:spPr>
        <p:txBody>
          <a:bodyPr wrap="square" rtlCol="0">
            <a:spAutoFit/>
          </a:bodyPr>
          <a:lstStyle/>
          <a:p>
            <a:r>
              <a:rPr lang="en-US" sz="2400" b="1" dirty="0">
                <a:solidFill>
                  <a:srgbClr val="010001"/>
                </a:solidFill>
                <a:latin typeface="Arial"/>
                <a:cs typeface="Arial"/>
              </a:rPr>
              <a:t>The </a:t>
            </a:r>
            <a:r>
              <a:rPr lang="en-US" sz="2400" b="1" dirty="0" err="1">
                <a:solidFill>
                  <a:srgbClr val="010001"/>
                </a:solidFill>
                <a:latin typeface="Arial"/>
                <a:cs typeface="Arial"/>
              </a:rPr>
              <a:t>Coriolis</a:t>
            </a:r>
            <a:r>
              <a:rPr lang="en-US" sz="2400" b="1" dirty="0">
                <a:solidFill>
                  <a:srgbClr val="010001"/>
                </a:solidFill>
                <a:latin typeface="Arial"/>
                <a:cs typeface="Arial"/>
              </a:rPr>
              <a:t> effect.</a:t>
            </a:r>
            <a:r>
              <a:rPr lang="en-US" sz="2400" dirty="0">
                <a:solidFill>
                  <a:srgbClr val="010001"/>
                </a:solidFill>
                <a:latin typeface="Arial"/>
                <a:cs typeface="Arial"/>
              </a:rPr>
              <a:t> (a) A ball thrown from the North Pole toward the equator would be deflected to the west by the </a:t>
            </a:r>
            <a:r>
              <a:rPr lang="en-US" sz="2400" dirty="0" err="1">
                <a:solidFill>
                  <a:srgbClr val="010001"/>
                </a:solidFill>
                <a:latin typeface="Arial"/>
                <a:cs typeface="Arial"/>
              </a:rPr>
              <a:t>Coriolis</a:t>
            </a:r>
            <a:r>
              <a:rPr lang="en-US" sz="2400" dirty="0">
                <a:solidFill>
                  <a:srgbClr val="010001"/>
                </a:solidFill>
                <a:latin typeface="Arial"/>
                <a:cs typeface="Arial"/>
              </a:rPr>
              <a:t> effect. (b) The different rotation speeds of Earth at different latitudes cause a deflection in the paths of traveling objects.</a:t>
            </a:r>
          </a:p>
        </p:txBody>
      </p:sp>
    </p:spTree>
    <p:extLst>
      <p:ext uri="{BB962C8B-B14F-4D97-AF65-F5344CB8AC3E}">
        <p14:creationId xmlns:p14="http://schemas.microsoft.com/office/powerpoint/2010/main" val="39240504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Climates and Biomes</a:t>
            </a:r>
            <a:br>
              <a:rPr lang="en-US" dirty="0"/>
            </a:br>
            <a:endParaRPr lang="en-US" dirty="0"/>
          </a:p>
        </p:txBody>
      </p:sp>
      <p:sp>
        <p:nvSpPr>
          <p:cNvPr id="3" name="Content Placeholder 2"/>
          <p:cNvSpPr>
            <a:spLocks noGrp="1"/>
          </p:cNvSpPr>
          <p:nvPr>
            <p:ph idx="1"/>
          </p:nvPr>
        </p:nvSpPr>
        <p:spPr/>
        <p:txBody>
          <a:bodyPr/>
          <a:lstStyle/>
          <a:p>
            <a:r>
              <a:rPr lang="en-US" b="1" dirty="0"/>
              <a:t>Climate</a:t>
            </a:r>
            <a:r>
              <a:rPr lang="en-US" dirty="0"/>
              <a:t>  The average weather that occurs in a given region over a long period of time.</a:t>
            </a:r>
          </a:p>
          <a:p>
            <a:r>
              <a:rPr lang="en-US" b="1" dirty="0"/>
              <a:t>Weather</a:t>
            </a:r>
            <a:r>
              <a:rPr lang="en-US" dirty="0"/>
              <a:t>  The short-term conditions of the atmosphere in a local area, which include temperature, humidity, clouds, precipitation, and wind speed.</a:t>
            </a:r>
          </a:p>
        </p:txBody>
      </p:sp>
    </p:spTree>
    <p:extLst>
      <p:ext uri="{BB962C8B-B14F-4D97-AF65-F5344CB8AC3E}">
        <p14:creationId xmlns:p14="http://schemas.microsoft.com/office/powerpoint/2010/main" val="22404831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a:t>
            </a:r>
            <a:r>
              <a:rPr lang="en-US" dirty="0" err="1"/>
              <a:t>Coriolis</a:t>
            </a:r>
            <a:r>
              <a:rPr lang="en-US" dirty="0"/>
              <a:t> Effect</a:t>
            </a:r>
            <a:br>
              <a:rPr lang="en-US" dirty="0"/>
            </a:br>
            <a:endParaRPr lang="en-US" dirty="0"/>
          </a:p>
        </p:txBody>
      </p:sp>
      <p:pic>
        <p:nvPicPr>
          <p:cNvPr id="5" name="Picture 4"/>
          <p:cNvPicPr>
            <a:picLocks noChangeAspect="1"/>
          </p:cNvPicPr>
          <p:nvPr/>
        </p:nvPicPr>
        <p:blipFill>
          <a:blip r:embed="rId2"/>
          <a:stretch>
            <a:fillRect/>
          </a:stretch>
        </p:blipFill>
        <p:spPr>
          <a:xfrm>
            <a:off x="1270000" y="1696450"/>
            <a:ext cx="7113586" cy="7585578"/>
          </a:xfrm>
          <a:prstGeom prst="rect">
            <a:avLst/>
          </a:prstGeom>
        </p:spPr>
      </p:pic>
      <p:sp>
        <p:nvSpPr>
          <p:cNvPr id="6" name="TextBox 5"/>
          <p:cNvSpPr txBox="1"/>
          <p:nvPr/>
        </p:nvSpPr>
        <p:spPr>
          <a:xfrm>
            <a:off x="8383586" y="1696450"/>
            <a:ext cx="4505768" cy="4031873"/>
          </a:xfrm>
          <a:prstGeom prst="rect">
            <a:avLst/>
          </a:prstGeom>
          <a:noFill/>
        </p:spPr>
        <p:txBody>
          <a:bodyPr wrap="square" rtlCol="0">
            <a:spAutoFit/>
          </a:bodyPr>
          <a:lstStyle/>
          <a:p>
            <a:r>
              <a:rPr lang="en-US" sz="3200" b="1" dirty="0">
                <a:solidFill>
                  <a:srgbClr val="010001"/>
                </a:solidFill>
                <a:latin typeface="Arial"/>
                <a:cs typeface="Arial"/>
              </a:rPr>
              <a:t>Prevailing wind patterns. </a:t>
            </a:r>
            <a:r>
              <a:rPr lang="en-US" sz="3200" dirty="0">
                <a:solidFill>
                  <a:srgbClr val="010001"/>
                </a:solidFill>
                <a:latin typeface="Arial"/>
                <a:cs typeface="Arial"/>
              </a:rPr>
              <a:t>Prevailing wind patterns around the world are produced by a combination of</a:t>
            </a:r>
          </a:p>
          <a:p>
            <a:r>
              <a:rPr lang="en-US" sz="3200" dirty="0">
                <a:solidFill>
                  <a:srgbClr val="010001"/>
                </a:solidFill>
                <a:latin typeface="Arial"/>
                <a:cs typeface="Arial"/>
              </a:rPr>
              <a:t>atmospheric convection currents and the </a:t>
            </a:r>
            <a:r>
              <a:rPr lang="en-US" sz="3200" dirty="0" err="1">
                <a:solidFill>
                  <a:srgbClr val="010001"/>
                </a:solidFill>
                <a:latin typeface="Arial"/>
                <a:cs typeface="Arial"/>
              </a:rPr>
              <a:t>Coriolis</a:t>
            </a:r>
            <a:r>
              <a:rPr lang="en-US" sz="3200" dirty="0">
                <a:solidFill>
                  <a:srgbClr val="010001"/>
                </a:solidFill>
                <a:latin typeface="Arial"/>
                <a:cs typeface="Arial"/>
              </a:rPr>
              <a:t> effect.</a:t>
            </a:r>
          </a:p>
        </p:txBody>
      </p:sp>
    </p:spTree>
    <p:extLst>
      <p:ext uri="{BB962C8B-B14F-4D97-AF65-F5344CB8AC3E}">
        <p14:creationId xmlns:p14="http://schemas.microsoft.com/office/powerpoint/2010/main" val="381291114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Rain shadows cause mountains to be dry on one side</a:t>
            </a:r>
            <a:br>
              <a:rPr lang="en-US" dirty="0"/>
            </a:br>
            <a:endParaRPr lang="en-US" dirty="0"/>
          </a:p>
        </p:txBody>
      </p:sp>
      <p:sp>
        <p:nvSpPr>
          <p:cNvPr id="3" name="Content Placeholder 2"/>
          <p:cNvSpPr>
            <a:spLocks noGrp="1"/>
          </p:cNvSpPr>
          <p:nvPr>
            <p:ph idx="1"/>
          </p:nvPr>
        </p:nvSpPr>
        <p:spPr/>
        <p:txBody>
          <a:bodyPr/>
          <a:lstStyle/>
          <a:p>
            <a:r>
              <a:rPr lang="en-US" b="1" dirty="0"/>
              <a:t>Rain shadow  </a:t>
            </a:r>
            <a:r>
              <a:rPr lang="en-US" dirty="0"/>
              <a:t>A region with dry conditions found on the leeward side of a mountain range as a result of humid winds from the ocean causing precipitation on the windward side.</a:t>
            </a:r>
          </a:p>
        </p:txBody>
      </p:sp>
    </p:spTree>
    <p:extLst>
      <p:ext uri="{BB962C8B-B14F-4D97-AF65-F5344CB8AC3E}">
        <p14:creationId xmlns:p14="http://schemas.microsoft.com/office/powerpoint/2010/main" val="34512669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25670"/>
            <a:ext cx="10464800" cy="2465387"/>
          </a:xfrm>
        </p:spPr>
        <p:txBody>
          <a:bodyPr/>
          <a:lstStyle/>
          <a:p>
            <a:pPr algn="l"/>
            <a:r>
              <a:rPr lang="en-US" dirty="0"/>
              <a:t>Rain Shadows</a:t>
            </a:r>
            <a:br>
              <a:rPr lang="en-US" dirty="0"/>
            </a:br>
            <a:endParaRPr lang="en-US" dirty="0"/>
          </a:p>
        </p:txBody>
      </p:sp>
      <p:pic>
        <p:nvPicPr>
          <p:cNvPr id="4" name="Picture 3"/>
          <p:cNvPicPr>
            <a:picLocks noChangeAspect="1"/>
          </p:cNvPicPr>
          <p:nvPr/>
        </p:nvPicPr>
        <p:blipFill>
          <a:blip r:embed="rId3"/>
          <a:stretch>
            <a:fillRect/>
          </a:stretch>
        </p:blipFill>
        <p:spPr>
          <a:xfrm>
            <a:off x="1270000" y="995448"/>
            <a:ext cx="9466347" cy="6926595"/>
          </a:xfrm>
          <a:prstGeom prst="rect">
            <a:avLst/>
          </a:prstGeom>
        </p:spPr>
      </p:pic>
      <p:sp>
        <p:nvSpPr>
          <p:cNvPr id="5" name="TextBox 4"/>
          <p:cNvSpPr txBox="1"/>
          <p:nvPr/>
        </p:nvSpPr>
        <p:spPr>
          <a:xfrm>
            <a:off x="307863" y="7880331"/>
            <a:ext cx="12696937" cy="1938992"/>
          </a:xfrm>
          <a:prstGeom prst="rect">
            <a:avLst/>
          </a:prstGeom>
          <a:noFill/>
        </p:spPr>
        <p:txBody>
          <a:bodyPr wrap="square" rtlCol="0">
            <a:spAutoFit/>
          </a:bodyPr>
          <a:lstStyle/>
          <a:p>
            <a:r>
              <a:rPr lang="en-US" sz="2400" b="1" dirty="0">
                <a:solidFill>
                  <a:srgbClr val="010001"/>
                </a:solidFill>
                <a:latin typeface="Arial"/>
                <a:cs typeface="Arial"/>
              </a:rPr>
              <a:t>Rain shadow. </a:t>
            </a:r>
            <a:r>
              <a:rPr lang="en-US" sz="2400" dirty="0">
                <a:solidFill>
                  <a:srgbClr val="010001"/>
                </a:solidFill>
                <a:latin typeface="Arial"/>
                <a:cs typeface="Arial"/>
              </a:rPr>
              <a:t>Rain shadows occur where humid winds blowing inland from the ocean meet a mountain range. On the windward (wind-facing) side of the mountains, air rises and cools, and large amounts of water vapor condense to form clouds and precipitation. On the leeward side of the mountains, cold, dry air descends, warms via adiabatic heating, and causes much drier conditions.</a:t>
            </a:r>
          </a:p>
        </p:txBody>
      </p:sp>
    </p:spTree>
    <p:extLst>
      <p:ext uri="{BB962C8B-B14F-4D97-AF65-F5344CB8AC3E}">
        <p14:creationId xmlns:p14="http://schemas.microsoft.com/office/powerpoint/2010/main" val="196453765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2800" dirty="0"/>
              <a:t>Air moving inland from the ocean contains a large amount of water vapor. When it meets the windward side of a mountain range (the side facing the wind), it rises and begins to experience adiabatic cooling.  </a:t>
            </a:r>
          </a:p>
          <a:p>
            <a:pPr lvl="0"/>
            <a:r>
              <a:rPr lang="en-US" sz="2800" dirty="0"/>
              <a:t>Because water vapor condenses as air cools, clouds form and precipitation falls.</a:t>
            </a:r>
          </a:p>
          <a:p>
            <a:pPr lvl="0"/>
            <a:r>
              <a:rPr lang="en-US" sz="2800" dirty="0"/>
              <a:t>The presence of the mountain range causes large amounts of precipitation to fall on its windward side. </a:t>
            </a:r>
          </a:p>
          <a:p>
            <a:pPr lvl="0"/>
            <a:r>
              <a:rPr lang="en-US" sz="2800" dirty="0"/>
              <a:t>The cold, dry air then travels to the other side of the mountain range (the leeward side), where it descends and experiences higher pressures, which cause adiabatic heating.</a:t>
            </a:r>
          </a:p>
          <a:p>
            <a:pPr lvl="0"/>
            <a:r>
              <a:rPr lang="en-US" sz="2800" dirty="0"/>
              <a:t>This air is now warm and dry and produces arid conditions on the leeward side forming the region called a rain shadow.</a:t>
            </a:r>
          </a:p>
          <a:p>
            <a:pPr marL="0" indent="0">
              <a:buNone/>
            </a:pPr>
            <a:endParaRPr lang="en-US" sz="2800" dirty="0"/>
          </a:p>
        </p:txBody>
      </p:sp>
      <p:sp>
        <p:nvSpPr>
          <p:cNvPr id="5" name="Title 1"/>
          <p:cNvSpPr>
            <a:spLocks noGrp="1"/>
          </p:cNvSpPr>
          <p:nvPr>
            <p:ph type="title"/>
          </p:nvPr>
        </p:nvSpPr>
        <p:spPr>
          <a:xfrm>
            <a:off x="1270000" y="-232290"/>
            <a:ext cx="10464800" cy="2465387"/>
          </a:xfrm>
        </p:spPr>
        <p:txBody>
          <a:bodyPr/>
          <a:lstStyle/>
          <a:p>
            <a:pPr algn="l"/>
            <a:r>
              <a:rPr lang="en-US" dirty="0"/>
              <a:t>Rain Shadows</a:t>
            </a:r>
            <a:br>
              <a:rPr lang="en-US" dirty="0"/>
            </a:br>
            <a:endParaRPr lang="en-US" dirty="0"/>
          </a:p>
        </p:txBody>
      </p:sp>
    </p:spTree>
    <p:extLst>
      <p:ext uri="{BB962C8B-B14F-4D97-AF65-F5344CB8AC3E}">
        <p14:creationId xmlns:p14="http://schemas.microsoft.com/office/powerpoint/2010/main" val="26095197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11  </a:t>
            </a:r>
            <a:br>
              <a:rPr lang="en-US" dirty="0"/>
            </a:br>
            <a:r>
              <a:rPr lang="en-US" dirty="0"/>
              <a:t>Ocean Currents</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a:t>describe the patterns of surface ocean circulation.</a:t>
            </a:r>
          </a:p>
          <a:p>
            <a:r>
              <a:rPr lang="en-US" dirty="0"/>
              <a:t>explain the mixing of surface and deep ocean waters from </a:t>
            </a:r>
            <a:r>
              <a:rPr lang="en-US" dirty="0" err="1"/>
              <a:t>thermohaline</a:t>
            </a:r>
            <a:r>
              <a:rPr lang="en-US" dirty="0"/>
              <a:t> circulation.</a:t>
            </a:r>
          </a:p>
          <a:p>
            <a:r>
              <a:rPr lang="en-US" dirty="0"/>
              <a:t>identify the causes and consequences of the El Niño–Southern Oscillation.</a:t>
            </a:r>
          </a:p>
        </p:txBody>
      </p:sp>
    </p:spTree>
    <p:extLst>
      <p:ext uri="{BB962C8B-B14F-4D97-AF65-F5344CB8AC3E}">
        <p14:creationId xmlns:p14="http://schemas.microsoft.com/office/powerpoint/2010/main" val="29596371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Surface ocean currents move warm and cold water around the globe</a:t>
            </a:r>
            <a:br>
              <a:rPr lang="en-US" dirty="0"/>
            </a:br>
            <a:endParaRPr lang="en-US" dirty="0"/>
          </a:p>
        </p:txBody>
      </p:sp>
      <p:sp>
        <p:nvSpPr>
          <p:cNvPr id="3" name="Content Placeholder 2"/>
          <p:cNvSpPr>
            <a:spLocks noGrp="1"/>
          </p:cNvSpPr>
          <p:nvPr>
            <p:ph idx="1"/>
          </p:nvPr>
        </p:nvSpPr>
        <p:spPr/>
        <p:txBody>
          <a:bodyPr/>
          <a:lstStyle/>
          <a:p>
            <a:pPr lvl="0"/>
            <a:r>
              <a:rPr lang="en-US" dirty="0"/>
              <a:t>Ocean currents are driven by a combination of temperature, gravity, prevailing winds, the </a:t>
            </a:r>
            <a:r>
              <a:rPr lang="en-US" dirty="0" err="1"/>
              <a:t>Coriolis</a:t>
            </a:r>
            <a:r>
              <a:rPr lang="en-US" dirty="0"/>
              <a:t> effect, and the locations of continents.</a:t>
            </a:r>
          </a:p>
          <a:p>
            <a:pPr lvl="0"/>
            <a:r>
              <a:rPr lang="en-US" dirty="0"/>
              <a:t>Warm water, like warm air, expands and rises. </a:t>
            </a:r>
          </a:p>
          <a:p>
            <a:r>
              <a:rPr lang="en-US" b="1" dirty="0"/>
              <a:t>Gyre  </a:t>
            </a:r>
            <a:r>
              <a:rPr lang="en-US" dirty="0"/>
              <a:t>A large-scale pattern of water circulation that moves clockwise in the Northern Hemisphere and counterclockwise in the Southern Hemisphere.</a:t>
            </a:r>
          </a:p>
          <a:p>
            <a:pPr marL="0" indent="0">
              <a:buNone/>
            </a:pPr>
            <a:endParaRPr lang="en-US" dirty="0"/>
          </a:p>
        </p:txBody>
      </p:sp>
    </p:spTree>
    <p:extLst>
      <p:ext uri="{BB962C8B-B14F-4D97-AF65-F5344CB8AC3E}">
        <p14:creationId xmlns:p14="http://schemas.microsoft.com/office/powerpoint/2010/main" val="94578702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76595"/>
            <a:ext cx="10464800" cy="2465387"/>
          </a:xfrm>
        </p:spPr>
        <p:txBody>
          <a:bodyPr/>
          <a:lstStyle/>
          <a:p>
            <a:pPr algn="l"/>
            <a:r>
              <a:rPr lang="en-US" dirty="0"/>
              <a:t>Ocean Currents</a:t>
            </a:r>
            <a:br>
              <a:rPr lang="en-US" dirty="0"/>
            </a:br>
            <a:endParaRPr lang="en-US" dirty="0"/>
          </a:p>
        </p:txBody>
      </p:sp>
      <p:pic>
        <p:nvPicPr>
          <p:cNvPr id="4" name="Picture 3"/>
          <p:cNvPicPr>
            <a:picLocks noChangeAspect="1"/>
          </p:cNvPicPr>
          <p:nvPr/>
        </p:nvPicPr>
        <p:blipFill>
          <a:blip r:embed="rId2"/>
          <a:stretch>
            <a:fillRect/>
          </a:stretch>
        </p:blipFill>
        <p:spPr>
          <a:xfrm>
            <a:off x="1270000" y="992425"/>
            <a:ext cx="9550853" cy="6235232"/>
          </a:xfrm>
          <a:prstGeom prst="rect">
            <a:avLst/>
          </a:prstGeom>
        </p:spPr>
      </p:pic>
      <p:sp>
        <p:nvSpPr>
          <p:cNvPr id="5" name="TextBox 4"/>
          <p:cNvSpPr txBox="1"/>
          <p:nvPr/>
        </p:nvSpPr>
        <p:spPr>
          <a:xfrm>
            <a:off x="205425" y="7167667"/>
            <a:ext cx="12799375" cy="2677656"/>
          </a:xfrm>
          <a:prstGeom prst="rect">
            <a:avLst/>
          </a:prstGeom>
          <a:noFill/>
        </p:spPr>
        <p:txBody>
          <a:bodyPr wrap="square" rtlCol="0">
            <a:spAutoFit/>
          </a:bodyPr>
          <a:lstStyle/>
          <a:p>
            <a:r>
              <a:rPr lang="en-US" sz="2400" b="1" dirty="0">
                <a:solidFill>
                  <a:srgbClr val="010001"/>
                </a:solidFill>
                <a:latin typeface="Arial"/>
                <a:cs typeface="Arial"/>
              </a:rPr>
              <a:t>Oceanic circulation patterns. </a:t>
            </a:r>
            <a:r>
              <a:rPr lang="en-US" sz="2400" dirty="0">
                <a:solidFill>
                  <a:srgbClr val="010001"/>
                </a:solidFill>
                <a:latin typeface="Arial"/>
                <a:cs typeface="Arial"/>
              </a:rPr>
              <a:t>Oceanic circulation patterns are the result of differential heating, gravity, prevailing winds, the </a:t>
            </a:r>
            <a:r>
              <a:rPr lang="en-US" sz="2400" dirty="0" err="1">
                <a:solidFill>
                  <a:srgbClr val="010001"/>
                </a:solidFill>
                <a:latin typeface="Arial"/>
                <a:cs typeface="Arial"/>
              </a:rPr>
              <a:t>Coriolis</a:t>
            </a:r>
            <a:r>
              <a:rPr lang="en-US" sz="2400" dirty="0">
                <a:solidFill>
                  <a:srgbClr val="010001"/>
                </a:solidFill>
                <a:latin typeface="Arial"/>
                <a:cs typeface="Arial"/>
              </a:rPr>
              <a:t> effect, and the locations of continents. Each of the five major ocean basins contains a gyre driven by the trade winds in the tropics and the </a:t>
            </a:r>
            <a:r>
              <a:rPr lang="en-US" sz="2400" dirty="0" err="1">
                <a:solidFill>
                  <a:srgbClr val="010001"/>
                </a:solidFill>
                <a:latin typeface="Arial"/>
                <a:cs typeface="Arial"/>
              </a:rPr>
              <a:t>westerlies</a:t>
            </a:r>
            <a:r>
              <a:rPr lang="en-US" sz="2400" dirty="0">
                <a:solidFill>
                  <a:srgbClr val="010001"/>
                </a:solidFill>
                <a:latin typeface="Arial"/>
                <a:cs typeface="Arial"/>
              </a:rPr>
              <a:t> at mid-latitudes. The result is a clockwise circulation pattern in the Northern Hemisphere and a counterclockwise circulation pattern in the Southern Hemisphere. Along the west coasts of many continents, currents diverge and cause the upwelling of deeper and more fertile water.</a:t>
            </a:r>
          </a:p>
        </p:txBody>
      </p:sp>
    </p:spTree>
    <p:extLst>
      <p:ext uri="{BB962C8B-B14F-4D97-AF65-F5344CB8AC3E}">
        <p14:creationId xmlns:p14="http://schemas.microsoft.com/office/powerpoint/2010/main" val="346197093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Ocean Currents </a:t>
            </a:r>
            <a:br>
              <a:rPr lang="en-US" dirty="0"/>
            </a:br>
            <a:endParaRPr lang="en-US" dirty="0"/>
          </a:p>
        </p:txBody>
      </p:sp>
      <p:sp>
        <p:nvSpPr>
          <p:cNvPr id="3" name="Content Placeholder 2"/>
          <p:cNvSpPr>
            <a:spLocks noGrp="1"/>
          </p:cNvSpPr>
          <p:nvPr>
            <p:ph idx="1"/>
          </p:nvPr>
        </p:nvSpPr>
        <p:spPr/>
        <p:txBody>
          <a:bodyPr/>
          <a:lstStyle/>
          <a:p>
            <a:r>
              <a:rPr lang="en-US" b="1" dirty="0"/>
              <a:t>Upwelling</a:t>
            </a:r>
            <a:r>
              <a:rPr lang="en-US" dirty="0"/>
              <a:t>  The upward movement of ocean water toward the surface as a result of diverging currents.</a:t>
            </a:r>
          </a:p>
          <a:p>
            <a:pPr lvl="0"/>
            <a:r>
              <a:rPr lang="en-US" dirty="0"/>
              <a:t>This upward movement of water brings nutrients from the ocean bottom that supports the large populations of producers, which in turn support large populations of fish.  </a:t>
            </a:r>
          </a:p>
          <a:p>
            <a:pPr marL="0" indent="0">
              <a:buNone/>
            </a:pPr>
            <a:endParaRPr lang="en-US" dirty="0"/>
          </a:p>
        </p:txBody>
      </p:sp>
    </p:spTree>
    <p:extLst>
      <p:ext uri="{BB962C8B-B14F-4D97-AF65-F5344CB8AC3E}">
        <p14:creationId xmlns:p14="http://schemas.microsoft.com/office/powerpoint/2010/main" val="346318309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Deep water currents circulate ocean water over long time periods</a:t>
            </a:r>
            <a:br>
              <a:rPr lang="en-US" dirty="0"/>
            </a:br>
            <a:endParaRPr lang="en-US" dirty="0"/>
          </a:p>
        </p:txBody>
      </p:sp>
      <p:sp>
        <p:nvSpPr>
          <p:cNvPr id="3" name="Content Placeholder 2"/>
          <p:cNvSpPr>
            <a:spLocks noGrp="1"/>
          </p:cNvSpPr>
          <p:nvPr>
            <p:ph idx="1"/>
          </p:nvPr>
        </p:nvSpPr>
        <p:spPr/>
        <p:txBody>
          <a:bodyPr/>
          <a:lstStyle/>
          <a:p>
            <a:r>
              <a:rPr lang="en-US" b="1" dirty="0" err="1"/>
              <a:t>Thermohaline</a:t>
            </a:r>
            <a:r>
              <a:rPr lang="en-US" b="1" dirty="0"/>
              <a:t> circulation  </a:t>
            </a:r>
            <a:r>
              <a:rPr lang="en-US" dirty="0"/>
              <a:t>An oceanic circulation pattern that drives the mixing of surface water and deep water.</a:t>
            </a:r>
          </a:p>
          <a:p>
            <a:pPr lvl="0"/>
            <a:r>
              <a:rPr lang="en-US" dirty="0"/>
              <a:t>Scientists believe this process is crucial for moving heat and nutrients around the globe.  </a:t>
            </a:r>
          </a:p>
          <a:p>
            <a:pPr lvl="0"/>
            <a:r>
              <a:rPr lang="en-US" dirty="0" err="1"/>
              <a:t>Thermohaline</a:t>
            </a:r>
            <a:r>
              <a:rPr lang="en-US" dirty="0"/>
              <a:t> circulation appears to be driven by surface waters that contain unusually large amounts of salt.  </a:t>
            </a:r>
          </a:p>
        </p:txBody>
      </p:sp>
    </p:spTree>
    <p:extLst>
      <p:ext uri="{BB962C8B-B14F-4D97-AF65-F5344CB8AC3E}">
        <p14:creationId xmlns:p14="http://schemas.microsoft.com/office/powerpoint/2010/main" val="78643774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1751"/>
            <a:ext cx="10464800" cy="2465387"/>
          </a:xfrm>
        </p:spPr>
        <p:txBody>
          <a:bodyPr/>
          <a:lstStyle/>
          <a:p>
            <a:pPr algn="l"/>
            <a:r>
              <a:rPr lang="en-US" dirty="0" err="1"/>
              <a:t>Thermohaline</a:t>
            </a:r>
            <a:r>
              <a:rPr lang="en-US" dirty="0"/>
              <a:t> Circulation</a:t>
            </a:r>
            <a:br>
              <a:rPr lang="en-US" dirty="0"/>
            </a:br>
            <a:endParaRPr lang="en-US" dirty="0"/>
          </a:p>
        </p:txBody>
      </p:sp>
      <p:pic>
        <p:nvPicPr>
          <p:cNvPr id="4" name="Picture 3"/>
          <p:cNvPicPr>
            <a:picLocks noChangeAspect="1"/>
          </p:cNvPicPr>
          <p:nvPr/>
        </p:nvPicPr>
        <p:blipFill>
          <a:blip r:embed="rId2"/>
          <a:stretch>
            <a:fillRect/>
          </a:stretch>
        </p:blipFill>
        <p:spPr>
          <a:xfrm>
            <a:off x="1270000" y="1524740"/>
            <a:ext cx="11247025" cy="6281875"/>
          </a:xfrm>
          <a:prstGeom prst="rect">
            <a:avLst/>
          </a:prstGeom>
        </p:spPr>
      </p:pic>
      <p:sp>
        <p:nvSpPr>
          <p:cNvPr id="5" name="TextBox 4"/>
          <p:cNvSpPr txBox="1"/>
          <p:nvPr/>
        </p:nvSpPr>
        <p:spPr>
          <a:xfrm>
            <a:off x="1270000" y="8180138"/>
            <a:ext cx="11522372" cy="1384995"/>
          </a:xfrm>
          <a:prstGeom prst="rect">
            <a:avLst/>
          </a:prstGeom>
          <a:noFill/>
        </p:spPr>
        <p:txBody>
          <a:bodyPr wrap="square" rtlCol="0">
            <a:spAutoFit/>
          </a:bodyPr>
          <a:lstStyle/>
          <a:p>
            <a:r>
              <a:rPr lang="en-US" sz="2800" b="1" dirty="0" err="1">
                <a:solidFill>
                  <a:srgbClr val="010001"/>
                </a:solidFill>
                <a:latin typeface="Arial"/>
                <a:cs typeface="Arial"/>
              </a:rPr>
              <a:t>Thermohaline</a:t>
            </a:r>
            <a:r>
              <a:rPr lang="en-US" sz="2800" b="1" dirty="0">
                <a:solidFill>
                  <a:srgbClr val="010001"/>
                </a:solidFill>
                <a:latin typeface="Arial"/>
                <a:cs typeface="Arial"/>
              </a:rPr>
              <a:t> circulation. </a:t>
            </a:r>
            <a:r>
              <a:rPr lang="en-US" sz="2800" dirty="0">
                <a:solidFill>
                  <a:srgbClr val="010001"/>
                </a:solidFill>
                <a:latin typeface="Arial"/>
                <a:cs typeface="Arial"/>
              </a:rPr>
              <a:t>The sinking of dense, salty water in the North Atlantic drives a deep, cold current that moves slowly around the world.</a:t>
            </a:r>
          </a:p>
        </p:txBody>
      </p:sp>
    </p:spTree>
    <p:extLst>
      <p:ext uri="{BB962C8B-B14F-4D97-AF65-F5344CB8AC3E}">
        <p14:creationId xmlns:p14="http://schemas.microsoft.com/office/powerpoint/2010/main" val="297858629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9  </a:t>
            </a:r>
            <a:br>
              <a:rPr lang="en-US" dirty="0"/>
            </a:br>
            <a:r>
              <a:rPr lang="en-US" dirty="0"/>
              <a:t>The Unequal Heating of Earth</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a:t>identify the five layers of the atmosphere.</a:t>
            </a:r>
          </a:p>
          <a:p>
            <a:r>
              <a:rPr lang="en-US" dirty="0"/>
              <a:t>discuss the factors that cause unequal heating of Earth.</a:t>
            </a:r>
          </a:p>
          <a:p>
            <a:r>
              <a:rPr lang="en-US" dirty="0"/>
              <a:t>describe how Earth’s tilt affects seasonal differences in temperatures.</a:t>
            </a:r>
          </a:p>
        </p:txBody>
      </p:sp>
    </p:spTree>
    <p:extLst>
      <p:ext uri="{BB962C8B-B14F-4D97-AF65-F5344CB8AC3E}">
        <p14:creationId xmlns:p14="http://schemas.microsoft.com/office/powerpoint/2010/main" val="129086447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71159"/>
            <a:ext cx="10464800" cy="2465387"/>
          </a:xfrm>
        </p:spPr>
        <p:txBody>
          <a:bodyPr/>
          <a:lstStyle/>
          <a:p>
            <a:pPr algn="l"/>
            <a:r>
              <a:rPr lang="en-US" dirty="0"/>
              <a:t>Deep ocean currents circulate ocean water over long time periods</a:t>
            </a:r>
          </a:p>
        </p:txBody>
      </p:sp>
      <p:sp>
        <p:nvSpPr>
          <p:cNvPr id="3" name="Content Placeholder 2"/>
          <p:cNvSpPr>
            <a:spLocks noGrp="1"/>
          </p:cNvSpPr>
          <p:nvPr>
            <p:ph idx="1"/>
          </p:nvPr>
        </p:nvSpPr>
        <p:spPr/>
        <p:txBody>
          <a:bodyPr/>
          <a:lstStyle/>
          <a:p>
            <a:pPr lvl="0"/>
            <a:r>
              <a:rPr lang="en-US" dirty="0"/>
              <a:t>Some of the water that flows from the Gulf of Mexico to the North Atlantic freezes or evaporates, and the salt that remains behind increases the salt concentration of the water.</a:t>
            </a:r>
          </a:p>
          <a:p>
            <a:pPr lvl="0"/>
            <a:r>
              <a:rPr lang="en-US" dirty="0"/>
              <a:t>This cold, salty water is relatively dense, so it sinks to the bottom of the ocean, mixing with deeper ocean waters.  </a:t>
            </a:r>
          </a:p>
          <a:p>
            <a:pPr lvl="0"/>
            <a:r>
              <a:rPr lang="en-US" dirty="0"/>
              <a:t>These two processes create the movement necessary to drive a deep, cold current that slowly moves past Antarctica and northward to the northern Pacific Ocean.  </a:t>
            </a:r>
          </a:p>
        </p:txBody>
      </p:sp>
    </p:spTree>
    <p:extLst>
      <p:ext uri="{BB962C8B-B14F-4D97-AF65-F5344CB8AC3E}">
        <p14:creationId xmlns:p14="http://schemas.microsoft.com/office/powerpoint/2010/main" val="335053667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El-Niño Southern Oscillation is caused by a shift in ocean currents</a:t>
            </a:r>
            <a:br>
              <a:rPr lang="en-US" dirty="0"/>
            </a:br>
            <a:endParaRPr lang="en-US" dirty="0"/>
          </a:p>
        </p:txBody>
      </p:sp>
      <p:sp>
        <p:nvSpPr>
          <p:cNvPr id="3" name="Content Placeholder 2"/>
          <p:cNvSpPr>
            <a:spLocks noGrp="1"/>
          </p:cNvSpPr>
          <p:nvPr>
            <p:ph idx="1"/>
          </p:nvPr>
        </p:nvSpPr>
        <p:spPr/>
        <p:txBody>
          <a:bodyPr/>
          <a:lstStyle/>
          <a:p>
            <a:r>
              <a:rPr lang="en-US" b="1" dirty="0"/>
              <a:t>El Niño–Southern Oscillation (ENSO)  </a:t>
            </a:r>
            <a:r>
              <a:rPr lang="en-US" dirty="0"/>
              <a:t>A reversal of wind and water currents in the South Pacific.</a:t>
            </a:r>
          </a:p>
        </p:txBody>
      </p:sp>
    </p:spTree>
    <p:extLst>
      <p:ext uri="{BB962C8B-B14F-4D97-AF65-F5344CB8AC3E}">
        <p14:creationId xmlns:p14="http://schemas.microsoft.com/office/powerpoint/2010/main" val="2031957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57919"/>
            <a:ext cx="10464800" cy="2465387"/>
          </a:xfrm>
        </p:spPr>
        <p:txBody>
          <a:bodyPr/>
          <a:lstStyle/>
          <a:p>
            <a:pPr algn="l"/>
            <a:r>
              <a:rPr lang="en-US" dirty="0"/>
              <a:t>The El-Niño Southern Oscillation</a:t>
            </a:r>
            <a:br>
              <a:rPr lang="en-US" dirty="0"/>
            </a:br>
            <a:endParaRPr lang="en-US" dirty="0"/>
          </a:p>
        </p:txBody>
      </p:sp>
      <p:sp>
        <p:nvSpPr>
          <p:cNvPr id="3" name="Content Placeholder 2"/>
          <p:cNvSpPr>
            <a:spLocks noGrp="1"/>
          </p:cNvSpPr>
          <p:nvPr>
            <p:ph idx="1"/>
          </p:nvPr>
        </p:nvSpPr>
        <p:spPr>
          <a:xfrm>
            <a:off x="1270000" y="1472485"/>
            <a:ext cx="10464800" cy="1254236"/>
          </a:xfrm>
        </p:spPr>
        <p:txBody>
          <a:bodyPr/>
          <a:lstStyle/>
          <a:p>
            <a:pPr lvl="0"/>
            <a:r>
              <a:rPr lang="en-US" sz="2800" dirty="0"/>
              <a:t>Every 3 to 7 years, the interaction of the Earth's atmosphere and ocean cause surface currents in the tropical Pacific Ocean to reverse direction.  </a:t>
            </a:r>
          </a:p>
          <a:p>
            <a:pPr marL="0" indent="0">
              <a:buNone/>
            </a:pPr>
            <a:endParaRPr lang="en-US" sz="2800" dirty="0"/>
          </a:p>
        </p:txBody>
      </p:sp>
      <p:pic>
        <p:nvPicPr>
          <p:cNvPr id="4" name="Picture 3"/>
          <p:cNvPicPr>
            <a:picLocks noChangeAspect="1"/>
          </p:cNvPicPr>
          <p:nvPr/>
        </p:nvPicPr>
        <p:blipFill>
          <a:blip r:embed="rId2"/>
          <a:stretch>
            <a:fillRect/>
          </a:stretch>
        </p:blipFill>
        <p:spPr>
          <a:xfrm>
            <a:off x="1270000" y="2447605"/>
            <a:ext cx="6274160" cy="7192947"/>
          </a:xfrm>
          <a:prstGeom prst="rect">
            <a:avLst/>
          </a:prstGeom>
        </p:spPr>
      </p:pic>
      <p:sp>
        <p:nvSpPr>
          <p:cNvPr id="5" name="TextBox 4"/>
          <p:cNvSpPr txBox="1"/>
          <p:nvPr/>
        </p:nvSpPr>
        <p:spPr>
          <a:xfrm>
            <a:off x="7792778" y="2312903"/>
            <a:ext cx="4983530" cy="5262980"/>
          </a:xfrm>
          <a:prstGeom prst="rect">
            <a:avLst/>
          </a:prstGeom>
          <a:noFill/>
        </p:spPr>
        <p:txBody>
          <a:bodyPr wrap="square" rtlCol="0">
            <a:spAutoFit/>
          </a:bodyPr>
          <a:lstStyle/>
          <a:p>
            <a:r>
              <a:rPr lang="en-US" sz="2800" b="1" dirty="0">
                <a:solidFill>
                  <a:srgbClr val="010001"/>
                </a:solidFill>
                <a:latin typeface="Arial"/>
                <a:cs typeface="Arial"/>
              </a:rPr>
              <a:t>The El Niño–Southern Oscillation. </a:t>
            </a:r>
            <a:r>
              <a:rPr lang="en-US" sz="2800" dirty="0">
                <a:solidFill>
                  <a:srgbClr val="010001"/>
                </a:solidFill>
                <a:latin typeface="Arial"/>
                <a:cs typeface="Arial"/>
              </a:rPr>
              <a:t>(a) In a normal year, trade winds push warm surface waters away from the coast of South America and promote the upwelling of water from the ocean bottom. (b) In an El Niño year, trade winds weaken or reverse direction, so warm waters build up along the west coast of Peru.</a:t>
            </a:r>
          </a:p>
        </p:txBody>
      </p:sp>
    </p:spTree>
    <p:extLst>
      <p:ext uri="{BB962C8B-B14F-4D97-AF65-F5344CB8AC3E}">
        <p14:creationId xmlns:p14="http://schemas.microsoft.com/office/powerpoint/2010/main" val="98908081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El-Niño Southern Oscillation</a:t>
            </a:r>
            <a:br>
              <a:rPr lang="en-US" dirty="0"/>
            </a:br>
            <a:endParaRPr lang="en-US" dirty="0"/>
          </a:p>
        </p:txBody>
      </p:sp>
      <p:sp>
        <p:nvSpPr>
          <p:cNvPr id="3" name="Content Placeholder 2"/>
          <p:cNvSpPr>
            <a:spLocks noGrp="1"/>
          </p:cNvSpPr>
          <p:nvPr>
            <p:ph idx="1"/>
          </p:nvPr>
        </p:nvSpPr>
        <p:spPr>
          <a:xfrm>
            <a:off x="1270000" y="3134648"/>
            <a:ext cx="10464800" cy="5840413"/>
          </a:xfrm>
        </p:spPr>
        <p:txBody>
          <a:bodyPr/>
          <a:lstStyle/>
          <a:p>
            <a:pPr lvl="0"/>
            <a:r>
              <a:rPr lang="en-US" sz="3200" dirty="0"/>
              <a:t>First, the trade winds near South America weaken.</a:t>
            </a:r>
          </a:p>
          <a:p>
            <a:pPr lvl="0"/>
            <a:r>
              <a:rPr lang="en-US" sz="3200" dirty="0"/>
              <a:t>This weakening allows warm equatorial water from the western Pacific to move eastward toward the west coast of South America.</a:t>
            </a:r>
          </a:p>
          <a:p>
            <a:pPr lvl="0"/>
            <a:r>
              <a:rPr lang="en-US" sz="3200" dirty="0"/>
              <a:t>The movement of warm water and air toward South America suppresses upwelling off the coast of Peru and decreases productivity there, reducing fish populations near the coast.  </a:t>
            </a:r>
          </a:p>
          <a:p>
            <a:pPr lvl="0"/>
            <a:r>
              <a:rPr lang="en-US" sz="3200" dirty="0"/>
              <a:t>These periodic changes in wind and ocean currents are collectively called the El-Niño Southern Oscillation, or ENSO.  </a:t>
            </a:r>
          </a:p>
          <a:p>
            <a:pPr marL="0" indent="0">
              <a:buNone/>
            </a:pPr>
            <a:endParaRPr lang="en-US" sz="3200" dirty="0"/>
          </a:p>
        </p:txBody>
      </p:sp>
    </p:spTree>
    <p:extLst>
      <p:ext uri="{BB962C8B-B14F-4D97-AF65-F5344CB8AC3E}">
        <p14:creationId xmlns:p14="http://schemas.microsoft.com/office/powerpoint/2010/main" val="9591762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Earth's atmosphere is composed of layers</a:t>
            </a:r>
            <a:br>
              <a:rPr lang="en-US" dirty="0"/>
            </a:br>
            <a:endParaRPr lang="en-US" dirty="0"/>
          </a:p>
        </p:txBody>
      </p:sp>
      <p:sp>
        <p:nvSpPr>
          <p:cNvPr id="3" name="Content Placeholder 2"/>
          <p:cNvSpPr>
            <a:spLocks noGrp="1"/>
          </p:cNvSpPr>
          <p:nvPr>
            <p:ph idx="1"/>
          </p:nvPr>
        </p:nvSpPr>
        <p:spPr/>
        <p:txBody>
          <a:bodyPr/>
          <a:lstStyle/>
          <a:p>
            <a:r>
              <a:rPr lang="en-US" b="1" dirty="0"/>
              <a:t>Troposphere</a:t>
            </a:r>
            <a:r>
              <a:rPr lang="en-US" dirty="0"/>
              <a:t>  A layer of the atmosphere closest to the surface of Earth, extending up to approximately 16 km (10 miles).</a:t>
            </a:r>
          </a:p>
          <a:p>
            <a:r>
              <a:rPr lang="en-US" b="1" dirty="0"/>
              <a:t>Stratosphere</a:t>
            </a:r>
            <a:r>
              <a:rPr lang="en-US" dirty="0"/>
              <a:t>  The layer of the atmosphere above the troposphere, extending roughly 16 to 50 km (10–31 miles) above the surface of Earth.</a:t>
            </a:r>
          </a:p>
        </p:txBody>
      </p:sp>
    </p:spTree>
    <p:extLst>
      <p:ext uri="{BB962C8B-B14F-4D97-AF65-F5344CB8AC3E}">
        <p14:creationId xmlns:p14="http://schemas.microsoft.com/office/powerpoint/2010/main" val="33010093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76595"/>
            <a:ext cx="10464800" cy="2465387"/>
          </a:xfrm>
        </p:spPr>
        <p:txBody>
          <a:bodyPr/>
          <a:lstStyle/>
          <a:p>
            <a:pPr algn="l"/>
            <a:r>
              <a:rPr lang="en-US" dirty="0"/>
              <a:t>Earth’s Atmosphere</a:t>
            </a:r>
          </a:p>
        </p:txBody>
      </p:sp>
      <p:pic>
        <p:nvPicPr>
          <p:cNvPr id="4" name="Picture 3"/>
          <p:cNvPicPr>
            <a:picLocks noChangeAspect="1"/>
          </p:cNvPicPr>
          <p:nvPr/>
        </p:nvPicPr>
        <p:blipFill>
          <a:blip r:embed="rId2"/>
          <a:stretch>
            <a:fillRect/>
          </a:stretch>
        </p:blipFill>
        <p:spPr>
          <a:xfrm>
            <a:off x="1270000" y="1494090"/>
            <a:ext cx="6649388" cy="8164325"/>
          </a:xfrm>
          <a:prstGeom prst="rect">
            <a:avLst/>
          </a:prstGeom>
        </p:spPr>
      </p:pic>
      <p:sp>
        <p:nvSpPr>
          <p:cNvPr id="5" name="TextBox 4"/>
          <p:cNvSpPr txBox="1"/>
          <p:nvPr/>
        </p:nvSpPr>
        <p:spPr>
          <a:xfrm>
            <a:off x="8198323" y="1755554"/>
            <a:ext cx="4577985" cy="6740306"/>
          </a:xfrm>
          <a:prstGeom prst="rect">
            <a:avLst/>
          </a:prstGeom>
          <a:noFill/>
        </p:spPr>
        <p:txBody>
          <a:bodyPr wrap="square" rtlCol="0">
            <a:spAutoFit/>
          </a:bodyPr>
          <a:lstStyle/>
          <a:p>
            <a:r>
              <a:rPr lang="en-US" sz="2700" b="1" dirty="0">
                <a:solidFill>
                  <a:srgbClr val="010001"/>
                </a:solidFill>
                <a:latin typeface="Arial"/>
                <a:cs typeface="Arial"/>
              </a:rPr>
              <a:t>The layers of Earth’s atmosphere.</a:t>
            </a:r>
          </a:p>
          <a:p>
            <a:r>
              <a:rPr lang="en-US" sz="2700" dirty="0">
                <a:solidFill>
                  <a:srgbClr val="010001"/>
                </a:solidFill>
                <a:latin typeface="Arial"/>
                <a:cs typeface="Arial"/>
              </a:rPr>
              <a:t>The troposphere is the atmospheric layer closest to Earth. Because the density of air decreases with altitude, the troposphere’s temperature also decreases with altitude. Temperature increases with altitude in the stratosphere because the Sun’s UV-B and UV-C rays warm the upper part of this layer. Temperatures in the thermosphere can reach 1,750°C (3,182°F).</a:t>
            </a:r>
          </a:p>
        </p:txBody>
      </p:sp>
    </p:spTree>
    <p:extLst>
      <p:ext uri="{BB962C8B-B14F-4D97-AF65-F5344CB8AC3E}">
        <p14:creationId xmlns:p14="http://schemas.microsoft.com/office/powerpoint/2010/main" val="21157846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71629"/>
            <a:ext cx="10464800" cy="2465387"/>
          </a:xfrm>
        </p:spPr>
        <p:txBody>
          <a:bodyPr/>
          <a:lstStyle/>
          <a:p>
            <a:pPr algn="l"/>
            <a:r>
              <a:rPr lang="en-US" dirty="0"/>
              <a:t>The amount of solar energy reaching Earth varies with location</a:t>
            </a:r>
            <a:br>
              <a:rPr lang="en-US" dirty="0"/>
            </a:br>
            <a:endParaRPr lang="en-US" dirty="0"/>
          </a:p>
        </p:txBody>
      </p:sp>
      <p:sp>
        <p:nvSpPr>
          <p:cNvPr id="3" name="Content Placeholder 2"/>
          <p:cNvSpPr>
            <a:spLocks noGrp="1"/>
          </p:cNvSpPr>
          <p:nvPr>
            <p:ph idx="1"/>
          </p:nvPr>
        </p:nvSpPr>
        <p:spPr>
          <a:xfrm>
            <a:off x="1270000" y="2873184"/>
            <a:ext cx="10464800" cy="5840413"/>
          </a:xfrm>
        </p:spPr>
        <p:txBody>
          <a:bodyPr/>
          <a:lstStyle/>
          <a:p>
            <a:pPr marL="0" indent="0">
              <a:buNone/>
            </a:pPr>
            <a:r>
              <a:rPr lang="en-US" sz="3200" dirty="0"/>
              <a:t>As the Sun's energy passes through the atmosphere and strikes land and water, it warms the surface of Earth.  But this warming does not occur evenly across the planet because:</a:t>
            </a:r>
          </a:p>
          <a:p>
            <a:pPr lvl="0"/>
            <a:r>
              <a:rPr lang="en-US" sz="3200" dirty="0"/>
              <a:t>The angle at which the Sun's rays strike varies.</a:t>
            </a:r>
          </a:p>
          <a:p>
            <a:pPr lvl="0"/>
            <a:r>
              <a:rPr lang="en-US" sz="3200" dirty="0"/>
              <a:t>The amount of surface area over which the Sun's rays are distributed varies.</a:t>
            </a:r>
          </a:p>
          <a:p>
            <a:pPr lvl="0"/>
            <a:r>
              <a:rPr lang="en-US" sz="3200" dirty="0"/>
              <a:t>Some areas of Earth reflect more solar energy than others. </a:t>
            </a:r>
          </a:p>
          <a:p>
            <a:r>
              <a:rPr lang="en-US" sz="3200" b="1" dirty="0"/>
              <a:t>Albedo  </a:t>
            </a:r>
            <a:r>
              <a:rPr lang="en-US" sz="3200" dirty="0"/>
              <a:t>The percentage of incoming sunlight reflected from a surface.</a:t>
            </a:r>
          </a:p>
        </p:txBody>
      </p:sp>
    </p:spTree>
    <p:extLst>
      <p:ext uri="{BB962C8B-B14F-4D97-AF65-F5344CB8AC3E}">
        <p14:creationId xmlns:p14="http://schemas.microsoft.com/office/powerpoint/2010/main" val="23213537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89835"/>
            <a:ext cx="10464800" cy="2465387"/>
          </a:xfrm>
        </p:spPr>
        <p:txBody>
          <a:bodyPr/>
          <a:lstStyle/>
          <a:p>
            <a:pPr algn="l"/>
            <a:r>
              <a:rPr lang="en-US" dirty="0"/>
              <a:t> </a:t>
            </a:r>
            <a:br>
              <a:rPr lang="en-US" dirty="0"/>
            </a:br>
            <a:r>
              <a:rPr lang="en-US" dirty="0"/>
              <a:t>The Amount of Solar Energy Reaching Earth </a:t>
            </a:r>
            <a:br>
              <a:rPr lang="en-US" dirty="0"/>
            </a:br>
            <a:endParaRPr lang="en-US" dirty="0"/>
          </a:p>
        </p:txBody>
      </p:sp>
      <p:pic>
        <p:nvPicPr>
          <p:cNvPr id="7" name="Picture 6"/>
          <p:cNvPicPr>
            <a:picLocks noChangeAspect="1"/>
          </p:cNvPicPr>
          <p:nvPr/>
        </p:nvPicPr>
        <p:blipFill>
          <a:blip r:embed="rId2"/>
          <a:stretch>
            <a:fillRect/>
          </a:stretch>
        </p:blipFill>
        <p:spPr>
          <a:xfrm>
            <a:off x="1083150" y="1851182"/>
            <a:ext cx="8870623" cy="6490700"/>
          </a:xfrm>
          <a:prstGeom prst="rect">
            <a:avLst/>
          </a:prstGeom>
        </p:spPr>
      </p:pic>
      <p:sp>
        <p:nvSpPr>
          <p:cNvPr id="8" name="TextBox 7"/>
          <p:cNvSpPr txBox="1"/>
          <p:nvPr/>
        </p:nvSpPr>
        <p:spPr>
          <a:xfrm>
            <a:off x="541575" y="8441607"/>
            <a:ext cx="12176097" cy="1200328"/>
          </a:xfrm>
          <a:prstGeom prst="rect">
            <a:avLst/>
          </a:prstGeom>
          <a:noFill/>
        </p:spPr>
        <p:txBody>
          <a:bodyPr wrap="square" rtlCol="0">
            <a:spAutoFit/>
          </a:bodyPr>
          <a:lstStyle/>
          <a:p>
            <a:r>
              <a:rPr lang="en-US" sz="2400" b="1" dirty="0">
                <a:solidFill>
                  <a:srgbClr val="010001"/>
                </a:solidFill>
                <a:latin typeface="Arial"/>
                <a:cs typeface="Arial"/>
              </a:rPr>
              <a:t>Differential heating of Earth. </a:t>
            </a:r>
            <a:r>
              <a:rPr lang="en-US" sz="2400" dirty="0">
                <a:solidFill>
                  <a:srgbClr val="010001"/>
                </a:solidFill>
                <a:latin typeface="Arial"/>
                <a:cs typeface="Arial"/>
              </a:rPr>
              <a:t>Tropical regions near the equator receive more solar energy than mid-latitude and polar regions, where the Sun’s rays strike Earth’s surface at an oblique angle.</a:t>
            </a:r>
          </a:p>
        </p:txBody>
      </p:sp>
    </p:spTree>
    <p:extLst>
      <p:ext uri="{BB962C8B-B14F-4D97-AF65-F5344CB8AC3E}">
        <p14:creationId xmlns:p14="http://schemas.microsoft.com/office/powerpoint/2010/main" val="8327557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924" y="-40427"/>
            <a:ext cx="11354297" cy="2465387"/>
          </a:xfrm>
        </p:spPr>
        <p:txBody>
          <a:bodyPr/>
          <a:lstStyle/>
          <a:p>
            <a:pPr algn="l"/>
            <a:r>
              <a:rPr lang="en-US" sz="4000" dirty="0"/>
              <a:t>The Amount of Solar Energy Reaching Earth </a:t>
            </a:r>
            <a:br>
              <a:rPr lang="en-US" sz="4000" dirty="0"/>
            </a:br>
            <a:endParaRPr lang="en-US" sz="4000" dirty="0"/>
          </a:p>
        </p:txBody>
      </p:sp>
      <p:pic>
        <p:nvPicPr>
          <p:cNvPr id="4" name="Picture 3"/>
          <p:cNvPicPr>
            <a:picLocks noChangeAspect="1"/>
          </p:cNvPicPr>
          <p:nvPr/>
        </p:nvPicPr>
        <p:blipFill>
          <a:blip r:embed="rId2"/>
          <a:stretch>
            <a:fillRect/>
          </a:stretch>
        </p:blipFill>
        <p:spPr>
          <a:xfrm>
            <a:off x="1066801" y="1382037"/>
            <a:ext cx="7893351" cy="7096918"/>
          </a:xfrm>
          <a:prstGeom prst="rect">
            <a:avLst/>
          </a:prstGeom>
        </p:spPr>
      </p:pic>
      <p:sp>
        <p:nvSpPr>
          <p:cNvPr id="5" name="TextBox 4"/>
          <p:cNvSpPr txBox="1"/>
          <p:nvPr/>
        </p:nvSpPr>
        <p:spPr>
          <a:xfrm>
            <a:off x="9197428" y="1811584"/>
            <a:ext cx="3557594" cy="5262979"/>
          </a:xfrm>
          <a:prstGeom prst="rect">
            <a:avLst/>
          </a:prstGeom>
          <a:noFill/>
        </p:spPr>
        <p:txBody>
          <a:bodyPr wrap="square" rtlCol="0">
            <a:spAutoFit/>
          </a:bodyPr>
          <a:lstStyle/>
          <a:p>
            <a:r>
              <a:rPr lang="en-US" sz="2400" b="1" dirty="0">
                <a:solidFill>
                  <a:srgbClr val="010001"/>
                </a:solidFill>
                <a:latin typeface="Arial"/>
                <a:cs typeface="Arial"/>
              </a:rPr>
              <a:t>Albedo. </a:t>
            </a:r>
            <a:r>
              <a:rPr lang="en-US" sz="2400" dirty="0">
                <a:solidFill>
                  <a:srgbClr val="010001"/>
                </a:solidFill>
                <a:latin typeface="Arial"/>
                <a:cs typeface="Arial"/>
              </a:rPr>
              <a:t>The albedo of a surface is the percentage of the incoming solar energy that it reflects. Snow and ice reflect much of the solar energy that they receive, but darker objects such as forests and asphalt paving reflect very little energy, which means that they absorb most of the solar energy that strikes them.</a:t>
            </a:r>
          </a:p>
        </p:txBody>
      </p:sp>
    </p:spTree>
    <p:extLst>
      <p:ext uri="{BB962C8B-B14F-4D97-AF65-F5344CB8AC3E}">
        <p14:creationId xmlns:p14="http://schemas.microsoft.com/office/powerpoint/2010/main" val="41805387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Earth's tilt causes seasonal changes in climate</a:t>
            </a:r>
            <a:br>
              <a:rPr lang="en-US" dirty="0"/>
            </a:br>
            <a:endParaRPr lang="en-US" dirty="0"/>
          </a:p>
        </p:txBody>
      </p:sp>
      <p:sp>
        <p:nvSpPr>
          <p:cNvPr id="3" name="Content Placeholder 2"/>
          <p:cNvSpPr>
            <a:spLocks noGrp="1"/>
          </p:cNvSpPr>
          <p:nvPr>
            <p:ph idx="1"/>
          </p:nvPr>
        </p:nvSpPr>
        <p:spPr>
          <a:xfrm>
            <a:off x="1270000" y="1565864"/>
            <a:ext cx="10464800" cy="5840413"/>
          </a:xfrm>
        </p:spPr>
        <p:txBody>
          <a:bodyPr/>
          <a:lstStyle/>
          <a:p>
            <a:pPr lvl="0"/>
            <a:r>
              <a:rPr lang="en-US" dirty="0"/>
              <a:t>The Earth's axis of rotation is tilted 23.5 ˚.</a:t>
            </a:r>
          </a:p>
          <a:p>
            <a:pPr lvl="0"/>
            <a:r>
              <a:rPr lang="en-US" dirty="0"/>
              <a:t>When the Northern Hemisphere is tilted toward the Sun, the Southern Hemisphere is tilted away from the Sun, and vice versa.</a:t>
            </a:r>
          </a:p>
        </p:txBody>
      </p:sp>
    </p:spTree>
    <p:extLst>
      <p:ext uri="{BB962C8B-B14F-4D97-AF65-F5344CB8AC3E}">
        <p14:creationId xmlns:p14="http://schemas.microsoft.com/office/powerpoint/2010/main" val="63099652"/>
      </p:ext>
    </p:extLst>
  </p:cSld>
  <p:clrMapOvr>
    <a:masterClrMapping/>
  </p:clrMapOvr>
  <p:transition/>
</p:sld>
</file>

<file path=ppt/theme/theme1.xml><?xml version="1.0" encoding="utf-8"?>
<a:theme xmlns:a="http://schemas.openxmlformats.org/drawingml/2006/main" name="PPT_BASIC FORMAT_STYLE._Green_BACKGROUNDppt">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Cover">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PPT_BASIC FORMAT_STYLE._Green_BACKGROUNDppt.thmx</Template>
  <TotalTime>2463</TotalTime>
  <Words>2008</Words>
  <Application>Microsoft Macintosh PowerPoint</Application>
  <PresentationFormat>Custom</PresentationFormat>
  <Paragraphs>129</Paragraphs>
  <Slides>33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MS PGothic</vt:lpstr>
      <vt:lpstr>MS PGothic</vt:lpstr>
      <vt:lpstr>Arial</vt:lpstr>
      <vt:lpstr>Calibri</vt:lpstr>
      <vt:lpstr>Helvetica</vt:lpstr>
      <vt:lpstr>Lucida Grande</vt:lpstr>
      <vt:lpstr>PPT_BASIC FORMAT_STYLE._Green_BACKGROUNDppt</vt:lpstr>
      <vt:lpstr>Title &amp; Bullets</vt:lpstr>
      <vt:lpstr>PowerPoint Presentation</vt:lpstr>
      <vt:lpstr>Climates and Biomes </vt:lpstr>
      <vt:lpstr>Module 9   The Unequal Heating of Earth </vt:lpstr>
      <vt:lpstr>Earth's atmosphere is composed of layers </vt:lpstr>
      <vt:lpstr>Earth’s Atmosphere</vt:lpstr>
      <vt:lpstr>The amount of solar energy reaching Earth varies with location </vt:lpstr>
      <vt:lpstr>  The Amount of Solar Energy Reaching Earth  </vt:lpstr>
      <vt:lpstr>The Amount of Solar Energy Reaching Earth  </vt:lpstr>
      <vt:lpstr>Earth's tilt causes seasonal changes in climate </vt:lpstr>
      <vt:lpstr>Earth's Tilt and the Seasons </vt:lpstr>
      <vt:lpstr>Module 10 Air Currents</vt:lpstr>
      <vt:lpstr>Air has several important properties that determine how it circulates in the atmosphere   </vt:lpstr>
      <vt:lpstr>Atmospheric convection currents move air and moisture around the globe </vt:lpstr>
      <vt:lpstr>  Atmospheric Convection Currents </vt:lpstr>
      <vt:lpstr>Atmospheric Convection Currents </vt:lpstr>
      <vt:lpstr>Atmospheric Convection Currents </vt:lpstr>
      <vt:lpstr>Earth's rotation causes the Coriolis effect </vt:lpstr>
      <vt:lpstr>The Coriolis Effect </vt:lpstr>
      <vt:lpstr>The Coriolis Effect </vt:lpstr>
      <vt:lpstr>The Coriolis Effect </vt:lpstr>
      <vt:lpstr>Rain shadows cause mountains to be dry on one side </vt:lpstr>
      <vt:lpstr>Rain Shadows </vt:lpstr>
      <vt:lpstr>Rain Shadows </vt:lpstr>
      <vt:lpstr>Module 11   Ocean Currents </vt:lpstr>
      <vt:lpstr>Surface ocean currents move warm and cold water around the globe </vt:lpstr>
      <vt:lpstr>Ocean Currents </vt:lpstr>
      <vt:lpstr>Ocean Currents  </vt:lpstr>
      <vt:lpstr>Deep water currents circulate ocean water over long time periods </vt:lpstr>
      <vt:lpstr>Thermohaline Circulation </vt:lpstr>
      <vt:lpstr>Deep ocean currents circulate ocean water over long time periods</vt:lpstr>
      <vt:lpstr>The El-Niño Southern Oscillation is caused by a shift in ocean currents </vt:lpstr>
      <vt:lpstr>The El-Niño Southern Oscillation </vt:lpstr>
      <vt:lpstr>The El-Niño Southern Oscillation </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Kohn</dc:creator>
  <cp:lastModifiedBy>Microsoft Office User</cp:lastModifiedBy>
  <cp:revision>23</cp:revision>
  <dcterms:created xsi:type="dcterms:W3CDTF">2015-05-09T03:20:32Z</dcterms:created>
  <dcterms:modified xsi:type="dcterms:W3CDTF">2018-09-24T18:17:40Z</dcterms:modified>
</cp:coreProperties>
</file>