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2" autoAdjust="0"/>
    <p:restoredTop sz="99194" autoAdjust="0"/>
  </p:normalViewPr>
  <p:slideViewPr>
    <p:cSldViewPr snapToGrid="0" snapToObjects="1">
      <p:cViewPr varScale="1">
        <p:scale>
          <a:sx n="59" d="100"/>
          <a:sy n="59" d="100"/>
        </p:scale>
        <p:origin x="864" y="200"/>
      </p:cViewPr>
      <p:guideLst>
        <p:guide orient="horz" pos="3072"/>
        <p:guide pos="409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140" d="100"/>
          <a:sy n="140" d="100"/>
        </p:scale>
        <p:origin x="-184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D4D0B-5A5A-3344-BF09-514C92EA076F}" type="datetimeFigureOut">
              <a:rPr lang="en-US" smtClean="0"/>
              <a:t>9/24/18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95A5E-6CA0-8742-914D-D9E469423542}" type="slidenum">
              <a:rPr lang="en-US" smtClean="0"/>
              <a:t>‹#›</a:t>
            </a:fld>
            <a:endParaRPr lang="en-US"/>
          </a:p>
        </p:txBody>
      </p:sp>
    </p:spTree>
    <p:extLst>
      <p:ext uri="{BB962C8B-B14F-4D97-AF65-F5344CB8AC3E}">
        <p14:creationId xmlns:p14="http://schemas.microsoft.com/office/powerpoint/2010/main" val="42433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8</a:t>
            </a:fld>
            <a:endParaRPr lang="en-US"/>
          </a:p>
        </p:txBody>
      </p:sp>
    </p:spTree>
    <p:extLst>
      <p:ext uri="{BB962C8B-B14F-4D97-AF65-F5344CB8AC3E}">
        <p14:creationId xmlns:p14="http://schemas.microsoft.com/office/powerpoint/2010/main" val="45015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17</a:t>
            </a:fld>
            <a:endParaRPr lang="en-US"/>
          </a:p>
        </p:txBody>
      </p:sp>
    </p:spTree>
    <p:extLst>
      <p:ext uri="{BB962C8B-B14F-4D97-AF65-F5344CB8AC3E}">
        <p14:creationId xmlns:p14="http://schemas.microsoft.com/office/powerpoint/2010/main" val="403109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18</a:t>
            </a:fld>
            <a:endParaRPr lang="en-US"/>
          </a:p>
        </p:txBody>
      </p:sp>
    </p:spTree>
    <p:extLst>
      <p:ext uri="{BB962C8B-B14F-4D97-AF65-F5344CB8AC3E}">
        <p14:creationId xmlns:p14="http://schemas.microsoft.com/office/powerpoint/2010/main" val="57824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19</a:t>
            </a:fld>
            <a:endParaRPr lang="en-US"/>
          </a:p>
        </p:txBody>
      </p:sp>
    </p:spTree>
    <p:extLst>
      <p:ext uri="{BB962C8B-B14F-4D97-AF65-F5344CB8AC3E}">
        <p14:creationId xmlns:p14="http://schemas.microsoft.com/office/powerpoint/2010/main" val="335022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20</a:t>
            </a:fld>
            <a:endParaRPr lang="en-US"/>
          </a:p>
        </p:txBody>
      </p:sp>
    </p:spTree>
    <p:extLst>
      <p:ext uri="{BB962C8B-B14F-4D97-AF65-F5344CB8AC3E}">
        <p14:creationId xmlns:p14="http://schemas.microsoft.com/office/powerpoint/2010/main" val="176489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21</a:t>
            </a:fld>
            <a:endParaRPr lang="en-US"/>
          </a:p>
        </p:txBody>
      </p:sp>
    </p:spTree>
    <p:extLst>
      <p:ext uri="{BB962C8B-B14F-4D97-AF65-F5344CB8AC3E}">
        <p14:creationId xmlns:p14="http://schemas.microsoft.com/office/powerpoint/2010/main" val="174031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22</a:t>
            </a:fld>
            <a:endParaRPr lang="en-US"/>
          </a:p>
        </p:txBody>
      </p:sp>
    </p:spTree>
    <p:extLst>
      <p:ext uri="{BB962C8B-B14F-4D97-AF65-F5344CB8AC3E}">
        <p14:creationId xmlns:p14="http://schemas.microsoft.com/office/powerpoint/2010/main" val="3077941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23</a:t>
            </a:fld>
            <a:endParaRPr lang="en-US"/>
          </a:p>
        </p:txBody>
      </p:sp>
    </p:spTree>
    <p:extLst>
      <p:ext uri="{BB962C8B-B14F-4D97-AF65-F5344CB8AC3E}">
        <p14:creationId xmlns:p14="http://schemas.microsoft.com/office/powerpoint/2010/main" val="306079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9</a:t>
            </a:fld>
            <a:endParaRPr lang="en-US"/>
          </a:p>
        </p:txBody>
      </p:sp>
    </p:spTree>
    <p:extLst>
      <p:ext uri="{BB962C8B-B14F-4D97-AF65-F5344CB8AC3E}">
        <p14:creationId xmlns:p14="http://schemas.microsoft.com/office/powerpoint/2010/main" val="386289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10</a:t>
            </a:fld>
            <a:endParaRPr lang="en-US"/>
          </a:p>
        </p:txBody>
      </p:sp>
    </p:spTree>
    <p:extLst>
      <p:ext uri="{BB962C8B-B14F-4D97-AF65-F5344CB8AC3E}">
        <p14:creationId xmlns:p14="http://schemas.microsoft.com/office/powerpoint/2010/main" val="235343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11</a:t>
            </a:fld>
            <a:endParaRPr lang="en-US"/>
          </a:p>
        </p:txBody>
      </p:sp>
    </p:spTree>
    <p:extLst>
      <p:ext uri="{BB962C8B-B14F-4D97-AF65-F5344CB8AC3E}">
        <p14:creationId xmlns:p14="http://schemas.microsoft.com/office/powerpoint/2010/main" val="390907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12</a:t>
            </a:fld>
            <a:endParaRPr lang="en-US"/>
          </a:p>
        </p:txBody>
      </p:sp>
    </p:spTree>
    <p:extLst>
      <p:ext uri="{BB962C8B-B14F-4D97-AF65-F5344CB8AC3E}">
        <p14:creationId xmlns:p14="http://schemas.microsoft.com/office/powerpoint/2010/main" val="216225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13</a:t>
            </a:fld>
            <a:endParaRPr lang="en-US"/>
          </a:p>
        </p:txBody>
      </p:sp>
    </p:spTree>
    <p:extLst>
      <p:ext uri="{BB962C8B-B14F-4D97-AF65-F5344CB8AC3E}">
        <p14:creationId xmlns:p14="http://schemas.microsoft.com/office/powerpoint/2010/main" val="247738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14</a:t>
            </a:fld>
            <a:endParaRPr lang="en-US"/>
          </a:p>
        </p:txBody>
      </p:sp>
    </p:spTree>
    <p:extLst>
      <p:ext uri="{BB962C8B-B14F-4D97-AF65-F5344CB8AC3E}">
        <p14:creationId xmlns:p14="http://schemas.microsoft.com/office/powerpoint/2010/main" val="205692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15</a:t>
            </a:fld>
            <a:endParaRPr lang="en-US"/>
          </a:p>
        </p:txBody>
      </p:sp>
    </p:spTree>
    <p:extLst>
      <p:ext uri="{BB962C8B-B14F-4D97-AF65-F5344CB8AC3E}">
        <p14:creationId xmlns:p14="http://schemas.microsoft.com/office/powerpoint/2010/main" val="69713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95A5E-6CA0-8742-914D-D9E469423542}" type="slidenum">
              <a:rPr lang="en-US" smtClean="0"/>
              <a:t>16</a:t>
            </a:fld>
            <a:endParaRPr lang="en-US"/>
          </a:p>
        </p:txBody>
      </p:sp>
    </p:spTree>
    <p:extLst>
      <p:ext uri="{BB962C8B-B14F-4D97-AF65-F5344CB8AC3E}">
        <p14:creationId xmlns:p14="http://schemas.microsoft.com/office/powerpoint/2010/main" val="86779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600230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615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73500"/>
            <a:ext cx="26162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3873500"/>
            <a:ext cx="76962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3101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843832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0892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53745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816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0553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7720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7896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77424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18394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26024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4290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4384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138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978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5662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09106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8198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85389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Lucida Grande" charset="0"/>
              </a:rPr>
              <a:t>Drag picture to placeholder or click icon to add</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63401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9900"/>
            </a:gs>
            <a:gs pos="100000">
              <a:srgbClr val="FFFFFF"/>
            </a:gs>
          </a:gsLst>
          <a:lin ang="54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3873500"/>
            <a:ext cx="10464800" cy="396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1270000" y="7924800"/>
            <a:ext cx="10464800" cy="1828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1" fontAlgn="base" hangingPunct="1">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42900" indent="-3429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1pPr>
      <a:lvl2pPr marL="241300" indent="2159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2pPr>
      <a:lvl3pPr marL="584200" indent="3302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3pPr>
      <a:lvl4pPr marL="927100" indent="4445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4pPr>
      <a:lvl5pPr marL="1270000" indent="5588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5pPr>
      <a:lvl6pPr marL="1727200" algn="ctr" rtl="0" eaLnBrk="1" fontAlgn="base" hangingPunct="1">
        <a:spcBef>
          <a:spcPct val="0"/>
        </a:spcBef>
        <a:spcAft>
          <a:spcPct val="0"/>
        </a:spcAft>
        <a:defRPr sz="3200">
          <a:solidFill>
            <a:srgbClr val="FFFFFF"/>
          </a:solidFill>
          <a:latin typeface="+mn-lt"/>
          <a:ea typeface="+mn-ea"/>
          <a:sym typeface="Lucida Grande" charset="0"/>
        </a:defRPr>
      </a:lvl6pPr>
      <a:lvl7pPr marL="2184400" algn="ctr" rtl="0" eaLnBrk="1" fontAlgn="base" hangingPunct="1">
        <a:spcBef>
          <a:spcPct val="0"/>
        </a:spcBef>
        <a:spcAft>
          <a:spcPct val="0"/>
        </a:spcAft>
        <a:defRPr sz="3200">
          <a:solidFill>
            <a:srgbClr val="FFFFFF"/>
          </a:solidFill>
          <a:latin typeface="+mn-lt"/>
          <a:ea typeface="+mn-ea"/>
          <a:sym typeface="Lucida Grande" charset="0"/>
        </a:defRPr>
      </a:lvl7pPr>
      <a:lvl8pPr marL="2641600" algn="ctr" rtl="0" eaLnBrk="1" fontAlgn="base" hangingPunct="1">
        <a:spcBef>
          <a:spcPct val="0"/>
        </a:spcBef>
        <a:spcAft>
          <a:spcPct val="0"/>
        </a:spcAft>
        <a:defRPr sz="3200">
          <a:solidFill>
            <a:srgbClr val="FFFFFF"/>
          </a:solidFill>
          <a:latin typeface="+mn-lt"/>
          <a:ea typeface="+mn-ea"/>
          <a:sym typeface="Lucida Grande" charset="0"/>
        </a:defRPr>
      </a:lvl8pPr>
      <a:lvl9pPr marL="3098800" algn="ctr" rtl="0" eaLnBrk="1" fontAlgn="base" hangingPunct="1">
        <a:spcBef>
          <a:spcPct val="0"/>
        </a:spcBef>
        <a:spcAft>
          <a:spcPct val="0"/>
        </a:spcAft>
        <a:defRPr sz="3200">
          <a:solidFill>
            <a:srgbClr val="FFFFFF"/>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9900"/>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b="1">
          <a:solidFill>
            <a:srgbClr val="010001"/>
          </a:solidFill>
          <a:latin typeface="Helvetica"/>
          <a:ea typeface="MS PGothic" pitchFamily="34" charset="-128"/>
          <a:cs typeface="Helvetica"/>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5715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1pPr>
      <a:lvl2pPr marL="850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2pPr>
      <a:lvl3pPr marL="1231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3pPr>
      <a:lvl4pPr marL="1612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4pPr>
      <a:lvl5pPr marL="1993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505200"/>
            <a:ext cx="13004800" cy="1524000"/>
          </a:xfrm>
          <a:prstGeom prst="rect">
            <a:avLst/>
          </a:prstGeom>
          <a:solidFill>
            <a:srgbClr val="66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8</a:t>
            </a:r>
          </a:p>
          <a:p>
            <a:pPr algn="ctr"/>
            <a:r>
              <a:rPr lang="en-US" sz="4400" b="1" dirty="0">
                <a:solidFill>
                  <a:srgbClr val="010001"/>
                </a:solidFill>
                <a:latin typeface="Helvetica" charset="0"/>
              </a:rPr>
              <a:t>Earth Systems</a:t>
            </a:r>
          </a:p>
        </p:txBody>
      </p:sp>
      <p:sp>
        <p:nvSpPr>
          <p:cNvPr id="3" name="TextBox 2"/>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a:t>
            </a:r>
            <a:r>
              <a:rPr lang="en-US">
                <a:solidFill>
                  <a:schemeClr val="bg1"/>
                </a:solidFill>
              </a:rPr>
              <a:t>edition ©2015 </a:t>
            </a:r>
            <a:r>
              <a:rPr lang="en-US" dirty="0">
                <a:solidFill>
                  <a:schemeClr val="bg1"/>
                </a:solidFill>
              </a:rPr>
              <a:t>W.H. Freeman and Company/BFW </a:t>
            </a:r>
          </a:p>
        </p:txBody>
      </p:sp>
      <p:sp>
        <p:nvSpPr>
          <p:cNvPr id="6" name="Rectangle 5"/>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Board</a:t>
            </a:r>
            <a:r>
              <a:rPr lang="en-US" sz="900" baseline="30000" dirty="0">
                <a:solidFill>
                  <a:schemeClr val="bg1"/>
                </a:solidFill>
              </a:rPr>
              <a:t>®</a:t>
            </a:r>
            <a:r>
              <a:rPr lang="en-US" sz="900" dirty="0">
                <a:solidFill>
                  <a:schemeClr val="bg1"/>
                </a:solidFill>
              </a:rPr>
              <a:t>, which was not involved in the production of, and does not endorse, this product.</a:t>
            </a:r>
            <a:endParaRPr lang="en-US" sz="900" b="1" dirty="0">
              <a:solidFill>
                <a:schemeClr val="bg1"/>
              </a:solidFill>
            </a:endParaRPr>
          </a:p>
        </p:txBody>
      </p:sp>
    </p:spTree>
    <p:extLst>
      <p:ext uri="{BB962C8B-B14F-4D97-AF65-F5344CB8AC3E}">
        <p14:creationId xmlns:p14="http://schemas.microsoft.com/office/powerpoint/2010/main" val="21380585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70000" y="-83560"/>
            <a:ext cx="10464800" cy="2465387"/>
          </a:xfrm>
        </p:spPr>
        <p:txBody>
          <a:bodyPr/>
          <a:lstStyle/>
          <a:p>
            <a:pPr algn="l"/>
            <a:r>
              <a:rPr lang="en-US" dirty="0"/>
              <a:t>Plate Movement</a:t>
            </a:r>
            <a:br>
              <a:rPr lang="en-US" dirty="0"/>
            </a:br>
            <a:endParaRPr lang="en-US" dirty="0"/>
          </a:p>
        </p:txBody>
      </p:sp>
      <p:pic>
        <p:nvPicPr>
          <p:cNvPr id="5" name="Picture 4"/>
          <p:cNvPicPr>
            <a:picLocks noChangeAspect="1"/>
          </p:cNvPicPr>
          <p:nvPr/>
        </p:nvPicPr>
        <p:blipFill>
          <a:blip r:embed="rId3"/>
          <a:stretch>
            <a:fillRect/>
          </a:stretch>
        </p:blipFill>
        <p:spPr>
          <a:xfrm>
            <a:off x="0" y="1300740"/>
            <a:ext cx="13004800" cy="6978185"/>
          </a:xfrm>
          <a:prstGeom prst="rect">
            <a:avLst/>
          </a:prstGeom>
        </p:spPr>
      </p:pic>
      <p:sp>
        <p:nvSpPr>
          <p:cNvPr id="6" name="Rectangle 5"/>
          <p:cNvSpPr/>
          <p:nvPr/>
        </p:nvSpPr>
        <p:spPr>
          <a:xfrm>
            <a:off x="16710" y="8360660"/>
            <a:ext cx="13004800" cy="1200328"/>
          </a:xfrm>
          <a:prstGeom prst="rect">
            <a:avLst/>
          </a:prstGeom>
        </p:spPr>
        <p:txBody>
          <a:bodyPr wrap="square">
            <a:spAutoFit/>
          </a:bodyPr>
          <a:lstStyle/>
          <a:p>
            <a:r>
              <a:rPr lang="en-US" sz="2400" b="1" dirty="0">
                <a:solidFill>
                  <a:srgbClr val="010001"/>
                </a:solidFill>
                <a:latin typeface="Arial"/>
                <a:cs typeface="Arial"/>
              </a:rPr>
              <a:t>Convection and plate movement. </a:t>
            </a:r>
            <a:r>
              <a:rPr lang="en-US" sz="2400" dirty="0">
                <a:solidFill>
                  <a:srgbClr val="010001"/>
                </a:solidFill>
                <a:latin typeface="Arial"/>
                <a:cs typeface="Arial"/>
              </a:rPr>
              <a:t>Convection in the mantle causes oceanic plates to spread apart as new rock rises to the surface at spreading zones. Where oceanic and continental plate margins come together, older oceanic crust is </a:t>
            </a:r>
            <a:r>
              <a:rPr lang="en-US" sz="2400" dirty="0" err="1">
                <a:solidFill>
                  <a:srgbClr val="010001"/>
                </a:solidFill>
                <a:latin typeface="Arial"/>
                <a:cs typeface="Arial"/>
              </a:rPr>
              <a:t>subducted</a:t>
            </a:r>
            <a:r>
              <a:rPr lang="en-US" sz="2400" dirty="0">
                <a:solidFill>
                  <a:srgbClr val="010001"/>
                </a:solidFill>
                <a:latin typeface="Arial"/>
                <a:cs typeface="Arial"/>
              </a:rPr>
              <a:t>.</a:t>
            </a:r>
          </a:p>
        </p:txBody>
      </p:sp>
    </p:spTree>
    <p:extLst>
      <p:ext uri="{BB962C8B-B14F-4D97-AF65-F5344CB8AC3E}">
        <p14:creationId xmlns:p14="http://schemas.microsoft.com/office/powerpoint/2010/main" val="8899737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Consequences of Plate Movement</a:t>
            </a:r>
            <a:br>
              <a:rPr lang="en-US" dirty="0"/>
            </a:br>
            <a:endParaRPr lang="en-US" dirty="0"/>
          </a:p>
        </p:txBody>
      </p:sp>
      <p:sp>
        <p:nvSpPr>
          <p:cNvPr id="3" name="Content Placeholder 2"/>
          <p:cNvSpPr>
            <a:spLocks noGrp="1"/>
          </p:cNvSpPr>
          <p:nvPr>
            <p:ph idx="1"/>
          </p:nvPr>
        </p:nvSpPr>
        <p:spPr/>
        <p:txBody>
          <a:bodyPr/>
          <a:lstStyle/>
          <a:p>
            <a:r>
              <a:rPr lang="en-US" b="1" dirty="0" err="1"/>
              <a:t>Subduction</a:t>
            </a:r>
            <a:r>
              <a:rPr lang="en-US" dirty="0"/>
              <a:t>  The process of one crustal plate passing under another.</a:t>
            </a:r>
          </a:p>
          <a:p>
            <a:r>
              <a:rPr lang="en-US" b="1" dirty="0"/>
              <a:t>Volcano</a:t>
            </a:r>
            <a:r>
              <a:rPr lang="en-US" dirty="0"/>
              <a:t>  A vent in the surface of Earth that emits ash, gases, or molten lava.</a:t>
            </a:r>
          </a:p>
        </p:txBody>
      </p:sp>
    </p:spTree>
    <p:extLst>
      <p:ext uri="{BB962C8B-B14F-4D97-AF65-F5344CB8AC3E}">
        <p14:creationId xmlns:p14="http://schemas.microsoft.com/office/powerpoint/2010/main" val="24905913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Consequences of Plate Movement</a:t>
            </a:r>
            <a:br>
              <a:rPr lang="en-US" dirty="0"/>
            </a:br>
            <a:endParaRPr lang="en-US" dirty="0"/>
          </a:p>
        </p:txBody>
      </p:sp>
      <p:pic>
        <p:nvPicPr>
          <p:cNvPr id="4" name="Picture 3"/>
          <p:cNvPicPr>
            <a:picLocks noChangeAspect="1"/>
          </p:cNvPicPr>
          <p:nvPr/>
        </p:nvPicPr>
        <p:blipFill>
          <a:blip r:embed="rId3"/>
          <a:stretch>
            <a:fillRect/>
          </a:stretch>
        </p:blipFill>
        <p:spPr>
          <a:xfrm>
            <a:off x="417790" y="2055588"/>
            <a:ext cx="8097404" cy="6868674"/>
          </a:xfrm>
          <a:prstGeom prst="rect">
            <a:avLst/>
          </a:prstGeom>
        </p:spPr>
      </p:pic>
      <p:sp>
        <p:nvSpPr>
          <p:cNvPr id="5" name="Rectangle 4"/>
          <p:cNvSpPr/>
          <p:nvPr/>
        </p:nvSpPr>
        <p:spPr>
          <a:xfrm>
            <a:off x="8548362" y="2055588"/>
            <a:ext cx="4351991" cy="4893647"/>
          </a:xfrm>
          <a:prstGeom prst="rect">
            <a:avLst/>
          </a:prstGeom>
        </p:spPr>
        <p:txBody>
          <a:bodyPr wrap="square">
            <a:spAutoFit/>
          </a:bodyPr>
          <a:lstStyle/>
          <a:p>
            <a:r>
              <a:rPr lang="en-US" sz="2400" b="1" dirty="0">
                <a:solidFill>
                  <a:srgbClr val="010001"/>
                </a:solidFill>
                <a:latin typeface="Arial"/>
                <a:cs typeface="Arial"/>
              </a:rPr>
              <a:t>Plate movement over a hot</a:t>
            </a:r>
          </a:p>
          <a:p>
            <a:r>
              <a:rPr lang="en-US" sz="2400" b="1" dirty="0">
                <a:solidFill>
                  <a:srgbClr val="010001"/>
                </a:solidFill>
                <a:latin typeface="Arial"/>
                <a:cs typeface="Arial"/>
              </a:rPr>
              <a:t>spot</a:t>
            </a:r>
            <a:r>
              <a:rPr lang="en-US" sz="2400" dirty="0">
                <a:solidFill>
                  <a:srgbClr val="010001"/>
                </a:solidFill>
                <a:latin typeface="Arial"/>
                <a:cs typeface="Arial"/>
              </a:rPr>
              <a:t>. The Hawaiian Islands were formed by volcanic eruptions as the Pacific Plate traveled over a geologic hot spot. The chain of inactive volcanoes to the northwest of Hawaii shows that</a:t>
            </a:r>
          </a:p>
          <a:p>
            <a:r>
              <a:rPr lang="en-US" sz="2400" dirty="0">
                <a:solidFill>
                  <a:srgbClr val="010001"/>
                </a:solidFill>
                <a:latin typeface="Arial"/>
                <a:cs typeface="Arial"/>
              </a:rPr>
              <a:t>those locations used to be over the hot spot. Numbers indicate how long ago each area was located over the hot spot (in millions of years).</a:t>
            </a:r>
          </a:p>
        </p:txBody>
      </p:sp>
    </p:spTree>
    <p:extLst>
      <p:ext uri="{BB962C8B-B14F-4D97-AF65-F5344CB8AC3E}">
        <p14:creationId xmlns:p14="http://schemas.microsoft.com/office/powerpoint/2010/main" val="42026917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5881"/>
            <a:ext cx="10464800" cy="2465387"/>
          </a:xfrm>
        </p:spPr>
        <p:txBody>
          <a:bodyPr/>
          <a:lstStyle/>
          <a:p>
            <a:pPr algn="l"/>
            <a:r>
              <a:rPr lang="en-US" dirty="0"/>
              <a:t>Types of Plate Contact</a:t>
            </a:r>
            <a:br>
              <a:rPr lang="en-US" dirty="0"/>
            </a:br>
            <a:endParaRPr lang="en-US" dirty="0"/>
          </a:p>
        </p:txBody>
      </p:sp>
      <p:sp>
        <p:nvSpPr>
          <p:cNvPr id="3" name="Content Placeholder 2"/>
          <p:cNvSpPr>
            <a:spLocks noGrp="1"/>
          </p:cNvSpPr>
          <p:nvPr>
            <p:ph idx="1"/>
          </p:nvPr>
        </p:nvSpPr>
        <p:spPr/>
        <p:txBody>
          <a:bodyPr/>
          <a:lstStyle/>
          <a:p>
            <a:r>
              <a:rPr lang="en-US" b="1" dirty="0"/>
              <a:t>Divergent plate boundary  </a:t>
            </a:r>
            <a:r>
              <a:rPr lang="en-US" dirty="0"/>
              <a:t>An area beneath the ocean where tectonic plates move away from each other.</a:t>
            </a:r>
          </a:p>
          <a:p>
            <a:r>
              <a:rPr lang="en-US" b="1" dirty="0"/>
              <a:t>Seafloor spreading  </a:t>
            </a:r>
            <a:r>
              <a:rPr lang="en-US" dirty="0"/>
              <a:t>The formation of new ocean crust as a result of magma pushing upward and outward from Earth’s mantle to the surface.</a:t>
            </a:r>
          </a:p>
          <a:p>
            <a:r>
              <a:rPr lang="en-US" b="1" dirty="0"/>
              <a:t>Convergent plate boundary  </a:t>
            </a:r>
            <a:r>
              <a:rPr lang="en-US" dirty="0"/>
              <a:t>An area where plates move toward one another and collide.</a:t>
            </a:r>
          </a:p>
          <a:p>
            <a:r>
              <a:rPr lang="en-US" b="1" dirty="0"/>
              <a:t>Transform fault boundary  </a:t>
            </a:r>
            <a:r>
              <a:rPr lang="en-US" dirty="0"/>
              <a:t>An area where tectonic plates move sideways past each other.</a:t>
            </a:r>
          </a:p>
        </p:txBody>
      </p:sp>
    </p:spTree>
    <p:extLst>
      <p:ext uri="{BB962C8B-B14F-4D97-AF65-F5344CB8AC3E}">
        <p14:creationId xmlns:p14="http://schemas.microsoft.com/office/powerpoint/2010/main" val="16165269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61922"/>
            <a:ext cx="10464800" cy="2465387"/>
          </a:xfrm>
        </p:spPr>
        <p:txBody>
          <a:bodyPr/>
          <a:lstStyle/>
          <a:p>
            <a:pPr algn="l"/>
            <a:r>
              <a:rPr lang="en-US" dirty="0"/>
              <a:t>Types of Plate Contact</a:t>
            </a:r>
          </a:p>
        </p:txBody>
      </p:sp>
      <p:pic>
        <p:nvPicPr>
          <p:cNvPr id="4" name="Picture 3"/>
          <p:cNvPicPr>
            <a:picLocks noChangeAspect="1"/>
          </p:cNvPicPr>
          <p:nvPr/>
        </p:nvPicPr>
        <p:blipFill>
          <a:blip r:embed="rId3"/>
          <a:stretch>
            <a:fillRect/>
          </a:stretch>
        </p:blipFill>
        <p:spPr>
          <a:xfrm>
            <a:off x="1270000" y="1574649"/>
            <a:ext cx="4680177" cy="8178951"/>
          </a:xfrm>
          <a:prstGeom prst="rect">
            <a:avLst/>
          </a:prstGeom>
        </p:spPr>
      </p:pic>
      <p:sp>
        <p:nvSpPr>
          <p:cNvPr id="5" name="Rectangle 4"/>
          <p:cNvSpPr/>
          <p:nvPr/>
        </p:nvSpPr>
        <p:spPr>
          <a:xfrm>
            <a:off x="6318586" y="2564895"/>
            <a:ext cx="6502400" cy="2677656"/>
          </a:xfrm>
          <a:prstGeom prst="rect">
            <a:avLst/>
          </a:prstGeom>
        </p:spPr>
        <p:txBody>
          <a:bodyPr>
            <a:spAutoFit/>
          </a:bodyPr>
          <a:lstStyle/>
          <a:p>
            <a:r>
              <a:rPr lang="en-US" sz="2800" b="1" dirty="0">
                <a:solidFill>
                  <a:srgbClr val="010001"/>
                </a:solidFill>
                <a:latin typeface="Arial"/>
                <a:cs typeface="Arial"/>
              </a:rPr>
              <a:t>Types of plate boundaries. </a:t>
            </a:r>
          </a:p>
          <a:p>
            <a:r>
              <a:rPr lang="en-US" sz="2800" dirty="0">
                <a:solidFill>
                  <a:srgbClr val="010001"/>
                </a:solidFill>
                <a:latin typeface="Arial"/>
                <a:cs typeface="Arial"/>
              </a:rPr>
              <a:t>(a) At divergent plate boundaries, plates move apart. (b) At convergent plate boundaries, plates collide.</a:t>
            </a:r>
          </a:p>
          <a:p>
            <a:r>
              <a:rPr lang="en-US" sz="2800" dirty="0">
                <a:solidFill>
                  <a:srgbClr val="010001"/>
                </a:solidFill>
                <a:latin typeface="Arial"/>
                <a:cs typeface="Arial"/>
              </a:rPr>
              <a:t>(c) At transform fault boundaries, plates slide past each other.</a:t>
            </a:r>
          </a:p>
        </p:txBody>
      </p:sp>
    </p:spTree>
    <p:extLst>
      <p:ext uri="{BB962C8B-B14F-4D97-AF65-F5344CB8AC3E}">
        <p14:creationId xmlns:p14="http://schemas.microsoft.com/office/powerpoint/2010/main" val="23345579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Types of Plate Contact</a:t>
            </a:r>
            <a:br>
              <a:rPr lang="en-US" dirty="0"/>
            </a:br>
            <a:endParaRPr lang="en-US" dirty="0"/>
          </a:p>
        </p:txBody>
      </p:sp>
      <p:sp>
        <p:nvSpPr>
          <p:cNvPr id="3" name="Content Placeholder 2"/>
          <p:cNvSpPr>
            <a:spLocks noGrp="1"/>
          </p:cNvSpPr>
          <p:nvPr>
            <p:ph idx="1"/>
          </p:nvPr>
        </p:nvSpPr>
        <p:spPr>
          <a:xfrm>
            <a:off x="1270000" y="2554692"/>
            <a:ext cx="10464800" cy="5840413"/>
          </a:xfrm>
        </p:spPr>
        <p:txBody>
          <a:bodyPr/>
          <a:lstStyle/>
          <a:p>
            <a:r>
              <a:rPr lang="en-US" b="1" dirty="0"/>
              <a:t>Fault</a:t>
            </a:r>
            <a:r>
              <a:rPr lang="en-US" dirty="0"/>
              <a:t>  A fracture in rock caused by a movement of Earth’s crust.</a:t>
            </a:r>
          </a:p>
          <a:p>
            <a:r>
              <a:rPr lang="en-US" b="1" dirty="0"/>
              <a:t>Seismic activity</a:t>
            </a:r>
            <a:r>
              <a:rPr lang="en-US" dirty="0"/>
              <a:t>  The frequency and intensity of earthquakes experienced over time.</a:t>
            </a:r>
          </a:p>
          <a:p>
            <a:r>
              <a:rPr lang="en-US" b="1" dirty="0"/>
              <a:t>Fault zone  </a:t>
            </a:r>
            <a:r>
              <a:rPr lang="en-US" dirty="0"/>
              <a:t>A large expanse of rock where a fault has occurred.</a:t>
            </a:r>
          </a:p>
        </p:txBody>
      </p:sp>
    </p:spTree>
    <p:extLst>
      <p:ext uri="{BB962C8B-B14F-4D97-AF65-F5344CB8AC3E}">
        <p14:creationId xmlns:p14="http://schemas.microsoft.com/office/powerpoint/2010/main" val="1065236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Faults, Earthquakes, and Volcanoes</a:t>
            </a:r>
            <a:br>
              <a:rPr lang="en-US" dirty="0"/>
            </a:br>
            <a:endParaRPr lang="en-US" dirty="0"/>
          </a:p>
        </p:txBody>
      </p:sp>
      <p:sp>
        <p:nvSpPr>
          <p:cNvPr id="3" name="Content Placeholder 2"/>
          <p:cNvSpPr>
            <a:spLocks noGrp="1"/>
          </p:cNvSpPr>
          <p:nvPr>
            <p:ph idx="1"/>
          </p:nvPr>
        </p:nvSpPr>
        <p:spPr>
          <a:xfrm>
            <a:off x="1270000" y="3273308"/>
            <a:ext cx="10464800" cy="5840413"/>
          </a:xfrm>
        </p:spPr>
        <p:txBody>
          <a:bodyPr/>
          <a:lstStyle/>
          <a:p>
            <a:r>
              <a:rPr lang="en-US" sz="3200" b="1" dirty="0"/>
              <a:t>Earthquake</a:t>
            </a:r>
            <a:r>
              <a:rPr lang="en-US" sz="3200" dirty="0"/>
              <a:t>  The sudden movement of Earth’s crust caused by a release of potential energy along a geologic fault and usually causing a vibration or trembling at Earth’s surface.</a:t>
            </a:r>
          </a:p>
          <a:p>
            <a:r>
              <a:rPr lang="en-US" sz="3200" b="1" dirty="0"/>
              <a:t>Epicenter</a:t>
            </a:r>
            <a:r>
              <a:rPr lang="en-US" sz="3200" dirty="0"/>
              <a:t> The exact point on the surface of Earth directly above the location where rock ruptures during an earthquake.</a:t>
            </a:r>
          </a:p>
          <a:p>
            <a:r>
              <a:rPr lang="en-US" sz="3200" b="1" dirty="0"/>
              <a:t>Richter scale </a:t>
            </a:r>
            <a:r>
              <a:rPr lang="en-US" sz="3200" dirty="0"/>
              <a:t>A scale that measures the largest ground movement that occurs during an earthquake.</a:t>
            </a:r>
          </a:p>
          <a:p>
            <a:pPr lvl="0"/>
            <a:r>
              <a:rPr lang="en-US" sz="3200" dirty="0"/>
              <a:t>The Richter scale increases by a factor of 10, so an earthquake of 7 is 10 times greater than an earthquake of 6.  </a:t>
            </a:r>
          </a:p>
          <a:p>
            <a:endParaRPr lang="en-US" sz="3200" dirty="0"/>
          </a:p>
        </p:txBody>
      </p:sp>
    </p:spTree>
    <p:extLst>
      <p:ext uri="{BB962C8B-B14F-4D97-AF65-F5344CB8AC3E}">
        <p14:creationId xmlns:p14="http://schemas.microsoft.com/office/powerpoint/2010/main" val="871674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Faults, Earthquakes, and Volcanoes</a:t>
            </a:r>
            <a:br>
              <a:rPr lang="en-US" dirty="0"/>
            </a:br>
            <a:endParaRPr lang="en-US" dirty="0"/>
          </a:p>
        </p:txBody>
      </p:sp>
      <p:pic>
        <p:nvPicPr>
          <p:cNvPr id="4" name="Picture 3"/>
          <p:cNvPicPr>
            <a:picLocks noChangeAspect="1"/>
          </p:cNvPicPr>
          <p:nvPr/>
        </p:nvPicPr>
        <p:blipFill>
          <a:blip r:embed="rId3"/>
          <a:stretch>
            <a:fillRect/>
          </a:stretch>
        </p:blipFill>
        <p:spPr>
          <a:xfrm>
            <a:off x="1270000" y="1785510"/>
            <a:ext cx="8682820" cy="6353283"/>
          </a:xfrm>
          <a:prstGeom prst="rect">
            <a:avLst/>
          </a:prstGeom>
        </p:spPr>
      </p:pic>
      <p:sp>
        <p:nvSpPr>
          <p:cNvPr id="5" name="Rectangle 4"/>
          <p:cNvSpPr/>
          <p:nvPr/>
        </p:nvSpPr>
        <p:spPr>
          <a:xfrm>
            <a:off x="217234" y="8280433"/>
            <a:ext cx="12315500" cy="1200328"/>
          </a:xfrm>
          <a:prstGeom prst="rect">
            <a:avLst/>
          </a:prstGeom>
        </p:spPr>
        <p:txBody>
          <a:bodyPr wrap="square">
            <a:spAutoFit/>
          </a:bodyPr>
          <a:lstStyle/>
          <a:p>
            <a:r>
              <a:rPr lang="en-US" sz="2400" b="1" dirty="0">
                <a:solidFill>
                  <a:srgbClr val="010001"/>
                </a:solidFill>
                <a:latin typeface="Arial"/>
                <a:cs typeface="Arial"/>
              </a:rPr>
              <a:t>Locations of earthquakes and volcanoes. </a:t>
            </a:r>
            <a:r>
              <a:rPr lang="en-US" sz="2400" dirty="0">
                <a:solidFill>
                  <a:srgbClr val="010001"/>
                </a:solidFill>
                <a:latin typeface="Arial"/>
                <a:cs typeface="Arial"/>
              </a:rPr>
              <a:t>A “Ring of Fire” circles the Pacific Ocean</a:t>
            </a:r>
          </a:p>
          <a:p>
            <a:r>
              <a:rPr lang="en-US" sz="2400" dirty="0">
                <a:solidFill>
                  <a:srgbClr val="010001"/>
                </a:solidFill>
                <a:latin typeface="Arial"/>
                <a:cs typeface="Arial"/>
              </a:rPr>
              <a:t>along plate boundaries. Other zones of seismic and volcanic activity, including hot spots, are also shown on this map.</a:t>
            </a:r>
          </a:p>
        </p:txBody>
      </p:sp>
    </p:spTree>
    <p:extLst>
      <p:ext uri="{BB962C8B-B14F-4D97-AF65-F5344CB8AC3E}">
        <p14:creationId xmlns:p14="http://schemas.microsoft.com/office/powerpoint/2010/main" val="18172575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rock cycle recycles scarce minerals and elements</a:t>
            </a:r>
            <a:br>
              <a:rPr lang="en-US" dirty="0"/>
            </a:br>
            <a:endParaRPr lang="en-US" dirty="0"/>
          </a:p>
        </p:txBody>
      </p:sp>
      <p:sp>
        <p:nvSpPr>
          <p:cNvPr id="3" name="Content Placeholder 2"/>
          <p:cNvSpPr>
            <a:spLocks noGrp="1"/>
          </p:cNvSpPr>
          <p:nvPr>
            <p:ph idx="1"/>
          </p:nvPr>
        </p:nvSpPr>
        <p:spPr/>
        <p:txBody>
          <a:bodyPr/>
          <a:lstStyle/>
          <a:p>
            <a:r>
              <a:rPr lang="en-US" b="1" dirty="0"/>
              <a:t>Rock cycle  </a:t>
            </a:r>
            <a:r>
              <a:rPr lang="en-US" dirty="0"/>
              <a:t>The geologic cycle governing the constant formation, alteration, and destruction of rock material that results from tectonics, weathering, and erosion, among other processes.</a:t>
            </a:r>
          </a:p>
          <a:p>
            <a:r>
              <a:rPr lang="en-US" dirty="0"/>
              <a:t>The rock cycle is the slowest of all Earth's cycles.</a:t>
            </a:r>
          </a:p>
          <a:p>
            <a:pPr marL="0" indent="0">
              <a:buNone/>
            </a:pPr>
            <a:endParaRPr lang="en-US" dirty="0"/>
          </a:p>
        </p:txBody>
      </p:sp>
    </p:spTree>
    <p:extLst>
      <p:ext uri="{BB962C8B-B14F-4D97-AF65-F5344CB8AC3E}">
        <p14:creationId xmlns:p14="http://schemas.microsoft.com/office/powerpoint/2010/main" val="30314413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Rock Cycle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a:p>
            <a:pPr marL="0" indent="0">
              <a:buNone/>
            </a:pPr>
            <a:r>
              <a:rPr lang="en-US" dirty="0"/>
              <a:t>There are three major ways in which rocks at Earth's surface can form. This leads to three types of rock: </a:t>
            </a:r>
          </a:p>
          <a:p>
            <a:pPr lvl="0"/>
            <a:r>
              <a:rPr lang="en-US" dirty="0"/>
              <a:t>Directly from molten magma (igneous) </a:t>
            </a:r>
          </a:p>
          <a:p>
            <a:pPr lvl="0"/>
            <a:r>
              <a:rPr lang="en-US" dirty="0"/>
              <a:t>Compression of sediments (sedimentary)</a:t>
            </a:r>
          </a:p>
          <a:p>
            <a:pPr lvl="0"/>
            <a:r>
              <a:rPr lang="en-US" dirty="0"/>
              <a:t>Exposure to high temperatures and pressures (metamorphic)</a:t>
            </a:r>
          </a:p>
          <a:p>
            <a:pPr marL="0" lvl="0" indent="0">
              <a:buNone/>
            </a:pPr>
            <a:endParaRPr lang="en-US" dirty="0"/>
          </a:p>
          <a:p>
            <a:endParaRPr lang="en-US" dirty="0"/>
          </a:p>
        </p:txBody>
      </p:sp>
    </p:spTree>
    <p:extLst>
      <p:ext uri="{BB962C8B-B14F-4D97-AF65-F5344CB8AC3E}">
        <p14:creationId xmlns:p14="http://schemas.microsoft.com/office/powerpoint/2010/main" val="23931309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24  </a:t>
            </a:r>
            <a:br>
              <a:rPr lang="en-US" dirty="0"/>
            </a:br>
            <a:r>
              <a:rPr lang="en-US" dirty="0"/>
              <a:t>Mineral Resources and Geology</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a:t>describe the formation of Earth and the distribution of critical elements on Earth.</a:t>
            </a:r>
          </a:p>
          <a:p>
            <a:r>
              <a:rPr lang="en-US" dirty="0"/>
              <a:t>define the theory of plate tectonics and discuss its relevance to the study of the environment.</a:t>
            </a:r>
          </a:p>
          <a:p>
            <a:r>
              <a:rPr lang="en-US" dirty="0"/>
              <a:t>describe the rock cycle and discuss its importance in environmental science.</a:t>
            </a:r>
          </a:p>
        </p:txBody>
      </p:sp>
    </p:spTree>
    <p:extLst>
      <p:ext uri="{BB962C8B-B14F-4D97-AF65-F5344CB8AC3E}">
        <p14:creationId xmlns:p14="http://schemas.microsoft.com/office/powerpoint/2010/main" val="29060873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03507"/>
            <a:ext cx="10464800" cy="2465387"/>
          </a:xfrm>
        </p:spPr>
        <p:txBody>
          <a:bodyPr/>
          <a:lstStyle/>
          <a:p>
            <a:pPr algn="l"/>
            <a:r>
              <a:rPr lang="en-US" dirty="0"/>
              <a:t>The Rock Cycle</a:t>
            </a:r>
            <a:br>
              <a:rPr lang="en-US" dirty="0"/>
            </a:br>
            <a:endParaRPr lang="en-US" dirty="0"/>
          </a:p>
        </p:txBody>
      </p:sp>
      <p:pic>
        <p:nvPicPr>
          <p:cNvPr id="4" name="Picture 3"/>
          <p:cNvPicPr>
            <a:picLocks noChangeAspect="1"/>
          </p:cNvPicPr>
          <p:nvPr/>
        </p:nvPicPr>
        <p:blipFill>
          <a:blip r:embed="rId3"/>
          <a:stretch>
            <a:fillRect/>
          </a:stretch>
        </p:blipFill>
        <p:spPr>
          <a:xfrm>
            <a:off x="1270000" y="1333489"/>
            <a:ext cx="8842700" cy="6470268"/>
          </a:xfrm>
          <a:prstGeom prst="rect">
            <a:avLst/>
          </a:prstGeom>
        </p:spPr>
      </p:pic>
      <p:sp>
        <p:nvSpPr>
          <p:cNvPr id="5" name="TextBox 4"/>
          <p:cNvSpPr txBox="1"/>
          <p:nvPr/>
        </p:nvSpPr>
        <p:spPr>
          <a:xfrm>
            <a:off x="0" y="7814608"/>
            <a:ext cx="13004800" cy="1569660"/>
          </a:xfrm>
          <a:prstGeom prst="rect">
            <a:avLst/>
          </a:prstGeom>
          <a:noFill/>
        </p:spPr>
        <p:txBody>
          <a:bodyPr wrap="square" rtlCol="0">
            <a:spAutoFit/>
          </a:bodyPr>
          <a:lstStyle/>
          <a:p>
            <a:r>
              <a:rPr lang="en-US" sz="2400" b="1" dirty="0">
                <a:solidFill>
                  <a:srgbClr val="010001"/>
                </a:solidFill>
                <a:latin typeface="Arial"/>
                <a:cs typeface="Arial"/>
              </a:rPr>
              <a:t>The rock cycle. </a:t>
            </a:r>
            <a:r>
              <a:rPr lang="en-US" sz="2400" dirty="0">
                <a:solidFill>
                  <a:srgbClr val="010001"/>
                </a:solidFill>
                <a:latin typeface="Arial"/>
                <a:cs typeface="Arial"/>
              </a:rPr>
              <a:t>The rock cycle slowly but continuously forms new rock and breaks down</a:t>
            </a:r>
          </a:p>
          <a:p>
            <a:r>
              <a:rPr lang="en-US" sz="2400" dirty="0">
                <a:solidFill>
                  <a:srgbClr val="010001"/>
                </a:solidFill>
                <a:latin typeface="Arial"/>
                <a:cs typeface="Arial"/>
              </a:rPr>
              <a:t>old rock. Three types of rock are created in the rock cycle: Igneous rock is formed from magma; sedimentary rock is formed by the compression of sedimentary materials; and metamorphic rock is created when rocks are subjected to high temperatures and pressures.</a:t>
            </a:r>
          </a:p>
        </p:txBody>
      </p:sp>
    </p:spTree>
    <p:extLst>
      <p:ext uri="{BB962C8B-B14F-4D97-AF65-F5344CB8AC3E}">
        <p14:creationId xmlns:p14="http://schemas.microsoft.com/office/powerpoint/2010/main" val="23926125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Igneous Rocks</a:t>
            </a:r>
            <a:br>
              <a:rPr lang="en-US" dirty="0"/>
            </a:br>
            <a:endParaRPr lang="en-US" dirty="0"/>
          </a:p>
        </p:txBody>
      </p:sp>
      <p:sp>
        <p:nvSpPr>
          <p:cNvPr id="3" name="Content Placeholder 2"/>
          <p:cNvSpPr>
            <a:spLocks noGrp="1"/>
          </p:cNvSpPr>
          <p:nvPr>
            <p:ph idx="1"/>
          </p:nvPr>
        </p:nvSpPr>
        <p:spPr>
          <a:xfrm>
            <a:off x="1270000" y="2773325"/>
            <a:ext cx="10464800" cy="5840413"/>
          </a:xfrm>
        </p:spPr>
        <p:txBody>
          <a:bodyPr/>
          <a:lstStyle/>
          <a:p>
            <a:r>
              <a:rPr lang="en-US" b="1" dirty="0"/>
              <a:t>Igneous rock  </a:t>
            </a:r>
            <a:r>
              <a:rPr lang="en-US" dirty="0"/>
              <a:t>Rock formed directly from magma.</a:t>
            </a:r>
          </a:p>
          <a:p>
            <a:r>
              <a:rPr lang="en-US" b="1" dirty="0"/>
              <a:t>Intrusive igneous rock  </a:t>
            </a:r>
            <a:r>
              <a:rPr lang="en-US" dirty="0"/>
              <a:t>Igneous rock that forms when magma rises up and cools in a place underground.</a:t>
            </a:r>
          </a:p>
          <a:p>
            <a:r>
              <a:rPr lang="en-US" b="1" dirty="0"/>
              <a:t>Extrusive igneous rock</a:t>
            </a:r>
            <a:r>
              <a:rPr lang="en-US" dirty="0"/>
              <a:t>  Rock that forms when magma cools above the surface of Earth.</a:t>
            </a:r>
          </a:p>
          <a:p>
            <a:r>
              <a:rPr lang="en-US" b="1" dirty="0"/>
              <a:t>Fracture</a:t>
            </a:r>
            <a:r>
              <a:rPr lang="en-US" dirty="0"/>
              <a:t>  In geology, a crack that occurs in rock as it cools.</a:t>
            </a:r>
          </a:p>
          <a:p>
            <a:pPr marL="0" indent="0">
              <a:buNone/>
            </a:pPr>
            <a:endParaRPr lang="en-US" dirty="0"/>
          </a:p>
        </p:txBody>
      </p:sp>
    </p:spTree>
    <p:extLst>
      <p:ext uri="{BB962C8B-B14F-4D97-AF65-F5344CB8AC3E}">
        <p14:creationId xmlns:p14="http://schemas.microsoft.com/office/powerpoint/2010/main" val="5021110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Sedimentary Rock</a:t>
            </a:r>
            <a:br>
              <a:rPr lang="en-US" dirty="0"/>
            </a:br>
            <a:endParaRPr lang="en-US" dirty="0"/>
          </a:p>
        </p:txBody>
      </p:sp>
      <p:sp>
        <p:nvSpPr>
          <p:cNvPr id="3" name="Content Placeholder 2"/>
          <p:cNvSpPr>
            <a:spLocks noGrp="1"/>
          </p:cNvSpPr>
          <p:nvPr>
            <p:ph idx="1"/>
          </p:nvPr>
        </p:nvSpPr>
        <p:spPr/>
        <p:txBody>
          <a:bodyPr/>
          <a:lstStyle/>
          <a:p>
            <a:r>
              <a:rPr lang="en-US" b="1" dirty="0"/>
              <a:t>Sedimentary rock  </a:t>
            </a:r>
            <a:r>
              <a:rPr lang="en-US" dirty="0"/>
              <a:t>Rock that forms when sediments such as muds, sands, or gravels are compressed by overlying sediments.</a:t>
            </a:r>
          </a:p>
          <a:p>
            <a:pPr lvl="0"/>
            <a:r>
              <a:rPr lang="en-US" dirty="0"/>
              <a:t>Sedimentary rocks hold the fossil record that provides a window into our past.</a:t>
            </a:r>
          </a:p>
          <a:p>
            <a:pPr marL="0" indent="0">
              <a:buNone/>
            </a:pPr>
            <a:endParaRPr lang="en-US" dirty="0"/>
          </a:p>
        </p:txBody>
      </p:sp>
    </p:spTree>
    <p:extLst>
      <p:ext uri="{BB962C8B-B14F-4D97-AF65-F5344CB8AC3E}">
        <p14:creationId xmlns:p14="http://schemas.microsoft.com/office/powerpoint/2010/main" val="33985013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Metamorphic Rocks</a:t>
            </a:r>
            <a:br>
              <a:rPr lang="en-US" dirty="0"/>
            </a:br>
            <a:endParaRPr lang="en-US" dirty="0"/>
          </a:p>
        </p:txBody>
      </p:sp>
      <p:sp>
        <p:nvSpPr>
          <p:cNvPr id="3" name="Content Placeholder 2"/>
          <p:cNvSpPr>
            <a:spLocks noGrp="1"/>
          </p:cNvSpPr>
          <p:nvPr>
            <p:ph idx="1"/>
          </p:nvPr>
        </p:nvSpPr>
        <p:spPr/>
        <p:txBody>
          <a:bodyPr/>
          <a:lstStyle/>
          <a:p>
            <a:r>
              <a:rPr lang="en-US" b="1" dirty="0"/>
              <a:t>Metamorphic rock  </a:t>
            </a:r>
            <a:r>
              <a:rPr lang="en-US" dirty="0"/>
              <a:t>Rock that forms when sedimentary rock, igneous rock, or other metamorphic rock is subjected to high temperature and pressure.</a:t>
            </a:r>
          </a:p>
          <a:p>
            <a:pPr lvl="0"/>
            <a:r>
              <a:rPr lang="en-US" dirty="0"/>
              <a:t>Metamorphic rock has been important as a building material throughout human history because it is structurally strong and visually attractive.</a:t>
            </a:r>
          </a:p>
          <a:p>
            <a:pPr marL="0" indent="0">
              <a:buNone/>
            </a:pPr>
            <a:endParaRPr lang="en-US" dirty="0"/>
          </a:p>
        </p:txBody>
      </p:sp>
    </p:spTree>
    <p:extLst>
      <p:ext uri="{BB962C8B-B14F-4D97-AF65-F5344CB8AC3E}">
        <p14:creationId xmlns:p14="http://schemas.microsoft.com/office/powerpoint/2010/main" val="9725358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The availability of Earth's resources was determined when the planet was formed</a:t>
            </a:r>
            <a:br>
              <a:rPr lang="en-US" dirty="0"/>
            </a:br>
            <a:endParaRPr lang="en-US" dirty="0"/>
          </a:p>
        </p:txBody>
      </p:sp>
      <p:sp>
        <p:nvSpPr>
          <p:cNvPr id="3" name="Content Placeholder 2"/>
          <p:cNvSpPr>
            <a:spLocks noGrp="1"/>
          </p:cNvSpPr>
          <p:nvPr>
            <p:ph idx="1"/>
          </p:nvPr>
        </p:nvSpPr>
        <p:spPr/>
        <p:txBody>
          <a:bodyPr/>
          <a:lstStyle/>
          <a:p>
            <a:r>
              <a:rPr lang="en-US" dirty="0"/>
              <a:t>The distribution of chemicals, minerals, and ores around the world is in part a function of the processes that occurred during the formation of Earth.</a:t>
            </a:r>
          </a:p>
          <a:p>
            <a:pPr marL="0" indent="0">
              <a:buNone/>
            </a:pPr>
            <a:endParaRPr lang="en-US" dirty="0"/>
          </a:p>
        </p:txBody>
      </p:sp>
    </p:spTree>
    <p:extLst>
      <p:ext uri="{BB962C8B-B14F-4D97-AF65-F5344CB8AC3E}">
        <p14:creationId xmlns:p14="http://schemas.microsoft.com/office/powerpoint/2010/main" val="9189147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Formation and Structure of Earth</a:t>
            </a:r>
            <a:br>
              <a:rPr lang="en-US" dirty="0"/>
            </a:br>
            <a:endParaRPr lang="en-US" dirty="0"/>
          </a:p>
        </p:txBody>
      </p:sp>
      <p:pic>
        <p:nvPicPr>
          <p:cNvPr id="4" name="Picture 3"/>
          <p:cNvPicPr>
            <a:picLocks noChangeAspect="1"/>
          </p:cNvPicPr>
          <p:nvPr/>
        </p:nvPicPr>
        <p:blipFill>
          <a:blip r:embed="rId2"/>
          <a:stretch>
            <a:fillRect/>
          </a:stretch>
        </p:blipFill>
        <p:spPr>
          <a:xfrm>
            <a:off x="1270000" y="1754771"/>
            <a:ext cx="6089444" cy="7487021"/>
          </a:xfrm>
          <a:prstGeom prst="rect">
            <a:avLst/>
          </a:prstGeom>
        </p:spPr>
      </p:pic>
      <p:sp>
        <p:nvSpPr>
          <p:cNvPr id="5" name="TextBox 4"/>
          <p:cNvSpPr txBox="1"/>
          <p:nvPr/>
        </p:nvSpPr>
        <p:spPr>
          <a:xfrm>
            <a:off x="7470500" y="2664520"/>
            <a:ext cx="5602948" cy="3539430"/>
          </a:xfrm>
          <a:prstGeom prst="rect">
            <a:avLst/>
          </a:prstGeom>
          <a:noFill/>
        </p:spPr>
        <p:txBody>
          <a:bodyPr wrap="square" rtlCol="0">
            <a:spAutoFit/>
          </a:bodyPr>
          <a:lstStyle/>
          <a:p>
            <a:r>
              <a:rPr lang="en-US" sz="3200" b="1" dirty="0">
                <a:solidFill>
                  <a:srgbClr val="010001"/>
                </a:solidFill>
                <a:latin typeface="Arial"/>
                <a:cs typeface="Arial"/>
              </a:rPr>
              <a:t>Formation of Earth and the solar system.</a:t>
            </a:r>
          </a:p>
          <a:p>
            <a:r>
              <a:rPr lang="en-US" sz="3200" dirty="0">
                <a:solidFill>
                  <a:srgbClr val="010001"/>
                </a:solidFill>
                <a:latin typeface="Arial"/>
                <a:cs typeface="Arial"/>
              </a:rPr>
              <a:t>The processes that formed Earth 4.6 billion years ago determined the distribution and abundance of elements and minerals today.</a:t>
            </a:r>
          </a:p>
        </p:txBody>
      </p:sp>
    </p:spTree>
    <p:extLst>
      <p:ext uri="{BB962C8B-B14F-4D97-AF65-F5344CB8AC3E}">
        <p14:creationId xmlns:p14="http://schemas.microsoft.com/office/powerpoint/2010/main" val="6504304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17528"/>
            <a:ext cx="10464800" cy="2465387"/>
          </a:xfrm>
        </p:spPr>
        <p:txBody>
          <a:bodyPr/>
          <a:lstStyle/>
          <a:p>
            <a:pPr algn="l"/>
            <a:r>
              <a:rPr lang="en-US" sz="4000" dirty="0"/>
              <a:t>The Formation and Structure of Earth</a:t>
            </a:r>
            <a:br>
              <a:rPr lang="en-US" sz="4000" dirty="0"/>
            </a:br>
            <a:endParaRPr lang="en-US" sz="4000" dirty="0"/>
          </a:p>
        </p:txBody>
      </p:sp>
      <p:sp>
        <p:nvSpPr>
          <p:cNvPr id="3" name="Content Placeholder 2"/>
          <p:cNvSpPr>
            <a:spLocks noGrp="1"/>
          </p:cNvSpPr>
          <p:nvPr>
            <p:ph idx="1"/>
          </p:nvPr>
        </p:nvSpPr>
        <p:spPr>
          <a:xfrm>
            <a:off x="1270000" y="2420996"/>
            <a:ext cx="10464800" cy="5840413"/>
          </a:xfrm>
        </p:spPr>
        <p:txBody>
          <a:bodyPr/>
          <a:lstStyle/>
          <a:p>
            <a:pPr>
              <a:lnSpc>
                <a:spcPct val="90000"/>
              </a:lnSpc>
            </a:pPr>
            <a:r>
              <a:rPr lang="en-US" sz="2800" dirty="0"/>
              <a:t>Earth is characterized by distinct vertical zonation.</a:t>
            </a:r>
          </a:p>
          <a:p>
            <a:pPr>
              <a:lnSpc>
                <a:spcPct val="90000"/>
              </a:lnSpc>
            </a:pPr>
            <a:r>
              <a:rPr lang="en-US" sz="2800" b="1" dirty="0"/>
              <a:t>Core</a:t>
            </a:r>
            <a:r>
              <a:rPr lang="en-US" sz="2800" dirty="0"/>
              <a:t>  The innermost zone of Earth’s interior, composed mostly of iron and nickel. It includes a liquid outer layer and a solid inner layer.</a:t>
            </a:r>
          </a:p>
          <a:p>
            <a:pPr>
              <a:lnSpc>
                <a:spcPct val="90000"/>
              </a:lnSpc>
            </a:pPr>
            <a:r>
              <a:rPr lang="en-US" sz="2800" b="1" dirty="0"/>
              <a:t>Mantle</a:t>
            </a:r>
            <a:r>
              <a:rPr lang="en-US" sz="2800" dirty="0"/>
              <a:t>  The layer of Earth above the core, containing magma.</a:t>
            </a:r>
          </a:p>
          <a:p>
            <a:pPr>
              <a:lnSpc>
                <a:spcPct val="90000"/>
              </a:lnSpc>
            </a:pPr>
            <a:r>
              <a:rPr lang="en-US" sz="2800" b="1" dirty="0"/>
              <a:t>Magma</a:t>
            </a:r>
            <a:r>
              <a:rPr lang="en-US" sz="2800" dirty="0"/>
              <a:t>  Molten rock.</a:t>
            </a:r>
          </a:p>
          <a:p>
            <a:pPr>
              <a:lnSpc>
                <a:spcPct val="90000"/>
              </a:lnSpc>
            </a:pPr>
            <a:r>
              <a:rPr lang="en-US" sz="2800" b="1" dirty="0"/>
              <a:t>Asthenosphere</a:t>
            </a:r>
            <a:r>
              <a:rPr lang="en-US" sz="2800" dirty="0"/>
              <a:t>  The layer of Earth located in the outer part of the mantle, composed of semi-molten rock.</a:t>
            </a:r>
          </a:p>
          <a:p>
            <a:pPr>
              <a:lnSpc>
                <a:spcPct val="90000"/>
              </a:lnSpc>
            </a:pPr>
            <a:r>
              <a:rPr lang="en-US" sz="2800" b="1" dirty="0"/>
              <a:t>Lithosphere</a:t>
            </a:r>
            <a:r>
              <a:rPr lang="en-US" sz="2800" dirty="0"/>
              <a:t>  The outermost layer of Earth, including the mantle and crust.</a:t>
            </a:r>
          </a:p>
          <a:p>
            <a:pPr>
              <a:lnSpc>
                <a:spcPct val="90000"/>
              </a:lnSpc>
            </a:pPr>
            <a:r>
              <a:rPr lang="en-US" sz="2800" b="1" dirty="0"/>
              <a:t>Crust</a:t>
            </a:r>
            <a:r>
              <a:rPr lang="en-US" sz="2800" dirty="0"/>
              <a:t>  In geology, the chemically distinct outermost layer of the lithosphere.</a:t>
            </a:r>
          </a:p>
        </p:txBody>
      </p:sp>
    </p:spTree>
    <p:extLst>
      <p:ext uri="{BB962C8B-B14F-4D97-AF65-F5344CB8AC3E}">
        <p14:creationId xmlns:p14="http://schemas.microsoft.com/office/powerpoint/2010/main" val="31270970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33968"/>
            <a:ext cx="10464800" cy="2465387"/>
          </a:xfrm>
        </p:spPr>
        <p:txBody>
          <a:bodyPr/>
          <a:lstStyle/>
          <a:p>
            <a:pPr algn="l"/>
            <a:r>
              <a:rPr lang="en-US" dirty="0"/>
              <a:t>The Formation and Structure of Earth</a:t>
            </a:r>
            <a:br>
              <a:rPr lang="en-US" dirty="0"/>
            </a:br>
            <a:endParaRPr lang="en-US" dirty="0"/>
          </a:p>
        </p:txBody>
      </p:sp>
      <p:pic>
        <p:nvPicPr>
          <p:cNvPr id="4" name="Picture 3"/>
          <p:cNvPicPr>
            <a:picLocks noChangeAspect="1"/>
          </p:cNvPicPr>
          <p:nvPr/>
        </p:nvPicPr>
        <p:blipFill>
          <a:blip r:embed="rId2"/>
          <a:stretch>
            <a:fillRect/>
          </a:stretch>
        </p:blipFill>
        <p:spPr>
          <a:xfrm>
            <a:off x="1270000" y="1453952"/>
            <a:ext cx="4262760" cy="8232799"/>
          </a:xfrm>
          <a:prstGeom prst="rect">
            <a:avLst/>
          </a:prstGeom>
        </p:spPr>
      </p:pic>
      <p:sp>
        <p:nvSpPr>
          <p:cNvPr id="5" name="TextBox 4"/>
          <p:cNvSpPr txBox="1"/>
          <p:nvPr/>
        </p:nvSpPr>
        <p:spPr>
          <a:xfrm>
            <a:off x="5915451" y="3018819"/>
            <a:ext cx="6544444" cy="2862322"/>
          </a:xfrm>
          <a:prstGeom prst="rect">
            <a:avLst/>
          </a:prstGeom>
          <a:noFill/>
        </p:spPr>
        <p:txBody>
          <a:bodyPr wrap="square" rtlCol="0">
            <a:spAutoFit/>
          </a:bodyPr>
          <a:lstStyle/>
          <a:p>
            <a:r>
              <a:rPr lang="en-US" sz="3600" b="1" dirty="0">
                <a:solidFill>
                  <a:srgbClr val="010001"/>
                </a:solidFill>
                <a:latin typeface="Arial"/>
                <a:cs typeface="Arial"/>
              </a:rPr>
              <a:t>Earth’s layers.</a:t>
            </a:r>
            <a:r>
              <a:rPr lang="en-US" sz="3600" dirty="0">
                <a:solidFill>
                  <a:srgbClr val="010001"/>
                </a:solidFill>
                <a:latin typeface="Arial"/>
                <a:cs typeface="Arial"/>
              </a:rPr>
              <a:t> (a) Earth is composed of concentric layers. (b) If we were to slice a wedge from Earth, it would cover the width of the United States.</a:t>
            </a:r>
          </a:p>
        </p:txBody>
      </p:sp>
    </p:spTree>
    <p:extLst>
      <p:ext uri="{BB962C8B-B14F-4D97-AF65-F5344CB8AC3E}">
        <p14:creationId xmlns:p14="http://schemas.microsoft.com/office/powerpoint/2010/main" val="17842098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Hot Spots</a:t>
            </a:r>
          </a:p>
        </p:txBody>
      </p:sp>
      <p:sp>
        <p:nvSpPr>
          <p:cNvPr id="3" name="Content Placeholder 2"/>
          <p:cNvSpPr>
            <a:spLocks noGrp="1"/>
          </p:cNvSpPr>
          <p:nvPr>
            <p:ph idx="1"/>
          </p:nvPr>
        </p:nvSpPr>
        <p:spPr>
          <a:xfrm>
            <a:off x="1270000" y="2304010"/>
            <a:ext cx="10464800" cy="5840413"/>
          </a:xfrm>
        </p:spPr>
        <p:txBody>
          <a:bodyPr/>
          <a:lstStyle/>
          <a:p>
            <a:pPr lvl="0"/>
            <a:r>
              <a:rPr lang="en-US" dirty="0"/>
              <a:t>The high temperature of Earth's outer core and mantle is thought to be the result of radioactive decay of various isotopes.</a:t>
            </a:r>
          </a:p>
          <a:p>
            <a:pPr lvl="0"/>
            <a:r>
              <a:rPr lang="en-US" dirty="0"/>
              <a:t>The heat causes plumes of hot magma to well upward from the mantle and produce hot spots.</a:t>
            </a:r>
          </a:p>
          <a:p>
            <a:r>
              <a:rPr lang="en-US" b="1" dirty="0"/>
              <a:t>Hot spot  </a:t>
            </a:r>
            <a:r>
              <a:rPr lang="en-US" dirty="0"/>
              <a:t>In geology, a place where molten material from Earth’s mantle reaches the lithosphere.</a:t>
            </a:r>
          </a:p>
        </p:txBody>
      </p:sp>
    </p:spTree>
    <p:extLst>
      <p:ext uri="{BB962C8B-B14F-4D97-AF65-F5344CB8AC3E}">
        <p14:creationId xmlns:p14="http://schemas.microsoft.com/office/powerpoint/2010/main" val="4362264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theory of plate tectonics describes the movement of the lithosphere</a:t>
            </a:r>
            <a:br>
              <a:rPr lang="en-US" dirty="0"/>
            </a:br>
            <a:endParaRPr lang="en-US" dirty="0"/>
          </a:p>
        </p:txBody>
      </p:sp>
      <p:sp>
        <p:nvSpPr>
          <p:cNvPr id="3" name="Content Placeholder 2"/>
          <p:cNvSpPr>
            <a:spLocks noGrp="1"/>
          </p:cNvSpPr>
          <p:nvPr>
            <p:ph idx="1"/>
          </p:nvPr>
        </p:nvSpPr>
        <p:spPr/>
        <p:txBody>
          <a:bodyPr/>
          <a:lstStyle/>
          <a:p>
            <a:r>
              <a:rPr lang="en-US" b="1" dirty="0"/>
              <a:t>Plate tectonics  </a:t>
            </a:r>
            <a:r>
              <a:rPr lang="en-US" dirty="0"/>
              <a:t>The theory that the lithosphere of Earth is divided into plates, most of which are in constant motion.</a:t>
            </a:r>
          </a:p>
          <a:p>
            <a:r>
              <a:rPr lang="en-US" b="1" dirty="0"/>
              <a:t>Tectonic cycle  </a:t>
            </a:r>
            <a:r>
              <a:rPr lang="en-US" dirty="0"/>
              <a:t>The sum of the processes that build up and break down the lithosphere.</a:t>
            </a:r>
          </a:p>
          <a:p>
            <a:pPr lvl="0"/>
            <a:r>
              <a:rPr lang="en-US" dirty="0"/>
              <a:t>The theory of plate tectonics is a unifying theory in geology and earth sciences because it relates to so many aspects of the earth sciences.</a:t>
            </a:r>
          </a:p>
        </p:txBody>
      </p:sp>
    </p:spTree>
    <p:extLst>
      <p:ext uri="{BB962C8B-B14F-4D97-AF65-F5344CB8AC3E}">
        <p14:creationId xmlns:p14="http://schemas.microsoft.com/office/powerpoint/2010/main" val="13432416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0"/>
            <a:ext cx="10464800" cy="2465387"/>
          </a:xfrm>
        </p:spPr>
        <p:txBody>
          <a:bodyPr/>
          <a:lstStyle/>
          <a:p>
            <a:pPr algn="l"/>
            <a:r>
              <a:rPr lang="en-US" dirty="0"/>
              <a:t>Plate Movement</a:t>
            </a:r>
            <a:br>
              <a:rPr lang="en-US" dirty="0"/>
            </a:br>
            <a:endParaRPr lang="en-US" dirty="0"/>
          </a:p>
        </p:txBody>
      </p:sp>
      <p:pic>
        <p:nvPicPr>
          <p:cNvPr id="4" name="Picture 3"/>
          <p:cNvPicPr>
            <a:picLocks noChangeAspect="1"/>
          </p:cNvPicPr>
          <p:nvPr/>
        </p:nvPicPr>
        <p:blipFill>
          <a:blip r:embed="rId3"/>
          <a:stretch>
            <a:fillRect/>
          </a:stretch>
        </p:blipFill>
        <p:spPr>
          <a:xfrm>
            <a:off x="1270000" y="1618389"/>
            <a:ext cx="8756187" cy="6406966"/>
          </a:xfrm>
          <a:prstGeom prst="rect">
            <a:avLst/>
          </a:prstGeom>
        </p:spPr>
      </p:pic>
      <p:sp>
        <p:nvSpPr>
          <p:cNvPr id="5" name="Rectangle 4"/>
          <p:cNvSpPr/>
          <p:nvPr/>
        </p:nvSpPr>
        <p:spPr>
          <a:xfrm>
            <a:off x="634991" y="8233247"/>
            <a:ext cx="12215239" cy="1200328"/>
          </a:xfrm>
          <a:prstGeom prst="rect">
            <a:avLst/>
          </a:prstGeom>
        </p:spPr>
        <p:txBody>
          <a:bodyPr wrap="square">
            <a:spAutoFit/>
          </a:bodyPr>
          <a:lstStyle/>
          <a:p>
            <a:r>
              <a:rPr lang="en-US" sz="2400" b="1" dirty="0">
                <a:solidFill>
                  <a:srgbClr val="010001"/>
                </a:solidFill>
                <a:latin typeface="Arial"/>
                <a:cs typeface="Arial"/>
              </a:rPr>
              <a:t>Tectonic plates. </a:t>
            </a:r>
            <a:r>
              <a:rPr lang="en-US" sz="2400" dirty="0">
                <a:solidFill>
                  <a:srgbClr val="010001"/>
                </a:solidFill>
                <a:latin typeface="Arial"/>
                <a:cs typeface="Arial"/>
              </a:rPr>
              <a:t>Earth is covered with tectonic plates, most of which are in constant</a:t>
            </a:r>
          </a:p>
          <a:p>
            <a:r>
              <a:rPr lang="en-US" sz="2400" dirty="0">
                <a:solidFill>
                  <a:srgbClr val="010001"/>
                </a:solidFill>
                <a:latin typeface="Arial"/>
                <a:cs typeface="Arial"/>
              </a:rPr>
              <a:t>motion. The arrows indicate the direction of plate movement. New lithosphere is added at spreading zones and older lithosphere is recycled into the mantle at </a:t>
            </a:r>
            <a:r>
              <a:rPr lang="en-US" sz="2400" dirty="0" err="1">
                <a:solidFill>
                  <a:srgbClr val="010001"/>
                </a:solidFill>
                <a:latin typeface="Arial"/>
                <a:cs typeface="Arial"/>
              </a:rPr>
              <a:t>subduction</a:t>
            </a:r>
            <a:r>
              <a:rPr lang="en-US" sz="2400" dirty="0">
                <a:solidFill>
                  <a:srgbClr val="010001"/>
                </a:solidFill>
                <a:latin typeface="Arial"/>
                <a:cs typeface="Arial"/>
              </a:rPr>
              <a:t> zones.</a:t>
            </a:r>
          </a:p>
        </p:txBody>
      </p:sp>
    </p:spTree>
    <p:extLst>
      <p:ext uri="{BB962C8B-B14F-4D97-AF65-F5344CB8AC3E}">
        <p14:creationId xmlns:p14="http://schemas.microsoft.com/office/powerpoint/2010/main" val="1866296845"/>
      </p:ext>
    </p:extLst>
  </p:cSld>
  <p:clrMapOvr>
    <a:masterClrMapping/>
  </p:clrMapOvr>
  <p:transition/>
</p:sld>
</file>

<file path=ppt/theme/theme1.xml><?xml version="1.0" encoding="utf-8"?>
<a:theme xmlns:a="http://schemas.openxmlformats.org/drawingml/2006/main" name="PPT_BASIC FORMAT_STYLE._Green_BACKGROUNDppt">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PPT_BASIC FORMAT_STYLE._Green_BACKGROUNDppt.thmx</Template>
  <TotalTime>1909</TotalTime>
  <Words>1220</Words>
  <Application>Microsoft Macintosh PowerPoint</Application>
  <PresentationFormat>Custom</PresentationFormat>
  <Paragraphs>104</Paragraphs>
  <Slides>23</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MS PGothic</vt:lpstr>
      <vt:lpstr>MS PGothic</vt:lpstr>
      <vt:lpstr>Arial</vt:lpstr>
      <vt:lpstr>Calibri</vt:lpstr>
      <vt:lpstr>Helvetica</vt:lpstr>
      <vt:lpstr>Lucida Grande</vt:lpstr>
      <vt:lpstr>PPT_BASIC FORMAT_STYLE._Green_BACKGROUNDppt</vt:lpstr>
      <vt:lpstr>Title &amp; Bullets</vt:lpstr>
      <vt:lpstr>PowerPoint Presentation</vt:lpstr>
      <vt:lpstr>Module 24   Mineral Resources and Geology </vt:lpstr>
      <vt:lpstr>  The availability of Earth's resources was determined when the planet was formed </vt:lpstr>
      <vt:lpstr>The Formation and Structure of Earth </vt:lpstr>
      <vt:lpstr>The Formation and Structure of Earth </vt:lpstr>
      <vt:lpstr>The Formation and Structure of Earth </vt:lpstr>
      <vt:lpstr>Hot Spots</vt:lpstr>
      <vt:lpstr>The theory of plate tectonics describes the movement of the lithosphere </vt:lpstr>
      <vt:lpstr>Plate Movement </vt:lpstr>
      <vt:lpstr>Plate Movement </vt:lpstr>
      <vt:lpstr>  Consequences of Plate Movement </vt:lpstr>
      <vt:lpstr>Consequences of Plate Movement </vt:lpstr>
      <vt:lpstr>Types of Plate Contact </vt:lpstr>
      <vt:lpstr>Types of Plate Contact</vt:lpstr>
      <vt:lpstr>Types of Plate Contact </vt:lpstr>
      <vt:lpstr>Faults, Earthquakes, and Volcanoes </vt:lpstr>
      <vt:lpstr>Faults, Earthquakes, and Volcanoes </vt:lpstr>
      <vt:lpstr>The rock cycle recycles scarce minerals and elements </vt:lpstr>
      <vt:lpstr>The Rock Cycle </vt:lpstr>
      <vt:lpstr>The Rock Cycle </vt:lpstr>
      <vt:lpstr>Igneous Rocks </vt:lpstr>
      <vt:lpstr>Sedimentary Rock </vt:lpstr>
      <vt:lpstr>Metamorphic Rocks </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Microsoft Office User</cp:lastModifiedBy>
  <cp:revision>16</cp:revision>
  <dcterms:created xsi:type="dcterms:W3CDTF">2015-05-10T22:58:06Z</dcterms:created>
  <dcterms:modified xsi:type="dcterms:W3CDTF">2018-09-24T18:23:56Z</dcterms:modified>
</cp:coreProperties>
</file>