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9"/>
  </p:notesMasterIdLst>
  <p:sldIdLst>
    <p:sldId id="289" r:id="rId2"/>
    <p:sldId id="290" r:id="rId3"/>
    <p:sldId id="291" r:id="rId4"/>
    <p:sldId id="292" r:id="rId5"/>
    <p:sldId id="293" r:id="rId6"/>
    <p:sldId id="299" r:id="rId7"/>
    <p:sldId id="294" r:id="rId8"/>
    <p:sldId id="295" r:id="rId9"/>
    <p:sldId id="296" r:id="rId10"/>
    <p:sldId id="297" r:id="rId11"/>
    <p:sldId id="298"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3" autoAdjust="0"/>
    <p:restoredTop sz="90782" autoAdjust="0"/>
  </p:normalViewPr>
  <p:slideViewPr>
    <p:cSldViewPr snapToGrid="0" snapToObjects="1">
      <p:cViewPr varScale="1">
        <p:scale>
          <a:sx n="53" d="100"/>
          <a:sy n="53" d="100"/>
        </p:scale>
        <p:origin x="1264" y="19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AC21B-67CD-B74B-9B09-2EEFD7E41741}" type="datetimeFigureOut">
              <a:rPr lang="en-US" smtClean="0"/>
              <a:t>9/24/18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DFE74-4248-EF4A-9C71-2AB6E98D66B4}" type="slidenum">
              <a:rPr lang="en-US" smtClean="0"/>
              <a:t>‹#›</a:t>
            </a:fld>
            <a:endParaRPr lang="en-US"/>
          </a:p>
        </p:txBody>
      </p:sp>
    </p:spTree>
    <p:extLst>
      <p:ext uri="{BB962C8B-B14F-4D97-AF65-F5344CB8AC3E}">
        <p14:creationId xmlns:p14="http://schemas.microsoft.com/office/powerpoint/2010/main" val="1845833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843832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4290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4384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0892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53745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816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0553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7720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7896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77424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26024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9900"/>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title style</a:t>
            </a: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text styles</a:t>
            </a:r>
          </a:p>
          <a:p>
            <a:pPr lvl="1"/>
            <a:r>
              <a:rPr lang="en-US" dirty="0">
                <a:sym typeface="Lucida Grande" charset="0"/>
              </a:rPr>
              <a:t>Second level</a:t>
            </a:r>
          </a:p>
          <a:p>
            <a:pPr lvl="2"/>
            <a:r>
              <a:rPr lang="en-US" dirty="0">
                <a:sym typeface="Lucida Grande" charset="0"/>
              </a:rPr>
              <a:t>Third level</a:t>
            </a:r>
          </a:p>
          <a:p>
            <a:pPr lvl="3"/>
            <a:r>
              <a:rPr lang="en-US" dirty="0">
                <a:sym typeface="Lucida Grande" charset="0"/>
              </a:rPr>
              <a:t>Fourth level</a:t>
            </a:r>
          </a:p>
          <a:p>
            <a:pPr lvl="4"/>
            <a:r>
              <a:rPr lang="en-US" dirty="0">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b="1">
          <a:solidFill>
            <a:srgbClr val="010001"/>
          </a:solidFill>
          <a:latin typeface="Helvetica"/>
          <a:ea typeface="MS PGothic" pitchFamily="34" charset="-128"/>
          <a:cs typeface="Helvetica"/>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5715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1pPr>
      <a:lvl2pPr marL="8509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2pPr>
      <a:lvl3pPr marL="12319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3pPr>
      <a:lvl4pPr marL="16129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4pPr>
      <a:lvl5pPr marL="19939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5pPr>
      <a:lvl6pPr marL="2260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a:t>
            </a:r>
            <a:br>
              <a:rPr lang="en-US" dirty="0"/>
            </a:br>
            <a:r>
              <a:rPr lang="en-US" dirty="0"/>
              <a:t>Terrestrial Biomes</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a:t> explain how we define terrestrial biomes.</a:t>
            </a:r>
          </a:p>
          <a:p>
            <a:r>
              <a:rPr lang="en-US" dirty="0"/>
              <a:t> interpret climate diagrams.</a:t>
            </a:r>
          </a:p>
          <a:p>
            <a:r>
              <a:rPr lang="en-US" dirty="0"/>
              <a:t>identify the nine terrestrial biomes.</a:t>
            </a:r>
          </a:p>
        </p:txBody>
      </p:sp>
    </p:spTree>
    <p:extLst>
      <p:ext uri="{BB962C8B-B14F-4D97-AF65-F5344CB8AC3E}">
        <p14:creationId xmlns:p14="http://schemas.microsoft.com/office/powerpoint/2010/main" val="21069128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57919"/>
            <a:ext cx="10464800" cy="2465387"/>
          </a:xfrm>
        </p:spPr>
        <p:txBody>
          <a:bodyPr/>
          <a:lstStyle/>
          <a:p>
            <a:pPr algn="l"/>
            <a:r>
              <a:rPr lang="en-US" dirty="0"/>
              <a:t>Temperate Rainforest</a:t>
            </a:r>
            <a:br>
              <a:rPr lang="en-US" dirty="0"/>
            </a:br>
            <a:endParaRPr lang="en-US" dirty="0"/>
          </a:p>
        </p:txBody>
      </p:sp>
      <p:sp>
        <p:nvSpPr>
          <p:cNvPr id="3" name="Content Placeholder 2"/>
          <p:cNvSpPr>
            <a:spLocks noGrp="1"/>
          </p:cNvSpPr>
          <p:nvPr>
            <p:ph idx="1"/>
          </p:nvPr>
        </p:nvSpPr>
        <p:spPr>
          <a:xfrm>
            <a:off x="1270000" y="2929212"/>
            <a:ext cx="10464800" cy="5840413"/>
          </a:xfrm>
        </p:spPr>
        <p:txBody>
          <a:bodyPr/>
          <a:lstStyle/>
          <a:p>
            <a:r>
              <a:rPr lang="en-US" sz="3200" b="1" dirty="0"/>
              <a:t>Temperate rainforest  </a:t>
            </a:r>
            <a:r>
              <a:rPr lang="en-US" sz="3200" dirty="0"/>
              <a:t>A coastal biome typified by moderate temperatures and high precipitation.</a:t>
            </a:r>
          </a:p>
          <a:p>
            <a:pPr lvl="0"/>
            <a:r>
              <a:rPr lang="en-US" sz="3200" dirty="0"/>
              <a:t>Coastal biome found along the west coast of North America from northern California to Alaska, in southern Chile, on the west coast of New Zealand, and on the island of Tasmania.</a:t>
            </a:r>
          </a:p>
          <a:p>
            <a:pPr lvl="0"/>
            <a:r>
              <a:rPr lang="en-US" sz="3200" dirty="0"/>
              <a:t>Ocean currents moderate temperature fluctuations and provide a source of water vapor.</a:t>
            </a:r>
          </a:p>
          <a:p>
            <a:pPr lvl="0"/>
            <a:r>
              <a:rPr lang="en-US" sz="3200" dirty="0"/>
              <a:t>Nearly 12-month growing season where winters are rainy and summers are foggy.  </a:t>
            </a:r>
          </a:p>
          <a:p>
            <a:pPr lvl="0"/>
            <a:r>
              <a:rPr lang="en-US" sz="3200" dirty="0"/>
              <a:t>Mild temperatures and high precipitation support growth of very large trees.</a:t>
            </a:r>
          </a:p>
          <a:p>
            <a:endParaRPr lang="en-US" sz="3200" dirty="0"/>
          </a:p>
        </p:txBody>
      </p:sp>
    </p:spTree>
    <p:extLst>
      <p:ext uri="{BB962C8B-B14F-4D97-AF65-F5344CB8AC3E}">
        <p14:creationId xmlns:p14="http://schemas.microsoft.com/office/powerpoint/2010/main" val="18166028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51299"/>
            <a:ext cx="10464800" cy="2465387"/>
          </a:xfrm>
        </p:spPr>
        <p:txBody>
          <a:bodyPr/>
          <a:lstStyle/>
          <a:p>
            <a:pPr algn="l"/>
            <a:r>
              <a:rPr lang="en-US" dirty="0"/>
              <a:t>Temperate Rainforest</a:t>
            </a:r>
          </a:p>
        </p:txBody>
      </p:sp>
      <p:pic>
        <p:nvPicPr>
          <p:cNvPr id="4" name="Picture 3"/>
          <p:cNvPicPr>
            <a:picLocks noChangeAspect="1"/>
          </p:cNvPicPr>
          <p:nvPr/>
        </p:nvPicPr>
        <p:blipFill>
          <a:blip r:embed="rId2"/>
          <a:stretch>
            <a:fillRect/>
          </a:stretch>
        </p:blipFill>
        <p:spPr>
          <a:xfrm>
            <a:off x="1270000" y="1288654"/>
            <a:ext cx="6243286" cy="7555689"/>
          </a:xfrm>
          <a:prstGeom prst="rect">
            <a:avLst/>
          </a:prstGeom>
        </p:spPr>
      </p:pic>
      <p:pic>
        <p:nvPicPr>
          <p:cNvPr id="5" name="Picture 4"/>
          <p:cNvPicPr>
            <a:picLocks noChangeAspect="1"/>
          </p:cNvPicPr>
          <p:nvPr/>
        </p:nvPicPr>
        <p:blipFill>
          <a:blip r:embed="rId3"/>
          <a:stretch>
            <a:fillRect/>
          </a:stretch>
        </p:blipFill>
        <p:spPr>
          <a:xfrm>
            <a:off x="1270001" y="8844343"/>
            <a:ext cx="3865624" cy="806147"/>
          </a:xfrm>
          <a:prstGeom prst="rect">
            <a:avLst/>
          </a:prstGeom>
        </p:spPr>
      </p:pic>
      <p:sp>
        <p:nvSpPr>
          <p:cNvPr id="6" name="TextBox 5"/>
          <p:cNvSpPr txBox="1"/>
          <p:nvPr/>
        </p:nvSpPr>
        <p:spPr>
          <a:xfrm>
            <a:off x="7862173" y="3716546"/>
            <a:ext cx="4930199" cy="4031873"/>
          </a:xfrm>
          <a:prstGeom prst="rect">
            <a:avLst/>
          </a:prstGeom>
          <a:noFill/>
        </p:spPr>
        <p:txBody>
          <a:bodyPr wrap="square" rtlCol="0">
            <a:spAutoFit/>
          </a:bodyPr>
          <a:lstStyle/>
          <a:p>
            <a:r>
              <a:rPr lang="en-US" sz="3200" b="1" dirty="0">
                <a:solidFill>
                  <a:srgbClr val="010001"/>
                </a:solidFill>
                <a:latin typeface="Arial"/>
                <a:cs typeface="Arial"/>
              </a:rPr>
              <a:t>Temperate rainforest biome. </a:t>
            </a:r>
          </a:p>
          <a:p>
            <a:r>
              <a:rPr lang="en-US" sz="3200" dirty="0">
                <a:solidFill>
                  <a:srgbClr val="010001"/>
                </a:solidFill>
                <a:latin typeface="Arial"/>
                <a:cs typeface="Arial"/>
              </a:rPr>
              <a:t>Temperate rainforests have moderate mean annual temperatures and high precipitation that supports the growth of very large trees.</a:t>
            </a:r>
          </a:p>
        </p:txBody>
      </p:sp>
    </p:spTree>
    <p:extLst>
      <p:ext uri="{BB962C8B-B14F-4D97-AF65-F5344CB8AC3E}">
        <p14:creationId xmlns:p14="http://schemas.microsoft.com/office/powerpoint/2010/main" val="14960754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85220"/>
            <a:ext cx="10464800" cy="2465387"/>
          </a:xfrm>
        </p:spPr>
        <p:txBody>
          <a:bodyPr/>
          <a:lstStyle/>
          <a:p>
            <a:pPr algn="l"/>
            <a:r>
              <a:rPr lang="en-US" dirty="0"/>
              <a:t>Temperate Seasonal Forest</a:t>
            </a:r>
            <a:br>
              <a:rPr lang="en-US" dirty="0"/>
            </a:br>
            <a:endParaRPr lang="en-US" dirty="0"/>
          </a:p>
        </p:txBody>
      </p:sp>
      <p:sp>
        <p:nvSpPr>
          <p:cNvPr id="3" name="Content Placeholder 2"/>
          <p:cNvSpPr>
            <a:spLocks noGrp="1"/>
          </p:cNvSpPr>
          <p:nvPr>
            <p:ph idx="1"/>
          </p:nvPr>
        </p:nvSpPr>
        <p:spPr>
          <a:xfrm>
            <a:off x="1270000" y="3043760"/>
            <a:ext cx="10464800" cy="5840413"/>
          </a:xfrm>
        </p:spPr>
        <p:txBody>
          <a:bodyPr/>
          <a:lstStyle/>
          <a:p>
            <a:r>
              <a:rPr lang="en-US" sz="3200" b="1" dirty="0"/>
              <a:t>Temperate seasonal forest  </a:t>
            </a:r>
            <a:r>
              <a:rPr lang="en-US" sz="3200" dirty="0"/>
              <a:t>A biome with warm summers and cold winters with over 1 m (39 inches) of precipitation annually.</a:t>
            </a:r>
          </a:p>
          <a:p>
            <a:pPr lvl="0"/>
            <a:r>
              <a:rPr lang="en-US" sz="3200" dirty="0"/>
              <a:t>Receives over 1 m (39 inches) of precipitation annually.</a:t>
            </a:r>
          </a:p>
          <a:p>
            <a:pPr lvl="0"/>
            <a:r>
              <a:rPr lang="en-US" sz="3200" dirty="0"/>
              <a:t>Found in the eastern United States, Japan, China, Europe, Chile and eastern Australia.</a:t>
            </a:r>
          </a:p>
          <a:p>
            <a:pPr lvl="0"/>
            <a:r>
              <a:rPr lang="en-US" sz="3200" dirty="0"/>
              <a:t>Dominated by broadleaf deciduous trees such as beech, male, oak and hickory.</a:t>
            </a:r>
          </a:p>
          <a:p>
            <a:pPr lvl="0"/>
            <a:r>
              <a:rPr lang="en-US" sz="3200" dirty="0"/>
              <a:t>Warmer summer temperatures favor decomposition; soils generally contain more nutrients than those of boreal forests.  </a:t>
            </a:r>
          </a:p>
          <a:p>
            <a:endParaRPr lang="en-US" sz="3200" dirty="0"/>
          </a:p>
        </p:txBody>
      </p:sp>
    </p:spTree>
    <p:extLst>
      <p:ext uri="{BB962C8B-B14F-4D97-AF65-F5344CB8AC3E}">
        <p14:creationId xmlns:p14="http://schemas.microsoft.com/office/powerpoint/2010/main" val="28812089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52953"/>
            <a:ext cx="10464800" cy="2465387"/>
          </a:xfrm>
        </p:spPr>
        <p:txBody>
          <a:bodyPr/>
          <a:lstStyle/>
          <a:p>
            <a:pPr algn="l"/>
            <a:r>
              <a:rPr lang="en-US" dirty="0"/>
              <a:t>Temperate Seasonal Forest</a:t>
            </a:r>
          </a:p>
        </p:txBody>
      </p:sp>
      <p:pic>
        <p:nvPicPr>
          <p:cNvPr id="4" name="Picture 3"/>
          <p:cNvPicPr>
            <a:picLocks noChangeAspect="1"/>
          </p:cNvPicPr>
          <p:nvPr/>
        </p:nvPicPr>
        <p:blipFill>
          <a:blip r:embed="rId2"/>
          <a:stretch>
            <a:fillRect/>
          </a:stretch>
        </p:blipFill>
        <p:spPr>
          <a:xfrm>
            <a:off x="1270000" y="1371606"/>
            <a:ext cx="6190653" cy="7619994"/>
          </a:xfrm>
          <a:prstGeom prst="rect">
            <a:avLst/>
          </a:prstGeom>
        </p:spPr>
      </p:pic>
      <p:pic>
        <p:nvPicPr>
          <p:cNvPr id="5" name="Picture 4"/>
          <p:cNvPicPr>
            <a:picLocks noChangeAspect="1"/>
          </p:cNvPicPr>
          <p:nvPr/>
        </p:nvPicPr>
        <p:blipFill>
          <a:blip r:embed="rId3"/>
          <a:stretch>
            <a:fillRect/>
          </a:stretch>
        </p:blipFill>
        <p:spPr>
          <a:xfrm>
            <a:off x="1270001" y="8917496"/>
            <a:ext cx="3483760" cy="836103"/>
          </a:xfrm>
          <a:prstGeom prst="rect">
            <a:avLst/>
          </a:prstGeom>
        </p:spPr>
      </p:pic>
      <p:sp>
        <p:nvSpPr>
          <p:cNvPr id="6" name="TextBox 5"/>
          <p:cNvSpPr txBox="1"/>
          <p:nvPr/>
        </p:nvSpPr>
        <p:spPr>
          <a:xfrm>
            <a:off x="7587661" y="2521740"/>
            <a:ext cx="5403530" cy="5016757"/>
          </a:xfrm>
          <a:prstGeom prst="rect">
            <a:avLst/>
          </a:prstGeom>
          <a:noFill/>
        </p:spPr>
        <p:txBody>
          <a:bodyPr wrap="square" rtlCol="0">
            <a:spAutoFit/>
          </a:bodyPr>
          <a:lstStyle/>
          <a:p>
            <a:r>
              <a:rPr lang="en-US" sz="3200" b="1" dirty="0">
                <a:solidFill>
                  <a:srgbClr val="010001"/>
                </a:solidFill>
                <a:latin typeface="Arial"/>
                <a:cs typeface="Arial"/>
              </a:rPr>
              <a:t>Temperate seasonal forest biome.</a:t>
            </a:r>
          </a:p>
          <a:p>
            <a:r>
              <a:rPr lang="en-US" sz="3200" dirty="0">
                <a:solidFill>
                  <a:srgbClr val="010001"/>
                </a:solidFill>
                <a:latin typeface="Arial"/>
                <a:cs typeface="Arial"/>
              </a:rPr>
              <a:t>Temperate seasonal forest</a:t>
            </a:r>
          </a:p>
          <a:p>
            <a:r>
              <a:rPr lang="en-US" sz="3200" dirty="0">
                <a:solidFill>
                  <a:srgbClr val="010001"/>
                </a:solidFill>
                <a:latin typeface="Arial"/>
                <a:cs typeface="Arial"/>
              </a:rPr>
              <a:t>biomes have moderate</a:t>
            </a:r>
          </a:p>
          <a:p>
            <a:r>
              <a:rPr lang="en-US" sz="3200" dirty="0">
                <a:solidFill>
                  <a:srgbClr val="010001"/>
                </a:solidFill>
                <a:latin typeface="Arial"/>
                <a:cs typeface="Arial"/>
              </a:rPr>
              <a:t>mean annual temperatures</a:t>
            </a:r>
          </a:p>
          <a:p>
            <a:r>
              <a:rPr lang="en-US" sz="3200" dirty="0">
                <a:solidFill>
                  <a:srgbClr val="010001"/>
                </a:solidFill>
                <a:latin typeface="Arial"/>
                <a:cs typeface="Arial"/>
              </a:rPr>
              <a:t>and moderate amounts of</a:t>
            </a:r>
          </a:p>
          <a:p>
            <a:r>
              <a:rPr lang="en-US" sz="3200" dirty="0">
                <a:solidFill>
                  <a:srgbClr val="010001"/>
                </a:solidFill>
                <a:latin typeface="Arial"/>
                <a:cs typeface="Arial"/>
              </a:rPr>
              <a:t>precipitation that support</a:t>
            </a:r>
          </a:p>
          <a:p>
            <a:r>
              <a:rPr lang="en-US" sz="3200" dirty="0">
                <a:solidFill>
                  <a:srgbClr val="010001"/>
                </a:solidFill>
                <a:latin typeface="Arial"/>
                <a:cs typeface="Arial"/>
              </a:rPr>
              <a:t>broadleaf deciduous trees such as beech, maple, oak, and hickory.</a:t>
            </a:r>
          </a:p>
        </p:txBody>
      </p:sp>
    </p:spTree>
    <p:extLst>
      <p:ext uri="{BB962C8B-B14F-4D97-AF65-F5344CB8AC3E}">
        <p14:creationId xmlns:p14="http://schemas.microsoft.com/office/powerpoint/2010/main" val="24123698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0151"/>
            <a:ext cx="10464800" cy="2465387"/>
          </a:xfrm>
        </p:spPr>
        <p:txBody>
          <a:bodyPr/>
          <a:lstStyle/>
          <a:p>
            <a:pPr algn="l"/>
            <a:r>
              <a:rPr lang="en-US" dirty="0"/>
              <a:t>Woodland/</a:t>
            </a:r>
            <a:r>
              <a:rPr lang="en-US" dirty="0" err="1"/>
              <a:t>Shrubland</a:t>
            </a:r>
            <a:br>
              <a:rPr lang="en-US" dirty="0"/>
            </a:br>
            <a:endParaRPr lang="en-US" dirty="0"/>
          </a:p>
        </p:txBody>
      </p:sp>
      <p:sp>
        <p:nvSpPr>
          <p:cNvPr id="3" name="Content Placeholder 2"/>
          <p:cNvSpPr>
            <a:spLocks noGrp="1"/>
          </p:cNvSpPr>
          <p:nvPr>
            <p:ph idx="1"/>
          </p:nvPr>
        </p:nvSpPr>
        <p:spPr/>
        <p:txBody>
          <a:bodyPr/>
          <a:lstStyle/>
          <a:p>
            <a:r>
              <a:rPr lang="en-US" b="1" dirty="0"/>
              <a:t>Woodland/</a:t>
            </a:r>
            <a:r>
              <a:rPr lang="en-US" b="1" dirty="0" err="1"/>
              <a:t>shrubland</a:t>
            </a:r>
            <a:r>
              <a:rPr lang="en-US" dirty="0"/>
              <a:t>  A biome characterized by hot, dry summers and mild, rainy winters.</a:t>
            </a:r>
          </a:p>
          <a:p>
            <a:pPr lvl="0"/>
            <a:r>
              <a:rPr lang="en-US" dirty="0"/>
              <a:t>Found on the coast of southern California, southern Australia, southern Africa and in the area surrounding the Mediterranean Sea.</a:t>
            </a:r>
          </a:p>
          <a:p>
            <a:pPr lvl="0"/>
            <a:r>
              <a:rPr lang="en-US" dirty="0"/>
              <a:t>There is a 12-month growing season, but plant growth is constrained by low precipitation in summer and by relatively low temperatures in winter.</a:t>
            </a:r>
          </a:p>
          <a:p>
            <a:pPr lvl="0"/>
            <a:r>
              <a:rPr lang="en-US" dirty="0"/>
              <a:t>Wildfires are common and plants of this biome are well adapted to both fire and drought.</a:t>
            </a:r>
          </a:p>
        </p:txBody>
      </p:sp>
    </p:spTree>
    <p:extLst>
      <p:ext uri="{BB962C8B-B14F-4D97-AF65-F5344CB8AC3E}">
        <p14:creationId xmlns:p14="http://schemas.microsoft.com/office/powerpoint/2010/main" val="28456877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2009"/>
            <a:ext cx="10464800" cy="2465387"/>
          </a:xfrm>
        </p:spPr>
        <p:txBody>
          <a:bodyPr/>
          <a:lstStyle/>
          <a:p>
            <a:pPr algn="l"/>
            <a:r>
              <a:rPr lang="en-US" dirty="0"/>
              <a:t>Woodland/</a:t>
            </a:r>
            <a:r>
              <a:rPr lang="en-US" dirty="0" err="1"/>
              <a:t>Shrubland</a:t>
            </a:r>
            <a:endParaRPr lang="en-US" dirty="0"/>
          </a:p>
        </p:txBody>
      </p:sp>
      <p:pic>
        <p:nvPicPr>
          <p:cNvPr id="4" name="Picture 3"/>
          <p:cNvPicPr>
            <a:picLocks noChangeAspect="1"/>
          </p:cNvPicPr>
          <p:nvPr/>
        </p:nvPicPr>
        <p:blipFill>
          <a:blip r:embed="rId2"/>
          <a:stretch>
            <a:fillRect/>
          </a:stretch>
        </p:blipFill>
        <p:spPr>
          <a:xfrm>
            <a:off x="1270000" y="1863238"/>
            <a:ext cx="5397500" cy="7442200"/>
          </a:xfrm>
          <a:prstGeom prst="rect">
            <a:avLst/>
          </a:prstGeom>
        </p:spPr>
      </p:pic>
      <p:sp>
        <p:nvSpPr>
          <p:cNvPr id="5" name="TextBox 4"/>
          <p:cNvSpPr txBox="1"/>
          <p:nvPr/>
        </p:nvSpPr>
        <p:spPr>
          <a:xfrm>
            <a:off x="6667500" y="3773539"/>
            <a:ext cx="5787975" cy="1815882"/>
          </a:xfrm>
          <a:prstGeom prst="rect">
            <a:avLst/>
          </a:prstGeom>
          <a:noFill/>
        </p:spPr>
        <p:txBody>
          <a:bodyPr wrap="square" rtlCol="0">
            <a:spAutoFit/>
          </a:bodyPr>
          <a:lstStyle/>
          <a:p>
            <a:r>
              <a:rPr lang="en-US" sz="2800" b="1" dirty="0">
                <a:solidFill>
                  <a:srgbClr val="010001"/>
                </a:solidFill>
                <a:latin typeface="Arial"/>
                <a:cs typeface="Arial"/>
              </a:rPr>
              <a:t>Woodland/</a:t>
            </a:r>
            <a:r>
              <a:rPr lang="en-US" sz="2800" b="1" dirty="0" err="1">
                <a:solidFill>
                  <a:srgbClr val="010001"/>
                </a:solidFill>
                <a:latin typeface="Arial"/>
                <a:cs typeface="Arial"/>
              </a:rPr>
              <a:t>shrubland</a:t>
            </a:r>
            <a:r>
              <a:rPr lang="en-US" sz="2800" b="1" dirty="0">
                <a:solidFill>
                  <a:srgbClr val="010001"/>
                </a:solidFill>
                <a:latin typeface="Arial"/>
                <a:cs typeface="Arial"/>
              </a:rPr>
              <a:t> biome. </a:t>
            </a:r>
          </a:p>
          <a:p>
            <a:r>
              <a:rPr lang="en-US" sz="2800" dirty="0">
                <a:solidFill>
                  <a:srgbClr val="010001"/>
                </a:solidFill>
                <a:latin typeface="Arial"/>
                <a:cs typeface="Arial"/>
              </a:rPr>
              <a:t>The woodland/</a:t>
            </a:r>
            <a:r>
              <a:rPr lang="en-US" sz="2800" dirty="0" err="1">
                <a:solidFill>
                  <a:srgbClr val="010001"/>
                </a:solidFill>
                <a:latin typeface="Arial"/>
                <a:cs typeface="Arial"/>
              </a:rPr>
              <a:t>shrubland</a:t>
            </a:r>
            <a:r>
              <a:rPr lang="en-US" sz="2800" dirty="0">
                <a:solidFill>
                  <a:srgbClr val="010001"/>
                </a:solidFill>
                <a:latin typeface="Arial"/>
                <a:cs typeface="Arial"/>
              </a:rPr>
              <a:t> biome is characterized by hot, dry summers and mild, rainy winters.</a:t>
            </a:r>
          </a:p>
        </p:txBody>
      </p:sp>
    </p:spTree>
    <p:extLst>
      <p:ext uri="{BB962C8B-B14F-4D97-AF65-F5344CB8AC3E}">
        <p14:creationId xmlns:p14="http://schemas.microsoft.com/office/powerpoint/2010/main" val="10049169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68263"/>
            <a:ext cx="10464800" cy="2465387"/>
          </a:xfrm>
        </p:spPr>
        <p:txBody>
          <a:bodyPr/>
          <a:lstStyle/>
          <a:p>
            <a:pPr algn="l"/>
            <a:r>
              <a:rPr lang="en-US" dirty="0"/>
              <a:t>Temperate Grassland/Cold Desert</a:t>
            </a:r>
            <a:br>
              <a:rPr lang="en-US" dirty="0"/>
            </a:br>
            <a:endParaRPr lang="en-US" dirty="0"/>
          </a:p>
        </p:txBody>
      </p:sp>
      <p:sp>
        <p:nvSpPr>
          <p:cNvPr id="3" name="Content Placeholder 2"/>
          <p:cNvSpPr>
            <a:spLocks noGrp="1"/>
          </p:cNvSpPr>
          <p:nvPr>
            <p:ph idx="1"/>
          </p:nvPr>
        </p:nvSpPr>
        <p:spPr>
          <a:xfrm>
            <a:off x="1270000" y="2541822"/>
            <a:ext cx="10464800" cy="5840413"/>
          </a:xfrm>
        </p:spPr>
        <p:txBody>
          <a:bodyPr/>
          <a:lstStyle/>
          <a:p>
            <a:r>
              <a:rPr lang="en-US" sz="3200" b="1" dirty="0"/>
              <a:t>Temperate grassland/cold desert  </a:t>
            </a:r>
            <a:r>
              <a:rPr lang="en-US" sz="3200" dirty="0"/>
              <a:t>A biome characterized by cold, harsh winters, and hot, dry summers.</a:t>
            </a:r>
          </a:p>
          <a:p>
            <a:pPr lvl="0"/>
            <a:r>
              <a:rPr lang="en-US" sz="3200" dirty="0"/>
              <a:t>Lowest average annual precipitation of any temperate biome.</a:t>
            </a:r>
          </a:p>
          <a:p>
            <a:pPr lvl="0"/>
            <a:r>
              <a:rPr lang="en-US" sz="3200" dirty="0"/>
              <a:t>Found in the Great Plains of North America, in South America, and in central Asia and eastern Europe.</a:t>
            </a:r>
          </a:p>
          <a:p>
            <a:pPr lvl="0"/>
            <a:r>
              <a:rPr lang="en-US" sz="3200" dirty="0"/>
              <a:t>Plant growth constrained by both insufficient precipitation in summer and cold temperatures in winter.</a:t>
            </a:r>
          </a:p>
          <a:p>
            <a:pPr lvl="0"/>
            <a:r>
              <a:rPr lang="en-US" sz="3200" dirty="0"/>
              <a:t>Plants include grasses and non woody flowering plants well-adapted to wildfires and frequent grazing by animals.</a:t>
            </a:r>
          </a:p>
        </p:txBody>
      </p:sp>
    </p:spTree>
    <p:extLst>
      <p:ext uri="{BB962C8B-B14F-4D97-AF65-F5344CB8AC3E}">
        <p14:creationId xmlns:p14="http://schemas.microsoft.com/office/powerpoint/2010/main" val="4931873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Temperate Grassland/Cold Desert</a:t>
            </a:r>
            <a:br>
              <a:rPr lang="en-US" dirty="0"/>
            </a:br>
            <a:endParaRPr lang="en-US" dirty="0"/>
          </a:p>
        </p:txBody>
      </p:sp>
      <p:pic>
        <p:nvPicPr>
          <p:cNvPr id="5" name="Picture 4"/>
          <p:cNvPicPr>
            <a:picLocks noChangeAspect="1"/>
          </p:cNvPicPr>
          <p:nvPr/>
        </p:nvPicPr>
        <p:blipFill>
          <a:blip r:embed="rId2"/>
          <a:stretch>
            <a:fillRect/>
          </a:stretch>
        </p:blipFill>
        <p:spPr>
          <a:xfrm>
            <a:off x="1270000" y="1886823"/>
            <a:ext cx="5372100" cy="7454900"/>
          </a:xfrm>
          <a:prstGeom prst="rect">
            <a:avLst/>
          </a:prstGeom>
        </p:spPr>
      </p:pic>
      <p:sp>
        <p:nvSpPr>
          <p:cNvPr id="6" name="TextBox 5"/>
          <p:cNvSpPr txBox="1"/>
          <p:nvPr/>
        </p:nvSpPr>
        <p:spPr>
          <a:xfrm>
            <a:off x="6876623" y="3428841"/>
            <a:ext cx="5679110" cy="3539430"/>
          </a:xfrm>
          <a:prstGeom prst="rect">
            <a:avLst/>
          </a:prstGeom>
          <a:noFill/>
        </p:spPr>
        <p:txBody>
          <a:bodyPr wrap="square" rtlCol="0">
            <a:spAutoFit/>
          </a:bodyPr>
          <a:lstStyle/>
          <a:p>
            <a:r>
              <a:rPr lang="en-US" sz="3200" b="1" dirty="0">
                <a:solidFill>
                  <a:srgbClr val="010001"/>
                </a:solidFill>
                <a:latin typeface="Arial"/>
                <a:cs typeface="Arial"/>
              </a:rPr>
              <a:t>Temperate grassland/cold desert biome.</a:t>
            </a:r>
          </a:p>
          <a:p>
            <a:r>
              <a:rPr lang="en-US" sz="3200" dirty="0">
                <a:solidFill>
                  <a:srgbClr val="010001"/>
                </a:solidFill>
                <a:latin typeface="Arial"/>
                <a:cs typeface="Arial"/>
              </a:rPr>
              <a:t>The temperate grassland/cold desert biome has cold, harsh winters and hot, dry, summers that support grasses and </a:t>
            </a:r>
            <a:r>
              <a:rPr lang="en-US" sz="3200" dirty="0" err="1">
                <a:solidFill>
                  <a:srgbClr val="010001"/>
                </a:solidFill>
                <a:latin typeface="Arial"/>
                <a:cs typeface="Arial"/>
              </a:rPr>
              <a:t>nonwoody</a:t>
            </a:r>
            <a:r>
              <a:rPr lang="en-US" sz="3200" dirty="0">
                <a:solidFill>
                  <a:srgbClr val="010001"/>
                </a:solidFill>
                <a:latin typeface="Arial"/>
                <a:cs typeface="Arial"/>
              </a:rPr>
              <a:t> flowering plants.</a:t>
            </a:r>
          </a:p>
        </p:txBody>
      </p:sp>
    </p:spTree>
    <p:extLst>
      <p:ext uri="{BB962C8B-B14F-4D97-AF65-F5344CB8AC3E}">
        <p14:creationId xmlns:p14="http://schemas.microsoft.com/office/powerpoint/2010/main" val="6112257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4275"/>
            <a:ext cx="10464800" cy="2465387"/>
          </a:xfrm>
        </p:spPr>
        <p:txBody>
          <a:bodyPr/>
          <a:lstStyle/>
          <a:p>
            <a:pPr algn="l"/>
            <a:r>
              <a:rPr lang="en-US" dirty="0"/>
              <a:t>Tropical Rainforest</a:t>
            </a:r>
            <a:br>
              <a:rPr lang="en-US" dirty="0"/>
            </a:br>
            <a:endParaRPr lang="en-US" dirty="0"/>
          </a:p>
        </p:txBody>
      </p:sp>
      <p:sp>
        <p:nvSpPr>
          <p:cNvPr id="3" name="Content Placeholder 2"/>
          <p:cNvSpPr>
            <a:spLocks noGrp="1"/>
          </p:cNvSpPr>
          <p:nvPr>
            <p:ph idx="1"/>
          </p:nvPr>
        </p:nvSpPr>
        <p:spPr>
          <a:xfrm>
            <a:off x="1270000" y="3086082"/>
            <a:ext cx="10464800" cy="5840413"/>
          </a:xfrm>
        </p:spPr>
        <p:txBody>
          <a:bodyPr/>
          <a:lstStyle/>
          <a:p>
            <a:r>
              <a:rPr lang="en-US" sz="3200" b="1" dirty="0"/>
              <a:t>Tropical rainforest  </a:t>
            </a:r>
            <a:r>
              <a:rPr lang="en-US" sz="3200" dirty="0"/>
              <a:t>A warm and wet biome found between 20° N and 20° S of the equator, with little seasonal temperature variation and high precipitation.</a:t>
            </a:r>
          </a:p>
          <a:p>
            <a:pPr lvl="0"/>
            <a:r>
              <a:rPr lang="en-US" sz="3200" dirty="0"/>
              <a:t>Average annual temperatures exceed 20˚C.  </a:t>
            </a:r>
          </a:p>
          <a:p>
            <a:pPr lvl="0"/>
            <a:r>
              <a:rPr lang="en-US" sz="3200" dirty="0"/>
              <a:t>Found in Central and South America, Africa, Southeast Asia, and northeastern Australia.</a:t>
            </a:r>
          </a:p>
          <a:p>
            <a:pPr lvl="0"/>
            <a:r>
              <a:rPr lang="en-US" sz="3200" dirty="0"/>
              <a:t>Precipitation occurs frequently; warm and wet with little temperature variation.</a:t>
            </a:r>
          </a:p>
          <a:p>
            <a:pPr lvl="0"/>
            <a:r>
              <a:rPr lang="en-US" sz="3200" dirty="0"/>
              <a:t>Contain more biodiversity per hectare than any other terrestrial biome; contain up to two-thirds of Earth's terrestrial species.</a:t>
            </a:r>
          </a:p>
          <a:p>
            <a:endParaRPr lang="en-US" sz="3200" dirty="0"/>
          </a:p>
        </p:txBody>
      </p:sp>
    </p:spTree>
    <p:extLst>
      <p:ext uri="{BB962C8B-B14F-4D97-AF65-F5344CB8AC3E}">
        <p14:creationId xmlns:p14="http://schemas.microsoft.com/office/powerpoint/2010/main" val="31286706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41269"/>
            <a:ext cx="10464800" cy="2465387"/>
          </a:xfrm>
        </p:spPr>
        <p:txBody>
          <a:bodyPr/>
          <a:lstStyle/>
          <a:p>
            <a:pPr algn="l"/>
            <a:r>
              <a:rPr lang="en-US" dirty="0"/>
              <a:t>Tropical Rainforest</a:t>
            </a:r>
          </a:p>
        </p:txBody>
      </p:sp>
      <p:pic>
        <p:nvPicPr>
          <p:cNvPr id="4" name="Picture 3"/>
          <p:cNvPicPr>
            <a:picLocks noChangeAspect="1"/>
          </p:cNvPicPr>
          <p:nvPr/>
        </p:nvPicPr>
        <p:blipFill>
          <a:blip r:embed="rId2"/>
          <a:stretch>
            <a:fillRect/>
          </a:stretch>
        </p:blipFill>
        <p:spPr>
          <a:xfrm>
            <a:off x="1270000" y="1750755"/>
            <a:ext cx="5448300" cy="7581900"/>
          </a:xfrm>
          <a:prstGeom prst="rect">
            <a:avLst/>
          </a:prstGeom>
        </p:spPr>
      </p:pic>
      <p:sp>
        <p:nvSpPr>
          <p:cNvPr id="5" name="TextBox 4"/>
          <p:cNvSpPr txBox="1"/>
          <p:nvPr/>
        </p:nvSpPr>
        <p:spPr>
          <a:xfrm>
            <a:off x="6967343" y="3283704"/>
            <a:ext cx="5624678" cy="4031873"/>
          </a:xfrm>
          <a:prstGeom prst="rect">
            <a:avLst/>
          </a:prstGeom>
          <a:noFill/>
        </p:spPr>
        <p:txBody>
          <a:bodyPr wrap="square" rtlCol="0">
            <a:spAutoFit/>
          </a:bodyPr>
          <a:lstStyle/>
          <a:p>
            <a:r>
              <a:rPr lang="en-US" sz="3200" b="1" dirty="0">
                <a:solidFill>
                  <a:srgbClr val="010001"/>
                </a:solidFill>
                <a:latin typeface="Arial"/>
                <a:cs typeface="Arial"/>
              </a:rPr>
              <a:t>Tropical rainforest biome. </a:t>
            </a:r>
          </a:p>
          <a:p>
            <a:r>
              <a:rPr lang="en-US" sz="3200" dirty="0">
                <a:solidFill>
                  <a:srgbClr val="010001"/>
                </a:solidFill>
                <a:latin typeface="Arial"/>
                <a:cs typeface="Arial"/>
              </a:rPr>
              <a:t>Tropical rainforests</a:t>
            </a:r>
          </a:p>
          <a:p>
            <a:r>
              <a:rPr lang="en-US" sz="3200" dirty="0">
                <a:solidFill>
                  <a:srgbClr val="010001"/>
                </a:solidFill>
                <a:latin typeface="Arial"/>
                <a:cs typeface="Arial"/>
              </a:rPr>
              <a:t>are warm and wet, with little seasonal temperature variation. These forests are highly productive with several distinctive layers of</a:t>
            </a:r>
          </a:p>
          <a:p>
            <a:r>
              <a:rPr lang="en-US" sz="3200" dirty="0">
                <a:solidFill>
                  <a:srgbClr val="010001"/>
                </a:solidFill>
                <a:latin typeface="Arial"/>
                <a:cs typeface="Arial"/>
              </a:rPr>
              <a:t>vegetation.</a:t>
            </a:r>
          </a:p>
        </p:txBody>
      </p:sp>
    </p:spTree>
    <p:extLst>
      <p:ext uri="{BB962C8B-B14F-4D97-AF65-F5344CB8AC3E}">
        <p14:creationId xmlns:p14="http://schemas.microsoft.com/office/powerpoint/2010/main" val="5286119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Terrestrial biomes are defined by dominant plant growth forms</a:t>
            </a:r>
            <a:br>
              <a:rPr lang="en-US" dirty="0"/>
            </a:br>
            <a:endParaRPr lang="en-US" dirty="0"/>
          </a:p>
        </p:txBody>
      </p:sp>
      <p:sp>
        <p:nvSpPr>
          <p:cNvPr id="3" name="Content Placeholder 2"/>
          <p:cNvSpPr>
            <a:spLocks noGrp="1"/>
          </p:cNvSpPr>
          <p:nvPr>
            <p:ph idx="1"/>
          </p:nvPr>
        </p:nvSpPr>
        <p:spPr/>
        <p:txBody>
          <a:bodyPr/>
          <a:lstStyle/>
          <a:p>
            <a:r>
              <a:rPr lang="en-US" b="1" dirty="0"/>
              <a:t>Terrestrial biome  </a:t>
            </a:r>
            <a:r>
              <a:rPr lang="en-US" dirty="0"/>
              <a:t>A geographic region categorized by a particular combination of average annual temperature, annual precipitation, and distinctive plant growth forms on land.</a:t>
            </a:r>
          </a:p>
          <a:p>
            <a:r>
              <a:rPr lang="en-US" b="1" dirty="0"/>
              <a:t>Aquatic biome  </a:t>
            </a:r>
            <a:r>
              <a:rPr lang="en-US" dirty="0"/>
              <a:t>An aquatic region characterized by a particular combination of salinity, depth, and water flow.</a:t>
            </a:r>
          </a:p>
        </p:txBody>
      </p:sp>
    </p:spTree>
    <p:extLst>
      <p:ext uri="{BB962C8B-B14F-4D97-AF65-F5344CB8AC3E}">
        <p14:creationId xmlns:p14="http://schemas.microsoft.com/office/powerpoint/2010/main" val="11860216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9411"/>
            <a:ext cx="10464800" cy="2465387"/>
          </a:xfrm>
        </p:spPr>
        <p:txBody>
          <a:bodyPr/>
          <a:lstStyle/>
          <a:p>
            <a:pPr algn="l"/>
            <a:r>
              <a:rPr lang="en-US" dirty="0"/>
              <a:t>Tropical Seasonal Forest/ Savanna</a:t>
            </a:r>
            <a:br>
              <a:rPr lang="en-US" dirty="0"/>
            </a:br>
            <a:endParaRPr lang="en-US" dirty="0"/>
          </a:p>
        </p:txBody>
      </p:sp>
      <p:sp>
        <p:nvSpPr>
          <p:cNvPr id="3" name="Content Placeholder 2"/>
          <p:cNvSpPr>
            <a:spLocks noGrp="1"/>
          </p:cNvSpPr>
          <p:nvPr>
            <p:ph idx="1"/>
          </p:nvPr>
        </p:nvSpPr>
        <p:spPr/>
        <p:txBody>
          <a:bodyPr/>
          <a:lstStyle/>
          <a:p>
            <a:r>
              <a:rPr lang="en-US" sz="3200" b="1" dirty="0"/>
              <a:t>Tropical seasonal forest/savanna  </a:t>
            </a:r>
            <a:r>
              <a:rPr lang="en-US" sz="3200" dirty="0"/>
              <a:t>A biome marked by warm temperatures and distinct wet and dry seasons.</a:t>
            </a:r>
          </a:p>
          <a:p>
            <a:pPr lvl="0"/>
            <a:r>
              <a:rPr lang="en-US" sz="3200" dirty="0"/>
              <a:t>Tropical seasonal forests are common in much of Central America, on the Atlantic coast of South America, in southern Asia, in northwestern Australia, and in sub-Saharan Africa.</a:t>
            </a:r>
          </a:p>
          <a:p>
            <a:pPr lvl="0"/>
            <a:r>
              <a:rPr lang="en-US" sz="3200" dirty="0"/>
              <a:t>Soil in this biome is fairly fertile and can be farmed due to high decomposition rates, but the low amount of precipitation constrains plants from using the soil nutrients that are released.</a:t>
            </a:r>
          </a:p>
          <a:p>
            <a:pPr lvl="0"/>
            <a:r>
              <a:rPr lang="en-US" sz="3200" dirty="0"/>
              <a:t>Grasses and scattered deciduous trees are common.</a:t>
            </a:r>
          </a:p>
          <a:p>
            <a:endParaRPr lang="en-US" sz="3200" dirty="0"/>
          </a:p>
        </p:txBody>
      </p:sp>
    </p:spTree>
    <p:extLst>
      <p:ext uri="{BB962C8B-B14F-4D97-AF65-F5344CB8AC3E}">
        <p14:creationId xmlns:p14="http://schemas.microsoft.com/office/powerpoint/2010/main" val="36067436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Tropical Seasonal Forest/ Savanna</a:t>
            </a:r>
            <a:br>
              <a:rPr lang="en-US" dirty="0"/>
            </a:br>
            <a:endParaRPr lang="en-US" dirty="0"/>
          </a:p>
        </p:txBody>
      </p:sp>
      <p:pic>
        <p:nvPicPr>
          <p:cNvPr id="3" name="Picture 2"/>
          <p:cNvPicPr>
            <a:picLocks noChangeAspect="1"/>
          </p:cNvPicPr>
          <p:nvPr/>
        </p:nvPicPr>
        <p:blipFill>
          <a:blip r:embed="rId2"/>
          <a:stretch>
            <a:fillRect/>
          </a:stretch>
        </p:blipFill>
        <p:spPr>
          <a:xfrm>
            <a:off x="1270000" y="1701800"/>
            <a:ext cx="5461000" cy="7569200"/>
          </a:xfrm>
          <a:prstGeom prst="rect">
            <a:avLst/>
          </a:prstGeom>
        </p:spPr>
      </p:pic>
      <p:sp>
        <p:nvSpPr>
          <p:cNvPr id="4" name="TextBox 3"/>
          <p:cNvSpPr txBox="1"/>
          <p:nvPr/>
        </p:nvSpPr>
        <p:spPr>
          <a:xfrm>
            <a:off x="7010399" y="1981201"/>
            <a:ext cx="5520268" cy="5509200"/>
          </a:xfrm>
          <a:prstGeom prst="rect">
            <a:avLst/>
          </a:prstGeom>
          <a:noFill/>
        </p:spPr>
        <p:txBody>
          <a:bodyPr wrap="square" rtlCol="0">
            <a:spAutoFit/>
          </a:bodyPr>
          <a:lstStyle/>
          <a:p>
            <a:r>
              <a:rPr lang="en-US" sz="3200" b="1" dirty="0">
                <a:solidFill>
                  <a:srgbClr val="010001"/>
                </a:solidFill>
                <a:latin typeface="Arial"/>
                <a:cs typeface="Arial"/>
              </a:rPr>
              <a:t>Tropical seasonal forest/savanna biome. </a:t>
            </a:r>
          </a:p>
          <a:p>
            <a:r>
              <a:rPr lang="en-US" sz="3200" dirty="0">
                <a:solidFill>
                  <a:srgbClr val="010001"/>
                </a:solidFill>
                <a:latin typeface="Arial"/>
                <a:cs typeface="Arial"/>
              </a:rPr>
              <a:t>Tropical seasonal forest and savannas have warm</a:t>
            </a:r>
          </a:p>
          <a:p>
            <a:r>
              <a:rPr lang="en-US" sz="3200" dirty="0">
                <a:solidFill>
                  <a:srgbClr val="010001"/>
                </a:solidFill>
                <a:latin typeface="Arial"/>
                <a:cs typeface="Arial"/>
              </a:rPr>
              <a:t>temperatures and distinct wet and dry seasons. Vegetation ranges from dense stands of shrubs and trees to relatively open landscapes dominated by grasses and scattered deciduous trees.</a:t>
            </a:r>
          </a:p>
        </p:txBody>
      </p:sp>
    </p:spTree>
    <p:extLst>
      <p:ext uri="{BB962C8B-B14F-4D97-AF65-F5344CB8AC3E}">
        <p14:creationId xmlns:p14="http://schemas.microsoft.com/office/powerpoint/2010/main" val="3110923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Subtropical Desert</a:t>
            </a:r>
            <a:br>
              <a:rPr lang="en-US" dirty="0"/>
            </a:br>
            <a:endParaRPr lang="en-US" dirty="0"/>
          </a:p>
        </p:txBody>
      </p:sp>
      <p:sp>
        <p:nvSpPr>
          <p:cNvPr id="3" name="Content Placeholder 2"/>
          <p:cNvSpPr>
            <a:spLocks noGrp="1"/>
          </p:cNvSpPr>
          <p:nvPr>
            <p:ph idx="1"/>
          </p:nvPr>
        </p:nvSpPr>
        <p:spPr/>
        <p:txBody>
          <a:bodyPr/>
          <a:lstStyle/>
          <a:p>
            <a:r>
              <a:rPr lang="en-US" b="1" dirty="0"/>
              <a:t>Subtropical desert  </a:t>
            </a:r>
            <a:r>
              <a:rPr lang="en-US" dirty="0"/>
              <a:t>A biome prevailing at approximately 30° N and 30° S, with hot temperatures, extremely dry conditions, and sparse vegetation.</a:t>
            </a:r>
          </a:p>
          <a:p>
            <a:pPr lvl="0"/>
            <a:r>
              <a:rPr lang="en-US" dirty="0"/>
              <a:t>The Mojave Desert in the southwestern United States, the Sahara in Africa, the Arabian Desert of the Middle East and the Great Victoria Desert of Australia are all subtropical deserts.</a:t>
            </a:r>
          </a:p>
          <a:p>
            <a:pPr lvl="0"/>
            <a:r>
              <a:rPr lang="en-US" dirty="0"/>
              <a:t>Cacti, </a:t>
            </a:r>
            <a:r>
              <a:rPr lang="en-US" dirty="0" err="1"/>
              <a:t>euphorbs</a:t>
            </a:r>
            <a:r>
              <a:rPr lang="en-US" dirty="0"/>
              <a:t> and succulent plants are well adapted to this biome.</a:t>
            </a:r>
          </a:p>
        </p:txBody>
      </p:sp>
    </p:spTree>
    <p:extLst>
      <p:ext uri="{BB962C8B-B14F-4D97-AF65-F5344CB8AC3E}">
        <p14:creationId xmlns:p14="http://schemas.microsoft.com/office/powerpoint/2010/main" val="38389789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53450"/>
            <a:ext cx="10464800" cy="2465387"/>
          </a:xfrm>
        </p:spPr>
        <p:txBody>
          <a:bodyPr/>
          <a:lstStyle/>
          <a:p>
            <a:pPr algn="l"/>
            <a:r>
              <a:rPr lang="en-US" dirty="0"/>
              <a:t>Subtropical Desert </a:t>
            </a:r>
          </a:p>
        </p:txBody>
      </p:sp>
      <p:pic>
        <p:nvPicPr>
          <p:cNvPr id="4" name="Picture 3"/>
          <p:cNvPicPr>
            <a:picLocks noChangeAspect="1"/>
          </p:cNvPicPr>
          <p:nvPr/>
        </p:nvPicPr>
        <p:blipFill>
          <a:blip r:embed="rId2"/>
          <a:stretch>
            <a:fillRect/>
          </a:stretch>
        </p:blipFill>
        <p:spPr>
          <a:xfrm>
            <a:off x="1270000" y="1888067"/>
            <a:ext cx="5486400" cy="7556500"/>
          </a:xfrm>
          <a:prstGeom prst="rect">
            <a:avLst/>
          </a:prstGeom>
        </p:spPr>
      </p:pic>
      <p:sp>
        <p:nvSpPr>
          <p:cNvPr id="5" name="TextBox 4"/>
          <p:cNvSpPr txBox="1"/>
          <p:nvPr/>
        </p:nvSpPr>
        <p:spPr>
          <a:xfrm>
            <a:off x="7112000" y="3505200"/>
            <a:ext cx="5537200" cy="2554545"/>
          </a:xfrm>
          <a:prstGeom prst="rect">
            <a:avLst/>
          </a:prstGeom>
          <a:noFill/>
        </p:spPr>
        <p:txBody>
          <a:bodyPr wrap="square" rtlCol="0">
            <a:spAutoFit/>
          </a:bodyPr>
          <a:lstStyle/>
          <a:p>
            <a:r>
              <a:rPr lang="en-US" sz="3200" b="1" dirty="0">
                <a:solidFill>
                  <a:srgbClr val="010001"/>
                </a:solidFill>
                <a:latin typeface="Arial"/>
                <a:cs typeface="Arial"/>
              </a:rPr>
              <a:t>Subtropical desert biome. </a:t>
            </a:r>
            <a:r>
              <a:rPr lang="en-US" sz="3200" dirty="0">
                <a:solidFill>
                  <a:srgbClr val="010001"/>
                </a:solidFill>
                <a:latin typeface="Arial"/>
                <a:cs typeface="Arial"/>
              </a:rPr>
              <a:t>Subtropical deserts have hot temperatures, extremely dry conditions, and sparse</a:t>
            </a:r>
          </a:p>
          <a:p>
            <a:r>
              <a:rPr lang="en-US" sz="3200" dirty="0">
                <a:solidFill>
                  <a:srgbClr val="010001"/>
                </a:solidFill>
                <a:latin typeface="Arial"/>
                <a:cs typeface="Arial"/>
              </a:rPr>
              <a:t>vegetation.</a:t>
            </a:r>
          </a:p>
        </p:txBody>
      </p:sp>
    </p:spTree>
    <p:extLst>
      <p:ext uri="{BB962C8B-B14F-4D97-AF65-F5344CB8AC3E}">
        <p14:creationId xmlns:p14="http://schemas.microsoft.com/office/powerpoint/2010/main" val="27780660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13  </a:t>
            </a:r>
            <a:br>
              <a:rPr lang="en-US" dirty="0"/>
            </a:br>
            <a:r>
              <a:rPr lang="en-US" dirty="0"/>
              <a:t>Aquatic Biomes</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a:t>identify the major freshwater biomes.</a:t>
            </a:r>
          </a:p>
          <a:p>
            <a:r>
              <a:rPr lang="en-US" dirty="0"/>
              <a:t>identify the major marine biomes.</a:t>
            </a:r>
          </a:p>
        </p:txBody>
      </p:sp>
    </p:spTree>
    <p:extLst>
      <p:ext uri="{BB962C8B-B14F-4D97-AF65-F5344CB8AC3E}">
        <p14:creationId xmlns:p14="http://schemas.microsoft.com/office/powerpoint/2010/main" val="9180649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Freshwater biomes have low salinity</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Freshwater biomes include:</a:t>
            </a:r>
          </a:p>
          <a:p>
            <a:pPr lvl="0"/>
            <a:r>
              <a:rPr lang="en-US" dirty="0"/>
              <a:t>Streams and rivers</a:t>
            </a:r>
          </a:p>
          <a:p>
            <a:pPr lvl="0"/>
            <a:r>
              <a:rPr lang="en-US" dirty="0"/>
              <a:t>Lakes and ponds</a:t>
            </a:r>
          </a:p>
          <a:p>
            <a:pPr lvl="0"/>
            <a:r>
              <a:rPr lang="en-US" dirty="0"/>
              <a:t>Freshwater wetlands</a:t>
            </a:r>
          </a:p>
          <a:p>
            <a:pPr marL="0" indent="0">
              <a:buNone/>
            </a:pPr>
            <a:endParaRPr lang="en-US" dirty="0"/>
          </a:p>
        </p:txBody>
      </p:sp>
    </p:spTree>
    <p:extLst>
      <p:ext uri="{BB962C8B-B14F-4D97-AF65-F5344CB8AC3E}">
        <p14:creationId xmlns:p14="http://schemas.microsoft.com/office/powerpoint/2010/main" val="13598464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Streams and Rivers</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pPr lvl="0"/>
            <a:r>
              <a:rPr lang="en-US" dirty="0"/>
              <a:t>Flowing fresh water that may originate from underground springs or as runoff from rain or melting snow.</a:t>
            </a:r>
          </a:p>
          <a:p>
            <a:pPr lvl="0"/>
            <a:r>
              <a:rPr lang="en-US" dirty="0"/>
              <a:t>Streams are typically narrow and carry relatively small amounts of water where rivers are usually wider and carry larger amounts of water.</a:t>
            </a:r>
          </a:p>
          <a:p>
            <a:pPr marL="0" indent="0">
              <a:buNone/>
            </a:pPr>
            <a:endParaRPr lang="en-US" dirty="0"/>
          </a:p>
        </p:txBody>
      </p:sp>
    </p:spTree>
    <p:extLst>
      <p:ext uri="{BB962C8B-B14F-4D97-AF65-F5344CB8AC3E}">
        <p14:creationId xmlns:p14="http://schemas.microsoft.com/office/powerpoint/2010/main" val="22265935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82014"/>
            <a:ext cx="10464800" cy="2465387"/>
          </a:xfrm>
        </p:spPr>
        <p:txBody>
          <a:bodyPr/>
          <a:lstStyle/>
          <a:p>
            <a:pPr algn="l"/>
            <a:r>
              <a:rPr lang="en-US" dirty="0"/>
              <a:t>Lakes and Ponds</a:t>
            </a:r>
            <a:br>
              <a:rPr lang="en-US" dirty="0"/>
            </a:br>
            <a:endParaRPr lang="en-US" dirty="0"/>
          </a:p>
        </p:txBody>
      </p:sp>
      <p:sp>
        <p:nvSpPr>
          <p:cNvPr id="3" name="Content Placeholder 2"/>
          <p:cNvSpPr>
            <a:spLocks noGrp="1"/>
          </p:cNvSpPr>
          <p:nvPr>
            <p:ph idx="1"/>
          </p:nvPr>
        </p:nvSpPr>
        <p:spPr/>
        <p:txBody>
          <a:bodyPr/>
          <a:lstStyle/>
          <a:p>
            <a:pPr lvl="0"/>
            <a:r>
              <a:rPr lang="en-US" sz="2800" dirty="0"/>
              <a:t>Lakes and ponds contain standing water, at least some of which is too deep to support emergent vegetation.</a:t>
            </a:r>
          </a:p>
          <a:p>
            <a:pPr lvl="0"/>
            <a:r>
              <a:rPr lang="en-US" sz="2800" dirty="0"/>
              <a:t>Lakes are larger than ponds but there is no clear point at which a pond is considered large enough to be called a lake.</a:t>
            </a:r>
          </a:p>
          <a:p>
            <a:r>
              <a:rPr lang="en-US" sz="2800" b="1" dirty="0"/>
              <a:t>Littoral zone  </a:t>
            </a:r>
            <a:r>
              <a:rPr lang="en-US" sz="2800" dirty="0"/>
              <a:t>The shallow zone of soil and water in lakes and ponds where most algae and emergent plants grow.</a:t>
            </a:r>
          </a:p>
          <a:p>
            <a:r>
              <a:rPr lang="en-US" sz="2800" b="1" dirty="0"/>
              <a:t>Limnetic zone  </a:t>
            </a:r>
            <a:r>
              <a:rPr lang="en-US" sz="2800" dirty="0"/>
              <a:t>A zone of open water in lakes and ponds.</a:t>
            </a:r>
          </a:p>
          <a:p>
            <a:r>
              <a:rPr lang="en-US" sz="2800" b="1" dirty="0"/>
              <a:t>Phytoplankton</a:t>
            </a:r>
            <a:r>
              <a:rPr lang="en-US" sz="2800" dirty="0"/>
              <a:t>  Floating algae.</a:t>
            </a:r>
          </a:p>
          <a:p>
            <a:r>
              <a:rPr lang="en-US" sz="2800" b="1" dirty="0" err="1"/>
              <a:t>Profundal</a:t>
            </a:r>
            <a:r>
              <a:rPr lang="en-US" sz="2800" b="1" dirty="0"/>
              <a:t> zone  </a:t>
            </a:r>
            <a:r>
              <a:rPr lang="en-US" sz="2800" dirty="0"/>
              <a:t>A region of water where sunlight does not reach, below the limnetic zone in very deep lakes.</a:t>
            </a:r>
          </a:p>
          <a:p>
            <a:r>
              <a:rPr lang="en-US" sz="2800" b="1" dirty="0"/>
              <a:t>Benthic zone  </a:t>
            </a:r>
            <a:r>
              <a:rPr lang="en-US" sz="2800" dirty="0"/>
              <a:t>The muddy bottom of a lake, pond, or ocean.</a:t>
            </a:r>
          </a:p>
        </p:txBody>
      </p:sp>
    </p:spTree>
    <p:extLst>
      <p:ext uri="{BB962C8B-B14F-4D97-AF65-F5344CB8AC3E}">
        <p14:creationId xmlns:p14="http://schemas.microsoft.com/office/powerpoint/2010/main" val="25038286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22780"/>
            <a:ext cx="10464800" cy="2465387"/>
          </a:xfrm>
        </p:spPr>
        <p:txBody>
          <a:bodyPr/>
          <a:lstStyle/>
          <a:p>
            <a:pPr algn="l"/>
            <a:r>
              <a:rPr lang="en-US" dirty="0"/>
              <a:t>Lakes and Ponds</a:t>
            </a:r>
            <a:br>
              <a:rPr lang="en-US" dirty="0"/>
            </a:br>
            <a:endParaRPr lang="en-US" dirty="0"/>
          </a:p>
        </p:txBody>
      </p:sp>
      <p:pic>
        <p:nvPicPr>
          <p:cNvPr id="5" name="Picture 4"/>
          <p:cNvPicPr>
            <a:picLocks noChangeAspect="1"/>
          </p:cNvPicPr>
          <p:nvPr/>
        </p:nvPicPr>
        <p:blipFill>
          <a:blip r:embed="rId2"/>
          <a:stretch>
            <a:fillRect/>
          </a:stretch>
        </p:blipFill>
        <p:spPr>
          <a:xfrm>
            <a:off x="1270000" y="1896533"/>
            <a:ext cx="7186091" cy="7399866"/>
          </a:xfrm>
          <a:prstGeom prst="rect">
            <a:avLst/>
          </a:prstGeom>
        </p:spPr>
      </p:pic>
      <p:sp>
        <p:nvSpPr>
          <p:cNvPr id="6" name="TextBox 5"/>
          <p:cNvSpPr txBox="1"/>
          <p:nvPr/>
        </p:nvSpPr>
        <p:spPr>
          <a:xfrm>
            <a:off x="8585201" y="1896533"/>
            <a:ext cx="4030132" cy="6370974"/>
          </a:xfrm>
          <a:prstGeom prst="rect">
            <a:avLst/>
          </a:prstGeom>
          <a:noFill/>
        </p:spPr>
        <p:txBody>
          <a:bodyPr wrap="square" rtlCol="0">
            <a:spAutoFit/>
          </a:bodyPr>
          <a:lstStyle/>
          <a:p>
            <a:r>
              <a:rPr lang="en-US" sz="2400" b="1" dirty="0">
                <a:solidFill>
                  <a:srgbClr val="010001"/>
                </a:solidFill>
                <a:latin typeface="Arial"/>
                <a:cs typeface="Arial"/>
              </a:rPr>
              <a:t>Lake zones. </a:t>
            </a:r>
            <a:r>
              <a:rPr lang="en-US" sz="2400" dirty="0">
                <a:solidFill>
                  <a:srgbClr val="010001"/>
                </a:solidFill>
                <a:latin typeface="Arial"/>
                <a:cs typeface="Arial"/>
              </a:rPr>
              <a:t>The littoral zone consists of shallow</a:t>
            </a:r>
          </a:p>
          <a:p>
            <a:r>
              <a:rPr lang="en-US" sz="2400" dirty="0">
                <a:solidFill>
                  <a:srgbClr val="010001"/>
                </a:solidFill>
                <a:latin typeface="Arial"/>
                <a:cs typeface="Arial"/>
              </a:rPr>
              <a:t>water with emerging, rooted plants whereas the limnetic zone is the deeper water where plants do not emerge. The deepest water, where oxygen can be limiting because little sunlight penetrates to allow</a:t>
            </a:r>
          </a:p>
          <a:p>
            <a:r>
              <a:rPr lang="en-US" sz="2400" dirty="0">
                <a:solidFill>
                  <a:srgbClr val="010001"/>
                </a:solidFill>
                <a:latin typeface="Arial"/>
                <a:cs typeface="Arial"/>
              </a:rPr>
              <a:t>photosynthesis by producers, is the </a:t>
            </a:r>
            <a:r>
              <a:rPr lang="en-US" sz="2400" dirty="0" err="1">
                <a:solidFill>
                  <a:srgbClr val="010001"/>
                </a:solidFill>
                <a:latin typeface="Arial"/>
                <a:cs typeface="Arial"/>
              </a:rPr>
              <a:t>profundal</a:t>
            </a:r>
            <a:r>
              <a:rPr lang="en-US" sz="2400" dirty="0">
                <a:solidFill>
                  <a:srgbClr val="010001"/>
                </a:solidFill>
                <a:latin typeface="Arial"/>
                <a:cs typeface="Arial"/>
              </a:rPr>
              <a:t> zone. The sediments</a:t>
            </a:r>
          </a:p>
          <a:p>
            <a:r>
              <a:rPr lang="en-US" sz="2400" dirty="0">
                <a:solidFill>
                  <a:srgbClr val="010001"/>
                </a:solidFill>
                <a:latin typeface="Arial"/>
                <a:cs typeface="Arial"/>
              </a:rPr>
              <a:t>that lie beneath the littoral, limnetic, and </a:t>
            </a:r>
            <a:r>
              <a:rPr lang="en-US" sz="2400" dirty="0" err="1">
                <a:solidFill>
                  <a:srgbClr val="010001"/>
                </a:solidFill>
                <a:latin typeface="Arial"/>
                <a:cs typeface="Arial"/>
              </a:rPr>
              <a:t>profundal</a:t>
            </a:r>
            <a:r>
              <a:rPr lang="en-US" sz="2400" dirty="0">
                <a:solidFill>
                  <a:srgbClr val="010001"/>
                </a:solidFill>
                <a:latin typeface="Arial"/>
                <a:cs typeface="Arial"/>
              </a:rPr>
              <a:t> zones constitute the benthic zone.</a:t>
            </a:r>
          </a:p>
        </p:txBody>
      </p:sp>
    </p:spTree>
    <p:extLst>
      <p:ext uri="{BB962C8B-B14F-4D97-AF65-F5344CB8AC3E}">
        <p14:creationId xmlns:p14="http://schemas.microsoft.com/office/powerpoint/2010/main" val="33642953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Lakes and Ponds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Lakes are classified by their level of primary productivity.</a:t>
            </a:r>
          </a:p>
          <a:p>
            <a:r>
              <a:rPr lang="en-US" b="1" dirty="0"/>
              <a:t>Oligotrophic</a:t>
            </a:r>
            <a:r>
              <a:rPr lang="en-US" dirty="0"/>
              <a:t>  Describes a lake with a low level of productivity.</a:t>
            </a:r>
          </a:p>
          <a:p>
            <a:r>
              <a:rPr lang="en-US" b="1" dirty="0"/>
              <a:t>Mesotrophic</a:t>
            </a:r>
            <a:r>
              <a:rPr lang="en-US" dirty="0"/>
              <a:t>  Describes a lake with a moderate level of productivity.</a:t>
            </a:r>
          </a:p>
          <a:p>
            <a:r>
              <a:rPr lang="en-US" b="1" dirty="0"/>
              <a:t>Eutrophic</a:t>
            </a:r>
            <a:r>
              <a:rPr lang="en-US" dirty="0"/>
              <a:t>  Describes a lake with a high level of productivity.</a:t>
            </a:r>
          </a:p>
        </p:txBody>
      </p:sp>
    </p:spTree>
    <p:extLst>
      <p:ext uri="{BB962C8B-B14F-4D97-AF65-F5344CB8AC3E}">
        <p14:creationId xmlns:p14="http://schemas.microsoft.com/office/powerpoint/2010/main" val="2221747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46333"/>
            <a:ext cx="10464800" cy="2465387"/>
          </a:xfrm>
        </p:spPr>
        <p:txBody>
          <a:bodyPr/>
          <a:lstStyle/>
          <a:p>
            <a:pPr algn="l"/>
            <a:r>
              <a:rPr lang="en-US" dirty="0"/>
              <a:t>Terrestrial Biomes</a:t>
            </a:r>
            <a:br>
              <a:rPr lang="en-US" dirty="0"/>
            </a:br>
            <a:endParaRPr lang="en-US" dirty="0"/>
          </a:p>
        </p:txBody>
      </p:sp>
      <p:pic>
        <p:nvPicPr>
          <p:cNvPr id="4" name="Picture 3"/>
          <p:cNvPicPr>
            <a:picLocks noChangeAspect="1"/>
          </p:cNvPicPr>
          <p:nvPr/>
        </p:nvPicPr>
        <p:blipFill>
          <a:blip r:embed="rId2"/>
          <a:stretch>
            <a:fillRect/>
          </a:stretch>
        </p:blipFill>
        <p:spPr>
          <a:xfrm>
            <a:off x="476770" y="1565827"/>
            <a:ext cx="11799705" cy="6819748"/>
          </a:xfrm>
          <a:prstGeom prst="rect">
            <a:avLst/>
          </a:prstGeom>
        </p:spPr>
      </p:pic>
      <p:sp>
        <p:nvSpPr>
          <p:cNvPr id="5" name="TextBox 4"/>
          <p:cNvSpPr txBox="1"/>
          <p:nvPr/>
        </p:nvSpPr>
        <p:spPr>
          <a:xfrm>
            <a:off x="476770" y="8553660"/>
            <a:ext cx="12147527" cy="954107"/>
          </a:xfrm>
          <a:prstGeom prst="rect">
            <a:avLst/>
          </a:prstGeom>
          <a:noFill/>
        </p:spPr>
        <p:txBody>
          <a:bodyPr wrap="square" rtlCol="0">
            <a:spAutoFit/>
          </a:bodyPr>
          <a:lstStyle/>
          <a:p>
            <a:r>
              <a:rPr lang="en-US" sz="2800" b="1" dirty="0">
                <a:solidFill>
                  <a:srgbClr val="010001"/>
                </a:solidFill>
                <a:latin typeface="Arial"/>
                <a:cs typeface="Arial"/>
              </a:rPr>
              <a:t>Biomes. </a:t>
            </a:r>
            <a:r>
              <a:rPr lang="en-US" sz="2800" dirty="0">
                <a:solidFill>
                  <a:srgbClr val="010001"/>
                </a:solidFill>
                <a:latin typeface="Arial"/>
                <a:cs typeface="Arial"/>
              </a:rPr>
              <a:t>Biomes are categorized by particular combinations of average annual temperature and annual precipitation.</a:t>
            </a:r>
          </a:p>
        </p:txBody>
      </p:sp>
    </p:spTree>
    <p:extLst>
      <p:ext uri="{BB962C8B-B14F-4D97-AF65-F5344CB8AC3E}">
        <p14:creationId xmlns:p14="http://schemas.microsoft.com/office/powerpoint/2010/main" val="4214334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Freshwater Wetlands</a:t>
            </a:r>
            <a:br>
              <a:rPr lang="en-US" dirty="0"/>
            </a:br>
            <a:endParaRPr lang="en-US" dirty="0"/>
          </a:p>
        </p:txBody>
      </p:sp>
      <p:sp>
        <p:nvSpPr>
          <p:cNvPr id="3" name="Content Placeholder 2"/>
          <p:cNvSpPr>
            <a:spLocks noGrp="1"/>
          </p:cNvSpPr>
          <p:nvPr>
            <p:ph idx="1"/>
          </p:nvPr>
        </p:nvSpPr>
        <p:spPr/>
        <p:txBody>
          <a:bodyPr/>
          <a:lstStyle/>
          <a:p>
            <a:r>
              <a:rPr lang="en-US" b="1" dirty="0"/>
              <a:t>Freshwater wetlands  </a:t>
            </a:r>
            <a:r>
              <a:rPr lang="en-US" dirty="0"/>
              <a:t>An aquatic biome that is submerged or saturated by water for at least part of each year, but shallow enough to support emergent vegetation.</a:t>
            </a:r>
          </a:p>
          <a:p>
            <a:pPr lvl="0"/>
            <a:r>
              <a:rPr lang="en-US" dirty="0"/>
              <a:t>Freshwater wetlands are among the most productive biomes on Earth.</a:t>
            </a:r>
          </a:p>
          <a:p>
            <a:pPr marL="0" indent="0">
              <a:buNone/>
            </a:pPr>
            <a:endParaRPr lang="en-US" dirty="0"/>
          </a:p>
        </p:txBody>
      </p:sp>
    </p:spTree>
    <p:extLst>
      <p:ext uri="{BB962C8B-B14F-4D97-AF65-F5344CB8AC3E}">
        <p14:creationId xmlns:p14="http://schemas.microsoft.com/office/powerpoint/2010/main" val="33302704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Marine biomes have high salinity</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There are five marine biomes: </a:t>
            </a:r>
          </a:p>
          <a:p>
            <a:pPr lvl="0"/>
            <a:r>
              <a:rPr lang="en-US" dirty="0"/>
              <a:t>Salt marsh</a:t>
            </a:r>
          </a:p>
          <a:p>
            <a:pPr lvl="0"/>
            <a:r>
              <a:rPr lang="en-US" dirty="0"/>
              <a:t>Mangrove swamp</a:t>
            </a:r>
          </a:p>
          <a:p>
            <a:pPr lvl="0"/>
            <a:r>
              <a:rPr lang="en-US" dirty="0"/>
              <a:t>Intertidal zone</a:t>
            </a:r>
          </a:p>
          <a:p>
            <a:pPr lvl="0"/>
            <a:r>
              <a:rPr lang="en-US" dirty="0"/>
              <a:t>Coral reefs</a:t>
            </a:r>
          </a:p>
          <a:p>
            <a:pPr lvl="0"/>
            <a:r>
              <a:rPr lang="en-US" dirty="0"/>
              <a:t>Open ocean</a:t>
            </a:r>
          </a:p>
        </p:txBody>
      </p:sp>
    </p:spTree>
    <p:extLst>
      <p:ext uri="{BB962C8B-B14F-4D97-AF65-F5344CB8AC3E}">
        <p14:creationId xmlns:p14="http://schemas.microsoft.com/office/powerpoint/2010/main" val="27807140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Salt Marsh</a:t>
            </a:r>
            <a:br>
              <a:rPr lang="en-US" dirty="0"/>
            </a:br>
            <a:endParaRPr lang="en-US" dirty="0"/>
          </a:p>
        </p:txBody>
      </p:sp>
      <p:sp>
        <p:nvSpPr>
          <p:cNvPr id="3" name="Content Placeholder 2"/>
          <p:cNvSpPr>
            <a:spLocks noGrp="1"/>
          </p:cNvSpPr>
          <p:nvPr>
            <p:ph idx="1"/>
          </p:nvPr>
        </p:nvSpPr>
        <p:spPr/>
        <p:txBody>
          <a:bodyPr/>
          <a:lstStyle/>
          <a:p>
            <a:r>
              <a:rPr lang="en-US" b="1" dirty="0"/>
              <a:t>Salt marsh  </a:t>
            </a:r>
            <a:r>
              <a:rPr lang="en-US" dirty="0"/>
              <a:t>A marsh containing </a:t>
            </a:r>
            <a:r>
              <a:rPr lang="en-US" dirty="0" err="1"/>
              <a:t>nonwoody</a:t>
            </a:r>
            <a:r>
              <a:rPr lang="en-US" dirty="0"/>
              <a:t> emergent vegetation, found along the coast in temperate climates.</a:t>
            </a:r>
          </a:p>
          <a:p>
            <a:pPr lvl="0"/>
            <a:r>
              <a:rPr lang="en-US" dirty="0"/>
              <a:t>Found along the coast in temperate climates.</a:t>
            </a:r>
          </a:p>
          <a:p>
            <a:pPr lvl="0"/>
            <a:r>
              <a:rPr lang="en-US" dirty="0"/>
              <a:t>The salt marsh is one of the most productive biomes in the world.</a:t>
            </a:r>
          </a:p>
          <a:p>
            <a:pPr marL="0" indent="0">
              <a:buNone/>
            </a:pPr>
            <a:endParaRPr lang="en-US" dirty="0"/>
          </a:p>
        </p:txBody>
      </p:sp>
    </p:spTree>
    <p:extLst>
      <p:ext uri="{BB962C8B-B14F-4D97-AF65-F5344CB8AC3E}">
        <p14:creationId xmlns:p14="http://schemas.microsoft.com/office/powerpoint/2010/main" val="11332717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Mangrove Swamp</a:t>
            </a:r>
            <a:br>
              <a:rPr lang="en-US" dirty="0"/>
            </a:br>
            <a:endParaRPr lang="en-US" dirty="0"/>
          </a:p>
        </p:txBody>
      </p:sp>
      <p:sp>
        <p:nvSpPr>
          <p:cNvPr id="3" name="Content Placeholder 2"/>
          <p:cNvSpPr>
            <a:spLocks noGrp="1"/>
          </p:cNvSpPr>
          <p:nvPr>
            <p:ph idx="1"/>
          </p:nvPr>
        </p:nvSpPr>
        <p:spPr/>
        <p:txBody>
          <a:bodyPr/>
          <a:lstStyle/>
          <a:p>
            <a:r>
              <a:rPr lang="en-US" b="1" dirty="0"/>
              <a:t>Mangrove swamp  </a:t>
            </a:r>
            <a:r>
              <a:rPr lang="en-US" dirty="0"/>
              <a:t>A swamp that occurs along tropical and subtropical coasts, and contains salt tolerant trees with roots submerged in water.</a:t>
            </a:r>
          </a:p>
          <a:p>
            <a:pPr lvl="0"/>
            <a:r>
              <a:rPr lang="en-US" dirty="0"/>
              <a:t>Mangrove trees are salt tolerant and help protect the coastlines from erosion and storm damage.</a:t>
            </a:r>
          </a:p>
          <a:p>
            <a:pPr marL="0" indent="0">
              <a:buNone/>
            </a:pPr>
            <a:endParaRPr lang="en-US" dirty="0"/>
          </a:p>
        </p:txBody>
      </p:sp>
    </p:spTree>
    <p:extLst>
      <p:ext uri="{BB962C8B-B14F-4D97-AF65-F5344CB8AC3E}">
        <p14:creationId xmlns:p14="http://schemas.microsoft.com/office/powerpoint/2010/main" val="156867770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Intertidal Zone</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r>
              <a:rPr lang="en-US" b="1" dirty="0"/>
              <a:t>Intertidal zone  </a:t>
            </a:r>
            <a:r>
              <a:rPr lang="en-US" dirty="0"/>
              <a:t>The narrow band of coastline between the levels of high tide and low tide.</a:t>
            </a:r>
          </a:p>
          <a:p>
            <a:pPr lvl="0"/>
            <a:r>
              <a:rPr lang="en-US" dirty="0"/>
              <a:t>Waves that crash onto the shore in this biome can make it a challenge for organisms to hold on and not get washed away.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753840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Coral Reefs</a:t>
            </a:r>
            <a:br>
              <a:rPr lang="en-US" dirty="0"/>
            </a:br>
            <a:endParaRPr lang="en-US" dirty="0"/>
          </a:p>
        </p:txBody>
      </p:sp>
      <p:sp>
        <p:nvSpPr>
          <p:cNvPr id="3" name="Content Placeholder 2"/>
          <p:cNvSpPr>
            <a:spLocks noGrp="1"/>
          </p:cNvSpPr>
          <p:nvPr>
            <p:ph idx="1"/>
          </p:nvPr>
        </p:nvSpPr>
        <p:spPr/>
        <p:txBody>
          <a:bodyPr/>
          <a:lstStyle/>
          <a:p>
            <a:r>
              <a:rPr lang="en-US" b="1" dirty="0"/>
              <a:t>Coral reef  </a:t>
            </a:r>
            <a:r>
              <a:rPr lang="en-US" dirty="0"/>
              <a:t>The most diverse marine biome on Earth, found in warm, shallow waters beyond the shoreline.</a:t>
            </a:r>
          </a:p>
          <a:p>
            <a:pPr lvl="0"/>
            <a:r>
              <a:rPr lang="en-US" dirty="0"/>
              <a:t>Earth's most diverse marine biome even though coral reefs are found in water that is relatively poor in nutrients and food.</a:t>
            </a:r>
          </a:p>
          <a:p>
            <a:r>
              <a:rPr lang="en-US" b="1" dirty="0"/>
              <a:t>Coral bleaching  </a:t>
            </a:r>
            <a:r>
              <a:rPr lang="en-US" dirty="0"/>
              <a:t>A phenomenon in which algae inside corals die, causing the corals to turn white.</a:t>
            </a:r>
          </a:p>
        </p:txBody>
      </p:sp>
    </p:spTree>
    <p:extLst>
      <p:ext uri="{BB962C8B-B14F-4D97-AF65-F5344CB8AC3E}">
        <p14:creationId xmlns:p14="http://schemas.microsoft.com/office/powerpoint/2010/main" val="28567140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00550"/>
            <a:ext cx="10464800" cy="2465387"/>
          </a:xfrm>
        </p:spPr>
        <p:txBody>
          <a:bodyPr/>
          <a:lstStyle/>
          <a:p>
            <a:pPr algn="l"/>
            <a:r>
              <a:rPr lang="en-US" dirty="0"/>
              <a:t>Open Ocean </a:t>
            </a:r>
          </a:p>
        </p:txBody>
      </p:sp>
      <p:sp>
        <p:nvSpPr>
          <p:cNvPr id="3" name="Content Placeholder 2"/>
          <p:cNvSpPr>
            <a:spLocks noGrp="1"/>
          </p:cNvSpPr>
          <p:nvPr>
            <p:ph idx="1"/>
          </p:nvPr>
        </p:nvSpPr>
        <p:spPr>
          <a:xfrm>
            <a:off x="1270000" y="2789765"/>
            <a:ext cx="10464800" cy="5840413"/>
          </a:xfrm>
        </p:spPr>
        <p:txBody>
          <a:bodyPr/>
          <a:lstStyle/>
          <a:p>
            <a:r>
              <a:rPr lang="en-US" b="1" dirty="0"/>
              <a:t>Open ocean  </a:t>
            </a:r>
            <a:r>
              <a:rPr lang="en-US" dirty="0"/>
              <a:t>Deep ocean water, located away from the shoreline where sunlight can no longer reach the ocean bottom.</a:t>
            </a:r>
          </a:p>
          <a:p>
            <a:r>
              <a:rPr lang="en-US" b="1" dirty="0"/>
              <a:t>Photic zone  </a:t>
            </a:r>
            <a:r>
              <a:rPr lang="en-US" dirty="0"/>
              <a:t>The upper layer of ocean water in the ocean that receives enough sunlight for photosynthesis.</a:t>
            </a:r>
          </a:p>
          <a:p>
            <a:r>
              <a:rPr lang="en-US" b="1" dirty="0"/>
              <a:t>Aphotic zone </a:t>
            </a:r>
            <a:r>
              <a:rPr lang="en-US" dirty="0"/>
              <a:t>The deeper layer of ocean water that lacks sufficient sunlight for photosynthesis.</a:t>
            </a:r>
          </a:p>
          <a:p>
            <a:r>
              <a:rPr lang="en-US" b="1" dirty="0"/>
              <a:t>Chemosynthesis</a:t>
            </a:r>
            <a:r>
              <a:rPr lang="en-US" dirty="0"/>
              <a:t>  A process used by some bacteria in the ocean to generate energy with methane and hydrogen sulfide.</a:t>
            </a:r>
          </a:p>
        </p:txBody>
      </p:sp>
    </p:spTree>
    <p:extLst>
      <p:ext uri="{BB962C8B-B14F-4D97-AF65-F5344CB8AC3E}">
        <p14:creationId xmlns:p14="http://schemas.microsoft.com/office/powerpoint/2010/main" val="16193902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85220"/>
            <a:ext cx="10464800" cy="2465387"/>
          </a:xfrm>
        </p:spPr>
        <p:txBody>
          <a:bodyPr/>
          <a:lstStyle/>
          <a:p>
            <a:pPr algn="l"/>
            <a:r>
              <a:rPr lang="en-US" dirty="0"/>
              <a:t>Open Ocean</a:t>
            </a:r>
          </a:p>
        </p:txBody>
      </p:sp>
      <p:pic>
        <p:nvPicPr>
          <p:cNvPr id="4" name="Picture 3"/>
          <p:cNvPicPr>
            <a:picLocks noChangeAspect="1"/>
          </p:cNvPicPr>
          <p:nvPr/>
        </p:nvPicPr>
        <p:blipFill>
          <a:blip r:embed="rId2"/>
          <a:stretch>
            <a:fillRect/>
          </a:stretch>
        </p:blipFill>
        <p:spPr>
          <a:xfrm>
            <a:off x="1270000" y="1642539"/>
            <a:ext cx="7505003" cy="7095066"/>
          </a:xfrm>
          <a:prstGeom prst="rect">
            <a:avLst/>
          </a:prstGeom>
        </p:spPr>
      </p:pic>
      <p:sp>
        <p:nvSpPr>
          <p:cNvPr id="5" name="TextBox 4"/>
          <p:cNvSpPr txBox="1"/>
          <p:nvPr/>
        </p:nvSpPr>
        <p:spPr>
          <a:xfrm>
            <a:off x="220135" y="8975173"/>
            <a:ext cx="13394268" cy="523220"/>
          </a:xfrm>
          <a:prstGeom prst="rect">
            <a:avLst/>
          </a:prstGeom>
          <a:noFill/>
        </p:spPr>
        <p:txBody>
          <a:bodyPr wrap="square" rtlCol="0">
            <a:spAutoFit/>
          </a:bodyPr>
          <a:lstStyle/>
          <a:p>
            <a:r>
              <a:rPr lang="en-US" sz="2800" b="1" dirty="0">
                <a:solidFill>
                  <a:srgbClr val="010001"/>
                </a:solidFill>
                <a:latin typeface="Arial"/>
                <a:cs typeface="Arial"/>
              </a:rPr>
              <a:t>The open ocean. </a:t>
            </a:r>
            <a:r>
              <a:rPr lang="en-US" sz="2800" dirty="0">
                <a:solidFill>
                  <a:srgbClr val="010001"/>
                </a:solidFill>
                <a:latin typeface="Arial"/>
                <a:cs typeface="Arial"/>
              </a:rPr>
              <a:t>The open ocean can be separated into several distinct zones.</a:t>
            </a:r>
          </a:p>
        </p:txBody>
      </p:sp>
    </p:spTree>
    <p:extLst>
      <p:ext uri="{BB962C8B-B14F-4D97-AF65-F5344CB8AC3E}">
        <p14:creationId xmlns:p14="http://schemas.microsoft.com/office/powerpoint/2010/main" val="23665367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Climate diagrams illustrate patterns of annual temperature and precipitation</a:t>
            </a:r>
            <a:br>
              <a:rPr lang="en-US" dirty="0"/>
            </a:br>
            <a:endParaRPr lang="en-US" dirty="0"/>
          </a:p>
        </p:txBody>
      </p:sp>
      <p:pic>
        <p:nvPicPr>
          <p:cNvPr id="4" name="Picture 3"/>
          <p:cNvPicPr>
            <a:picLocks noChangeAspect="1"/>
          </p:cNvPicPr>
          <p:nvPr/>
        </p:nvPicPr>
        <p:blipFill>
          <a:blip r:embed="rId2"/>
          <a:stretch>
            <a:fillRect/>
          </a:stretch>
        </p:blipFill>
        <p:spPr>
          <a:xfrm>
            <a:off x="504225" y="1878836"/>
            <a:ext cx="12213447" cy="6891165"/>
          </a:xfrm>
          <a:prstGeom prst="rect">
            <a:avLst/>
          </a:prstGeom>
        </p:spPr>
      </p:pic>
      <p:sp>
        <p:nvSpPr>
          <p:cNvPr id="5" name="TextBox 4"/>
          <p:cNvSpPr txBox="1"/>
          <p:nvPr/>
        </p:nvSpPr>
        <p:spPr>
          <a:xfrm>
            <a:off x="504225" y="8879059"/>
            <a:ext cx="11624597" cy="830997"/>
          </a:xfrm>
          <a:prstGeom prst="rect">
            <a:avLst/>
          </a:prstGeom>
          <a:noFill/>
        </p:spPr>
        <p:txBody>
          <a:bodyPr wrap="none" rtlCol="0">
            <a:spAutoFit/>
          </a:bodyPr>
          <a:lstStyle/>
          <a:p>
            <a:r>
              <a:rPr lang="en-US" sz="2400" b="1" dirty="0">
                <a:solidFill>
                  <a:srgbClr val="010001"/>
                </a:solidFill>
                <a:latin typeface="Arial"/>
                <a:cs typeface="Arial"/>
              </a:rPr>
              <a:t>Climate diagrams. </a:t>
            </a:r>
            <a:r>
              <a:rPr lang="en-US" sz="2400" dirty="0">
                <a:solidFill>
                  <a:srgbClr val="010001"/>
                </a:solidFill>
                <a:latin typeface="Arial"/>
                <a:cs typeface="Arial"/>
              </a:rPr>
              <a:t>Climate diagrams display monthly temperature and precipitation</a:t>
            </a:r>
          </a:p>
          <a:p>
            <a:r>
              <a:rPr lang="en-US" sz="2400" dirty="0">
                <a:solidFill>
                  <a:srgbClr val="010001"/>
                </a:solidFill>
                <a:latin typeface="Arial"/>
                <a:cs typeface="Arial"/>
              </a:rPr>
              <a:t>values, which help determine the productivity of a biome.</a:t>
            </a:r>
          </a:p>
        </p:txBody>
      </p:sp>
    </p:spTree>
    <p:extLst>
      <p:ext uri="{BB962C8B-B14F-4D97-AF65-F5344CB8AC3E}">
        <p14:creationId xmlns:p14="http://schemas.microsoft.com/office/powerpoint/2010/main" val="27822673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33807"/>
            <a:ext cx="10464800" cy="2465387"/>
          </a:xfrm>
        </p:spPr>
        <p:txBody>
          <a:bodyPr/>
          <a:lstStyle/>
          <a:p>
            <a:pPr algn="l"/>
            <a:r>
              <a:rPr lang="en-US" dirty="0"/>
              <a:t>Terrestrial biomes range from tundra to tropical forests</a:t>
            </a:r>
            <a:br>
              <a:rPr lang="en-US" dirty="0"/>
            </a:br>
            <a:endParaRPr lang="en-US" dirty="0"/>
          </a:p>
        </p:txBody>
      </p:sp>
      <p:sp>
        <p:nvSpPr>
          <p:cNvPr id="3" name="Content Placeholder 2"/>
          <p:cNvSpPr>
            <a:spLocks noGrp="1"/>
          </p:cNvSpPr>
          <p:nvPr>
            <p:ph idx="1"/>
          </p:nvPr>
        </p:nvSpPr>
        <p:spPr>
          <a:xfrm>
            <a:off x="1270000" y="2574368"/>
            <a:ext cx="10464800" cy="5840413"/>
          </a:xfrm>
        </p:spPr>
        <p:txBody>
          <a:bodyPr/>
          <a:lstStyle/>
          <a:p>
            <a:pPr marL="0" indent="0">
              <a:buNone/>
            </a:pPr>
            <a:r>
              <a:rPr lang="en-US" sz="3000" dirty="0"/>
              <a:t>There are nine terrestrial biomes:</a:t>
            </a:r>
          </a:p>
          <a:p>
            <a:pPr lvl="0">
              <a:lnSpc>
                <a:spcPct val="50000"/>
              </a:lnSpc>
            </a:pPr>
            <a:r>
              <a:rPr lang="en-US" sz="3000" dirty="0"/>
              <a:t>Tundra</a:t>
            </a:r>
          </a:p>
          <a:p>
            <a:pPr lvl="0">
              <a:lnSpc>
                <a:spcPct val="50000"/>
              </a:lnSpc>
            </a:pPr>
            <a:r>
              <a:rPr lang="en-US" sz="3000" dirty="0"/>
              <a:t>Boreal Forest</a:t>
            </a:r>
          </a:p>
          <a:p>
            <a:pPr lvl="0">
              <a:lnSpc>
                <a:spcPct val="50000"/>
              </a:lnSpc>
            </a:pPr>
            <a:r>
              <a:rPr lang="en-US" sz="3000" dirty="0"/>
              <a:t>Temperate rainforest</a:t>
            </a:r>
          </a:p>
          <a:p>
            <a:pPr lvl="0">
              <a:lnSpc>
                <a:spcPct val="50000"/>
              </a:lnSpc>
            </a:pPr>
            <a:r>
              <a:rPr lang="en-US" sz="3000" dirty="0"/>
              <a:t>Temperate seasonal forest</a:t>
            </a:r>
          </a:p>
          <a:p>
            <a:pPr lvl="0">
              <a:lnSpc>
                <a:spcPct val="50000"/>
              </a:lnSpc>
            </a:pPr>
            <a:r>
              <a:rPr lang="en-US" sz="3000" dirty="0"/>
              <a:t>Woodland/</a:t>
            </a:r>
            <a:r>
              <a:rPr lang="en-US" sz="3000" dirty="0" err="1"/>
              <a:t>shrubland</a:t>
            </a:r>
            <a:endParaRPr lang="en-US" sz="3000" dirty="0"/>
          </a:p>
          <a:p>
            <a:pPr lvl="0">
              <a:lnSpc>
                <a:spcPct val="50000"/>
              </a:lnSpc>
            </a:pPr>
            <a:r>
              <a:rPr lang="en-US" sz="3000" dirty="0"/>
              <a:t>Temperate grassland/cold desert</a:t>
            </a:r>
          </a:p>
          <a:p>
            <a:pPr lvl="0">
              <a:lnSpc>
                <a:spcPct val="50000"/>
              </a:lnSpc>
            </a:pPr>
            <a:r>
              <a:rPr lang="en-US" sz="3000" dirty="0"/>
              <a:t>Tropical rainforest</a:t>
            </a:r>
          </a:p>
          <a:p>
            <a:pPr lvl="0">
              <a:lnSpc>
                <a:spcPct val="50000"/>
              </a:lnSpc>
            </a:pPr>
            <a:r>
              <a:rPr lang="en-US" sz="3000" dirty="0"/>
              <a:t>Tropical seasonal forest/ savanna</a:t>
            </a:r>
          </a:p>
          <a:p>
            <a:pPr lvl="0">
              <a:lnSpc>
                <a:spcPct val="50000"/>
              </a:lnSpc>
            </a:pPr>
            <a:r>
              <a:rPr lang="en-US" sz="3000" dirty="0"/>
              <a:t>Subtropical desert</a:t>
            </a:r>
          </a:p>
        </p:txBody>
      </p:sp>
    </p:spTree>
    <p:extLst>
      <p:ext uri="{BB962C8B-B14F-4D97-AF65-F5344CB8AC3E}">
        <p14:creationId xmlns:p14="http://schemas.microsoft.com/office/powerpoint/2010/main" val="28027703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Tundra</a:t>
            </a:r>
          </a:p>
        </p:txBody>
      </p:sp>
      <p:sp>
        <p:nvSpPr>
          <p:cNvPr id="3" name="Content Placeholder 2"/>
          <p:cNvSpPr>
            <a:spLocks noGrp="1"/>
          </p:cNvSpPr>
          <p:nvPr>
            <p:ph idx="1"/>
          </p:nvPr>
        </p:nvSpPr>
        <p:spPr/>
        <p:txBody>
          <a:bodyPr/>
          <a:lstStyle/>
          <a:p>
            <a:r>
              <a:rPr lang="en-US" b="1" dirty="0"/>
              <a:t>Tundra</a:t>
            </a:r>
            <a:r>
              <a:rPr lang="en-US" dirty="0"/>
              <a:t>  A cold and treeless biome with low-growing vegetation.</a:t>
            </a:r>
          </a:p>
          <a:p>
            <a:pPr lvl="0"/>
            <a:r>
              <a:rPr lang="en-US" dirty="0"/>
              <a:t>In winter, the soil is completely frozen.  </a:t>
            </a:r>
          </a:p>
          <a:p>
            <a:pPr lvl="0"/>
            <a:r>
              <a:rPr lang="en-US" dirty="0"/>
              <a:t>The tundra's growing season is very short, usually only about 4 months during summer.</a:t>
            </a:r>
          </a:p>
          <a:p>
            <a:pPr lvl="0"/>
            <a:r>
              <a:rPr lang="en-US" dirty="0"/>
              <a:t>The underlying subsoil, is permafrost.</a:t>
            </a:r>
          </a:p>
          <a:p>
            <a:r>
              <a:rPr lang="en-US" b="1" dirty="0"/>
              <a:t>Permafrost</a:t>
            </a:r>
            <a:r>
              <a:rPr lang="en-US" dirty="0"/>
              <a:t>  An impermeable, permanently frozen layer of soil.</a:t>
            </a:r>
          </a:p>
        </p:txBody>
      </p:sp>
    </p:spTree>
    <p:extLst>
      <p:ext uri="{BB962C8B-B14F-4D97-AF65-F5344CB8AC3E}">
        <p14:creationId xmlns:p14="http://schemas.microsoft.com/office/powerpoint/2010/main" val="25809893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Tundra</a:t>
            </a:r>
            <a:br>
              <a:rPr lang="en-US" dirty="0"/>
            </a:br>
            <a:endParaRPr lang="en-US" dirty="0"/>
          </a:p>
        </p:txBody>
      </p:sp>
      <p:pic>
        <p:nvPicPr>
          <p:cNvPr id="4" name="Picture 3"/>
          <p:cNvPicPr>
            <a:picLocks noChangeAspect="1"/>
          </p:cNvPicPr>
          <p:nvPr/>
        </p:nvPicPr>
        <p:blipFill>
          <a:blip r:embed="rId2"/>
          <a:stretch>
            <a:fillRect/>
          </a:stretch>
        </p:blipFill>
        <p:spPr>
          <a:xfrm>
            <a:off x="1303400" y="1609154"/>
            <a:ext cx="5461000" cy="7531100"/>
          </a:xfrm>
          <a:prstGeom prst="rect">
            <a:avLst/>
          </a:prstGeom>
        </p:spPr>
      </p:pic>
      <p:sp>
        <p:nvSpPr>
          <p:cNvPr id="6" name="TextBox 5"/>
          <p:cNvSpPr txBox="1"/>
          <p:nvPr/>
        </p:nvSpPr>
        <p:spPr>
          <a:xfrm>
            <a:off x="7077823" y="4146096"/>
            <a:ext cx="5313656" cy="1569660"/>
          </a:xfrm>
          <a:prstGeom prst="rect">
            <a:avLst/>
          </a:prstGeom>
          <a:noFill/>
        </p:spPr>
        <p:txBody>
          <a:bodyPr wrap="square" rtlCol="0">
            <a:spAutoFit/>
          </a:bodyPr>
          <a:lstStyle/>
          <a:p>
            <a:r>
              <a:rPr lang="en-US" sz="3200" b="1" dirty="0">
                <a:solidFill>
                  <a:srgbClr val="010001"/>
                </a:solidFill>
                <a:latin typeface="Arial"/>
                <a:cs typeface="Arial"/>
              </a:rPr>
              <a:t>Tundra biome. </a:t>
            </a:r>
            <a:r>
              <a:rPr lang="en-US" sz="3200" dirty="0">
                <a:solidFill>
                  <a:srgbClr val="010001"/>
                </a:solidFill>
                <a:latin typeface="Arial"/>
                <a:cs typeface="Arial"/>
              </a:rPr>
              <a:t>The tundra is cold and treeless, with low-growing vegetation.</a:t>
            </a:r>
          </a:p>
        </p:txBody>
      </p:sp>
    </p:spTree>
    <p:extLst>
      <p:ext uri="{BB962C8B-B14F-4D97-AF65-F5344CB8AC3E}">
        <p14:creationId xmlns:p14="http://schemas.microsoft.com/office/powerpoint/2010/main" val="10738291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Boreal Forest</a:t>
            </a:r>
            <a:br>
              <a:rPr lang="en-US" dirty="0"/>
            </a:br>
            <a:endParaRPr lang="en-US" dirty="0"/>
          </a:p>
        </p:txBody>
      </p:sp>
      <p:sp>
        <p:nvSpPr>
          <p:cNvPr id="3" name="Content Placeholder 2"/>
          <p:cNvSpPr>
            <a:spLocks noGrp="1"/>
          </p:cNvSpPr>
          <p:nvPr>
            <p:ph idx="1"/>
          </p:nvPr>
        </p:nvSpPr>
        <p:spPr/>
        <p:txBody>
          <a:bodyPr/>
          <a:lstStyle/>
          <a:p>
            <a:r>
              <a:rPr lang="en-US" b="1" dirty="0"/>
              <a:t>Boreal forest  </a:t>
            </a:r>
            <a:r>
              <a:rPr lang="en-US" dirty="0"/>
              <a:t>A forest biome made up primarily of coniferous evergreen trees that can tolerate cold winters and short growing seasons.</a:t>
            </a:r>
          </a:p>
          <a:p>
            <a:pPr lvl="0"/>
            <a:r>
              <a:rPr lang="en-US" dirty="0"/>
              <a:t>Boreal forests are found between about 50˚ and 60˚ N in Europe, Russia and North America.  </a:t>
            </a:r>
          </a:p>
          <a:p>
            <a:pPr lvl="0"/>
            <a:r>
              <a:rPr lang="en-US" dirty="0"/>
              <a:t>This subarctic biome has a very cold climate, and plant growth is more constrained by temperature than precipitation.</a:t>
            </a:r>
          </a:p>
          <a:p>
            <a:pPr lvl="0"/>
            <a:r>
              <a:rPr lang="en-US" dirty="0"/>
              <a:t>The soil is nutrient-poor due to slow decomposition.</a:t>
            </a:r>
          </a:p>
        </p:txBody>
      </p:sp>
    </p:spTree>
    <p:extLst>
      <p:ext uri="{BB962C8B-B14F-4D97-AF65-F5344CB8AC3E}">
        <p14:creationId xmlns:p14="http://schemas.microsoft.com/office/powerpoint/2010/main" val="5206250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27657"/>
            <a:ext cx="10464800" cy="2465387"/>
          </a:xfrm>
        </p:spPr>
        <p:txBody>
          <a:bodyPr/>
          <a:lstStyle/>
          <a:p>
            <a:pPr algn="l"/>
            <a:r>
              <a:rPr lang="en-US" dirty="0"/>
              <a:t>Boreal Forest</a:t>
            </a:r>
          </a:p>
        </p:txBody>
      </p:sp>
      <p:pic>
        <p:nvPicPr>
          <p:cNvPr id="4" name="Picture 3"/>
          <p:cNvPicPr>
            <a:picLocks noChangeAspect="1"/>
          </p:cNvPicPr>
          <p:nvPr/>
        </p:nvPicPr>
        <p:blipFill>
          <a:blip r:embed="rId2"/>
          <a:stretch>
            <a:fillRect/>
          </a:stretch>
        </p:blipFill>
        <p:spPr>
          <a:xfrm>
            <a:off x="1270000" y="1940863"/>
            <a:ext cx="5486400" cy="7607300"/>
          </a:xfrm>
          <a:prstGeom prst="rect">
            <a:avLst/>
          </a:prstGeom>
        </p:spPr>
      </p:pic>
      <p:sp>
        <p:nvSpPr>
          <p:cNvPr id="5" name="TextBox 4"/>
          <p:cNvSpPr txBox="1"/>
          <p:nvPr/>
        </p:nvSpPr>
        <p:spPr>
          <a:xfrm>
            <a:off x="7059148" y="3661054"/>
            <a:ext cx="5178400" cy="3046988"/>
          </a:xfrm>
          <a:prstGeom prst="rect">
            <a:avLst/>
          </a:prstGeom>
          <a:noFill/>
        </p:spPr>
        <p:txBody>
          <a:bodyPr wrap="square" rtlCol="0">
            <a:spAutoFit/>
          </a:bodyPr>
          <a:lstStyle/>
          <a:p>
            <a:r>
              <a:rPr lang="en-US" sz="3200" b="1" dirty="0">
                <a:solidFill>
                  <a:srgbClr val="010001"/>
                </a:solidFill>
                <a:latin typeface="Arial"/>
                <a:cs typeface="Arial"/>
              </a:rPr>
              <a:t>Boreal forest biome. </a:t>
            </a:r>
            <a:r>
              <a:rPr lang="en-US" sz="3200" dirty="0">
                <a:solidFill>
                  <a:srgbClr val="010001"/>
                </a:solidFill>
                <a:latin typeface="Arial"/>
                <a:cs typeface="Arial"/>
              </a:rPr>
              <a:t>Boreal forests are made</a:t>
            </a:r>
          </a:p>
          <a:p>
            <a:r>
              <a:rPr lang="en-US" sz="3200" dirty="0">
                <a:solidFill>
                  <a:srgbClr val="010001"/>
                </a:solidFill>
                <a:latin typeface="Arial"/>
                <a:cs typeface="Arial"/>
              </a:rPr>
              <a:t>up primarily of coniferous evergreen trees that can tolerate cold winters and short growing seasons.</a:t>
            </a:r>
          </a:p>
        </p:txBody>
      </p:sp>
    </p:spTree>
    <p:extLst>
      <p:ext uri="{BB962C8B-B14F-4D97-AF65-F5344CB8AC3E}">
        <p14:creationId xmlns:p14="http://schemas.microsoft.com/office/powerpoint/2010/main" val="3853132603"/>
      </p:ext>
    </p:extLst>
  </p:cSld>
  <p:clrMapOvr>
    <a:masterClrMapping/>
  </p:clrMapOvr>
  <p:transition/>
</p:sld>
</file>

<file path=ppt/theme/theme1.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PPT_BASIC FORMAT_STYLE._Green_BACKGROUNDppt.thmx</Template>
  <TotalTime>2463</TotalTime>
  <Words>1748</Words>
  <Application>Microsoft Macintosh PowerPoint</Application>
  <PresentationFormat>Custom</PresentationFormat>
  <Paragraphs>168</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MS PGothic</vt:lpstr>
      <vt:lpstr>MS PGothic</vt:lpstr>
      <vt:lpstr>Arial</vt:lpstr>
      <vt:lpstr>Calibri</vt:lpstr>
      <vt:lpstr>Helvetica</vt:lpstr>
      <vt:lpstr>Lucida Grande</vt:lpstr>
      <vt:lpstr>Title &amp; Bullets</vt:lpstr>
      <vt:lpstr>Module 12   Terrestrial Biomes </vt:lpstr>
      <vt:lpstr>Terrestrial biomes are defined by dominant plant growth forms </vt:lpstr>
      <vt:lpstr>Terrestrial Biomes </vt:lpstr>
      <vt:lpstr>Climate diagrams illustrate patterns of annual temperature and precipitation </vt:lpstr>
      <vt:lpstr>Terrestrial biomes range from tundra to tropical forests </vt:lpstr>
      <vt:lpstr>Tundra</vt:lpstr>
      <vt:lpstr>Tundra </vt:lpstr>
      <vt:lpstr>Boreal Forest </vt:lpstr>
      <vt:lpstr>Boreal Forest</vt:lpstr>
      <vt:lpstr>Temperate Rainforest </vt:lpstr>
      <vt:lpstr>Temperate Rainforest</vt:lpstr>
      <vt:lpstr>Temperate Seasonal Forest </vt:lpstr>
      <vt:lpstr>Temperate Seasonal Forest</vt:lpstr>
      <vt:lpstr>Woodland/Shrubland </vt:lpstr>
      <vt:lpstr>Woodland/Shrubland</vt:lpstr>
      <vt:lpstr>Temperate Grassland/Cold Desert </vt:lpstr>
      <vt:lpstr>Temperate Grassland/Cold Desert </vt:lpstr>
      <vt:lpstr>Tropical Rainforest </vt:lpstr>
      <vt:lpstr>Tropical Rainforest</vt:lpstr>
      <vt:lpstr>Tropical Seasonal Forest/ Savanna </vt:lpstr>
      <vt:lpstr>Tropical Seasonal Forest/ Savanna </vt:lpstr>
      <vt:lpstr>Subtropical Desert </vt:lpstr>
      <vt:lpstr>Subtropical Desert </vt:lpstr>
      <vt:lpstr>Module 13   Aquatic Biomes </vt:lpstr>
      <vt:lpstr>Freshwater biomes have low salinity </vt:lpstr>
      <vt:lpstr>Streams and Rivers   </vt:lpstr>
      <vt:lpstr>Lakes and Ponds </vt:lpstr>
      <vt:lpstr>Lakes and Ponds </vt:lpstr>
      <vt:lpstr>Lakes and Ponds </vt:lpstr>
      <vt:lpstr>Freshwater Wetlands </vt:lpstr>
      <vt:lpstr>Marine biomes have high salinity </vt:lpstr>
      <vt:lpstr>Salt Marsh </vt:lpstr>
      <vt:lpstr>Mangrove Swamp </vt:lpstr>
      <vt:lpstr>Intertidal Zone   </vt:lpstr>
      <vt:lpstr>Coral Reefs </vt:lpstr>
      <vt:lpstr>Open Ocean </vt:lpstr>
      <vt:lpstr>Open Ocean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Kohn</dc:creator>
  <cp:lastModifiedBy>Microsoft Office User</cp:lastModifiedBy>
  <cp:revision>23</cp:revision>
  <dcterms:created xsi:type="dcterms:W3CDTF">2015-05-09T03:20:32Z</dcterms:created>
  <dcterms:modified xsi:type="dcterms:W3CDTF">2018-09-24T18:18:57Z</dcterms:modified>
</cp:coreProperties>
</file>