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99194" autoAdjust="0"/>
  </p:normalViewPr>
  <p:slideViewPr>
    <p:cSldViewPr snapToGrid="0" snapToObjects="1">
      <p:cViewPr varScale="1">
        <p:scale>
          <a:sx n="59" d="100"/>
          <a:sy n="59" d="100"/>
        </p:scale>
        <p:origin x="864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0" d="100"/>
          <a:sy n="140" d="100"/>
        </p:scale>
        <p:origin x="-18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D4D0B-5A5A-3344-BF09-514C92EA076F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5A5E-6CA0-8742-914D-D9E4694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2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7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26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0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1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1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0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3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5A5E-6CA0-8742-914D-D9E469423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3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383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4290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4384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089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374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81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0553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720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896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7424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602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99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25  </a:t>
            </a:r>
            <a:br>
              <a:rPr lang="en-US" dirty="0"/>
            </a:br>
            <a:r>
              <a:rPr lang="en-US" dirty="0"/>
              <a:t>Weathering and Soil Science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/>
              <a:t> understand how weathering and erosion occur and how they contribute to element cycling and soil formation.</a:t>
            </a:r>
          </a:p>
          <a:p>
            <a:r>
              <a:rPr lang="en-US" dirty="0"/>
              <a:t>explain how soil forms and describe its characteristics.</a:t>
            </a:r>
          </a:p>
          <a:p>
            <a:r>
              <a:rPr lang="en-US" dirty="0"/>
              <a:t>describe how humans extract elements and minerals and the social and environmental consequences of these activities.</a:t>
            </a:r>
          </a:p>
        </p:txBody>
      </p:sp>
    </p:spTree>
    <p:extLst>
      <p:ext uri="{BB962C8B-B14F-4D97-AF65-F5344CB8AC3E}">
        <p14:creationId xmlns:p14="http://schemas.microsoft.com/office/powerpoint/2010/main" val="39799284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Soil Horizons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</a:t>
            </a:r>
            <a:r>
              <a:rPr lang="en-US" dirty="0"/>
              <a:t>  A horizontal layer in a soil defined by distinctive physical features such as texture and color.</a:t>
            </a:r>
          </a:p>
        </p:txBody>
      </p:sp>
    </p:spTree>
    <p:extLst>
      <p:ext uri="{BB962C8B-B14F-4D97-AF65-F5344CB8AC3E}">
        <p14:creationId xmlns:p14="http://schemas.microsoft.com/office/powerpoint/2010/main" val="5842919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95244"/>
            <a:ext cx="10464800" cy="2465387"/>
          </a:xfrm>
        </p:spPr>
        <p:txBody>
          <a:bodyPr/>
          <a:lstStyle/>
          <a:p>
            <a:pPr algn="l"/>
            <a:r>
              <a:rPr lang="en-US" sz="4000" dirty="0"/>
              <a:t>Soil Horizons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413363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are  five soil horizons:</a:t>
            </a:r>
          </a:p>
          <a:p>
            <a:r>
              <a:rPr lang="en-US" sz="2800" b="1" dirty="0"/>
              <a:t>O horizon  </a:t>
            </a:r>
            <a:r>
              <a:rPr lang="en-US" sz="2800" dirty="0"/>
              <a:t>The organic horizon at the surface of many soils, composed of organic detritus in various stages of decomposition.</a:t>
            </a:r>
          </a:p>
          <a:p>
            <a:r>
              <a:rPr lang="en-US" sz="2800" b="1" dirty="0"/>
              <a:t>A horizon </a:t>
            </a:r>
            <a:r>
              <a:rPr lang="en-US" sz="2800" dirty="0"/>
              <a:t>Frequently the top layer of soil, a zone of organic material and minerals that have been mixed together. Also known as Topsoil.</a:t>
            </a:r>
          </a:p>
          <a:p>
            <a:r>
              <a:rPr lang="en-US" sz="2800" b="1" dirty="0"/>
              <a:t>E horizon  </a:t>
            </a:r>
            <a:r>
              <a:rPr lang="en-US" sz="2800" dirty="0"/>
              <a:t>A zone of leaching, or eluviation, found in some acidic soils under the O horizon or, less often, the A horizon.</a:t>
            </a:r>
          </a:p>
          <a:p>
            <a:r>
              <a:rPr lang="en-US" sz="2800" b="1" dirty="0"/>
              <a:t>B horizon  </a:t>
            </a:r>
            <a:r>
              <a:rPr lang="en-US" sz="2800" dirty="0"/>
              <a:t>A soil horizon composed primarily of mineral material with very little organic matter.</a:t>
            </a:r>
          </a:p>
          <a:p>
            <a:r>
              <a:rPr lang="en-US" sz="2800" b="1" dirty="0"/>
              <a:t>C horizon  </a:t>
            </a:r>
            <a:r>
              <a:rPr lang="en-US" sz="2800" dirty="0"/>
              <a:t>The least-weathered soil horizon, which always occurs beneath the B horizon and is similar to the parent material.</a:t>
            </a:r>
          </a:p>
        </p:txBody>
      </p:sp>
    </p:spTree>
    <p:extLst>
      <p:ext uri="{BB962C8B-B14F-4D97-AF65-F5344CB8AC3E}">
        <p14:creationId xmlns:p14="http://schemas.microsoft.com/office/powerpoint/2010/main" val="21941985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810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Soil Horizons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572940"/>
            <a:ext cx="8943433" cy="654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419" y="8185559"/>
            <a:ext cx="1112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Soil horizons.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All soils have horizons, or layers, which vary depending on soil-forming factors such as climate, organisms, and parent material. Most soils have either an O or A horizon and usually not both. Some soils that have an O horizon also have an E horizon.</a:t>
            </a:r>
          </a:p>
        </p:txBody>
      </p:sp>
    </p:spTree>
    <p:extLst>
      <p:ext uri="{BB962C8B-B14F-4D97-AF65-F5344CB8AC3E}">
        <p14:creationId xmlns:p14="http://schemas.microsoft.com/office/powerpoint/2010/main" val="16353535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three properties of soil: </a:t>
            </a:r>
          </a:p>
          <a:p>
            <a:pPr lvl="0"/>
            <a:r>
              <a:rPr lang="en-US" dirty="0"/>
              <a:t>Physical</a:t>
            </a:r>
          </a:p>
          <a:p>
            <a:pPr lvl="0"/>
            <a:r>
              <a:rPr lang="en-US" dirty="0"/>
              <a:t>Chemical</a:t>
            </a:r>
          </a:p>
          <a:p>
            <a:pPr lvl="0"/>
            <a:r>
              <a:rPr lang="en-US" dirty="0"/>
              <a:t>Biological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02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physical properties of soil refer to physical characteristics such as size and weight. </a:t>
            </a:r>
          </a:p>
          <a:p>
            <a:pPr lvl="0"/>
            <a:r>
              <a:rPr lang="en-US" dirty="0"/>
              <a:t>The texture of a soil is determined by its percentage of sand, silt, and clay.</a:t>
            </a:r>
          </a:p>
          <a:p>
            <a:pPr lvl="0"/>
            <a:r>
              <a:rPr lang="en-US" dirty="0"/>
              <a:t>Soil permeability depends on its texture.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783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75" y="1767531"/>
            <a:ext cx="5188535" cy="744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3058" y="2505433"/>
            <a:ext cx="6264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Soil properties.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(a) Soils consist of a mixture of clay, silt, and sand. The relative proportions of these particles determine the texture of the soil.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 (b) The relative sizes of sand, silt, and clay.</a:t>
            </a:r>
          </a:p>
        </p:txBody>
      </p:sp>
    </p:spTree>
    <p:extLst>
      <p:ext uri="{BB962C8B-B14F-4D97-AF65-F5344CB8AC3E}">
        <p14:creationId xmlns:p14="http://schemas.microsoft.com/office/powerpoint/2010/main" val="17779052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00"/>
            <a:ext cx="13004800" cy="528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230" y="7714476"/>
            <a:ext cx="11069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Soil permeability.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permeability of soil depends on its texture. Sand, with its large, loosely packed particles, drains quickly. Clay drains much more slowly.</a:t>
            </a:r>
          </a:p>
        </p:txBody>
      </p:sp>
    </p:spTree>
    <p:extLst>
      <p:ext uri="{BB962C8B-B14F-4D97-AF65-F5344CB8AC3E}">
        <p14:creationId xmlns:p14="http://schemas.microsoft.com/office/powerpoint/2010/main" val="21345334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chemical properties of soil help determine how a soil functions.</a:t>
            </a:r>
          </a:p>
          <a:p>
            <a:r>
              <a:rPr lang="en-US" b="1" dirty="0" err="1"/>
              <a:t>Cation</a:t>
            </a:r>
            <a:r>
              <a:rPr lang="en-US" b="1" dirty="0"/>
              <a:t> exchange capacity (CEC)  </a:t>
            </a:r>
            <a:r>
              <a:rPr lang="en-US" dirty="0"/>
              <a:t>The ability of a particular soil to absorb and release </a:t>
            </a:r>
            <a:r>
              <a:rPr lang="en-US" dirty="0" err="1"/>
              <a:t>cations</a:t>
            </a:r>
            <a:r>
              <a:rPr lang="en-US" dirty="0"/>
              <a:t>.</a:t>
            </a:r>
          </a:p>
          <a:p>
            <a:r>
              <a:rPr lang="en-US" b="1" dirty="0"/>
              <a:t>Base saturation  </a:t>
            </a:r>
            <a:r>
              <a:rPr lang="en-US" dirty="0"/>
              <a:t>The proportion of soil bases to soil acids, expressed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41499911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Properties of Soil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biological properties of soil refer to the activities of the many organisms living in soil. </a:t>
            </a:r>
          </a:p>
          <a:p>
            <a:pPr marL="0" indent="0">
              <a:buNone/>
            </a:pPr>
            <a:r>
              <a:rPr lang="en-US" dirty="0"/>
              <a:t>Three groups of organisms account for most of the biological activity in soil: </a:t>
            </a:r>
          </a:p>
          <a:p>
            <a:pPr lvl="0"/>
            <a:r>
              <a:rPr lang="en-US" dirty="0"/>
              <a:t>Fungi</a:t>
            </a:r>
          </a:p>
          <a:p>
            <a:pPr lvl="0"/>
            <a:r>
              <a:rPr lang="en-US" dirty="0"/>
              <a:t>Bacteria</a:t>
            </a:r>
          </a:p>
          <a:p>
            <a:pPr lvl="0"/>
            <a:r>
              <a:rPr lang="en-US" dirty="0"/>
              <a:t>Protozoans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690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810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Properties of Soil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007773"/>
            <a:ext cx="5419974" cy="741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3606" y="3151268"/>
            <a:ext cx="5543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Soil organisms.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Bacteria, fungi, and protozoans account for 80 to 90 percent of soil organisms. Also present are snails, slugs, insects, earthworms, and rodents.</a:t>
            </a:r>
          </a:p>
        </p:txBody>
      </p:sp>
    </p:spTree>
    <p:extLst>
      <p:ext uri="{BB962C8B-B14F-4D97-AF65-F5344CB8AC3E}">
        <p14:creationId xmlns:p14="http://schemas.microsoft.com/office/powerpoint/2010/main" val="1519288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processes of weathering and erosion contribute to the recycling of the elements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rock is exposed at Earth's surface, it begins to break down through the processes of weathering and erosion.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36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distribution of minerals on Earth has social and environmental consequences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Rock and minerals are finite resources. </a:t>
            </a:r>
          </a:p>
          <a:p>
            <a:pPr lvl="0"/>
            <a:r>
              <a:rPr lang="en-US" dirty="0"/>
              <a:t>Some resources are abundant but others are rare.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737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810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Abundance of Ores and Metals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Crustal abundance  </a:t>
            </a:r>
            <a:r>
              <a:rPr lang="en-US" dirty="0"/>
              <a:t>The average concentration of an element in Earth’s crust.</a:t>
            </a:r>
          </a:p>
          <a:p>
            <a:r>
              <a:rPr lang="en-US" b="1" dirty="0"/>
              <a:t>Ore</a:t>
            </a:r>
            <a:r>
              <a:rPr lang="en-US" dirty="0"/>
              <a:t>  A concentrated accumulation of minerals from which economically valuable materials can be extracted.</a:t>
            </a:r>
          </a:p>
          <a:p>
            <a:r>
              <a:rPr lang="en-US" b="1" dirty="0"/>
              <a:t>Metal  </a:t>
            </a:r>
            <a:r>
              <a:rPr lang="en-US" dirty="0"/>
              <a:t>An element with properties that allow it to conduct electricity and heat energy, and to perform other important functions.</a:t>
            </a:r>
          </a:p>
          <a:p>
            <a:r>
              <a:rPr lang="en-US" b="1" dirty="0"/>
              <a:t>Reserve</a:t>
            </a:r>
            <a:r>
              <a:rPr lang="en-US" dirty="0"/>
              <a:t>  In resource management, the known quantity of a resource that can be economically recovered.</a:t>
            </a:r>
          </a:p>
        </p:txBody>
      </p:sp>
    </p:spTree>
    <p:extLst>
      <p:ext uri="{BB962C8B-B14F-4D97-AF65-F5344CB8AC3E}">
        <p14:creationId xmlns:p14="http://schemas.microsoft.com/office/powerpoint/2010/main" val="17446685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Abundance of Ores and Metals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1" y="2042101"/>
            <a:ext cx="7274602" cy="646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5793" y="2488273"/>
            <a:ext cx="36727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Elemental composition of Earth’s crust.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 Oxygen is the most abundant element in the crust. Silicon, aluminum, and iron are the next three most abundant elements.</a:t>
            </a:r>
          </a:p>
        </p:txBody>
      </p:sp>
    </p:spTree>
    <p:extLst>
      <p:ext uri="{BB962C8B-B14F-4D97-AF65-F5344CB8AC3E}">
        <p14:creationId xmlns:p14="http://schemas.microsoft.com/office/powerpoint/2010/main" val="38469764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Abundance of Ores and Metals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973520"/>
            <a:ext cx="10417570" cy="67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651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Mining Techniques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Mining can be on the surface or below the surface.</a:t>
            </a:r>
          </a:p>
          <a:p>
            <a:pPr marL="0" indent="0">
              <a:buNone/>
            </a:pPr>
            <a:r>
              <a:rPr lang="en-US" dirty="0"/>
              <a:t>Surface mining includes: </a:t>
            </a:r>
          </a:p>
          <a:p>
            <a:pPr lvl="0"/>
            <a:r>
              <a:rPr lang="en-US" dirty="0"/>
              <a:t>Strip mining</a:t>
            </a:r>
          </a:p>
          <a:p>
            <a:pPr lvl="0"/>
            <a:r>
              <a:rPr lang="en-US" dirty="0"/>
              <a:t>Open-pit mining</a:t>
            </a:r>
          </a:p>
          <a:p>
            <a:pPr lvl="0"/>
            <a:r>
              <a:rPr lang="en-US" dirty="0"/>
              <a:t>Mountaintop removal</a:t>
            </a:r>
          </a:p>
          <a:p>
            <a:pPr lvl="0"/>
            <a:r>
              <a:rPr lang="en-US" dirty="0"/>
              <a:t>Placer mining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32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Surface Mining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Strip mining  </a:t>
            </a:r>
            <a:r>
              <a:rPr lang="en-US" sz="3200" dirty="0"/>
              <a:t>The removal of strips of soil and rock to expose ore.</a:t>
            </a:r>
          </a:p>
          <a:p>
            <a:r>
              <a:rPr lang="en-US" sz="3200" b="1" dirty="0"/>
              <a:t>Mining spoils  </a:t>
            </a:r>
            <a:r>
              <a:rPr lang="en-US" sz="3200" dirty="0"/>
              <a:t>Unwanted waste material created during mining. </a:t>
            </a:r>
            <a:r>
              <a:rPr lang="en-US" sz="3200" i="1" dirty="0"/>
              <a:t>Also known as </a:t>
            </a:r>
            <a:r>
              <a:rPr lang="en-US" sz="3200" b="1" dirty="0"/>
              <a:t>Tailings</a:t>
            </a:r>
            <a:r>
              <a:rPr lang="en-US" sz="3200" dirty="0"/>
              <a:t>.</a:t>
            </a:r>
          </a:p>
          <a:p>
            <a:r>
              <a:rPr lang="en-US" sz="3200" b="1" dirty="0"/>
              <a:t>Open-pit mining  </a:t>
            </a:r>
            <a:r>
              <a:rPr lang="en-US" sz="3200" dirty="0"/>
              <a:t>A mining technique that uses a large visible pit or hole in the ground.</a:t>
            </a:r>
          </a:p>
          <a:p>
            <a:r>
              <a:rPr lang="en-US" sz="3200" b="1" dirty="0"/>
              <a:t>Mountaintop removal  </a:t>
            </a:r>
            <a:r>
              <a:rPr lang="en-US" sz="3200" dirty="0"/>
              <a:t>A mining technique in which the entire top of a mountain is removed with explosives.</a:t>
            </a:r>
          </a:p>
          <a:p>
            <a:r>
              <a:rPr lang="en-US" sz="3200" b="1" dirty="0"/>
              <a:t>Placer mining </a:t>
            </a:r>
            <a:r>
              <a:rPr lang="en-US" sz="3200" dirty="0"/>
              <a:t>The process of looking for minerals, metals, and precious stones in river sediments.</a:t>
            </a:r>
          </a:p>
        </p:txBody>
      </p:sp>
    </p:spTree>
    <p:extLst>
      <p:ext uri="{BB962C8B-B14F-4D97-AF65-F5344CB8AC3E}">
        <p14:creationId xmlns:p14="http://schemas.microsoft.com/office/powerpoint/2010/main" val="23775862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Subsurface Mining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Subsurface mining  </a:t>
            </a:r>
            <a:r>
              <a:rPr lang="en-US" dirty="0"/>
              <a:t>Mining techniques used when the desired resource is more than 100 m (328 feet) below the surface of Earth.</a:t>
            </a:r>
          </a:p>
          <a:p>
            <a:r>
              <a:rPr lang="en-US" dirty="0"/>
              <a:t>Coal, diamonds, and gold are some of the materials extracted by subsurface mining.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46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Environment and Safety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1" y="1795844"/>
            <a:ext cx="11876373" cy="57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62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Weathering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Physical weathering  </a:t>
            </a:r>
            <a:r>
              <a:rPr lang="en-US" dirty="0"/>
              <a:t>The mechanical breakdown of rocks and minerals.</a:t>
            </a:r>
          </a:p>
          <a:p>
            <a:r>
              <a:rPr lang="en-US" b="1" dirty="0"/>
              <a:t>Chemical weathering  </a:t>
            </a:r>
            <a:r>
              <a:rPr lang="en-US" dirty="0"/>
              <a:t>The breakdown of rocks and minerals by chemical reactions, the dissolving of chemical elements from rocks, or both.</a:t>
            </a:r>
          </a:p>
          <a:p>
            <a:r>
              <a:rPr lang="en-US" b="1" dirty="0"/>
              <a:t>Acid precipitation  </a:t>
            </a:r>
            <a:r>
              <a:rPr lang="en-US" dirty="0"/>
              <a:t>Precipitation high in sulfuric acid and nitric acid from reactions between water vapor and sulfur and nitrogen oxides in the atmosphere. </a:t>
            </a:r>
            <a:r>
              <a:rPr lang="en-US" i="1" dirty="0"/>
              <a:t>Also known as </a:t>
            </a:r>
            <a:r>
              <a:rPr lang="en-US" b="1" dirty="0"/>
              <a:t>Acid rain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6035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Weathering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044268"/>
            <a:ext cx="10326669" cy="5952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04" y="8285663"/>
            <a:ext cx="1297476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Physical weathering.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Water can work its way into cracks in rock, where it can wash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away loose material. When the water freezes and expands, it can widen the cracks. (b) Growing plant roots can force rock sections apart.</a:t>
            </a:r>
          </a:p>
        </p:txBody>
      </p:sp>
    </p:spTree>
    <p:extLst>
      <p:ext uri="{BB962C8B-B14F-4D97-AF65-F5344CB8AC3E}">
        <p14:creationId xmlns:p14="http://schemas.microsoft.com/office/powerpoint/2010/main" val="2606690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Erosion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Erosion</a:t>
            </a:r>
            <a:r>
              <a:rPr lang="en-US" dirty="0"/>
              <a:t>  The physical removal of rock fragments from a landscape or ecosystem.</a:t>
            </a:r>
          </a:p>
          <a:p>
            <a:pPr marL="0" indent="0">
              <a:buNone/>
            </a:pPr>
            <a:r>
              <a:rPr lang="en-US" dirty="0"/>
              <a:t>Erosion is usually the result of two processes:</a:t>
            </a:r>
          </a:p>
          <a:p>
            <a:pPr lvl="0"/>
            <a:r>
              <a:rPr lang="en-US" dirty="0"/>
              <a:t>Wind, water and ice move materials downslope.</a:t>
            </a:r>
          </a:p>
          <a:p>
            <a:pPr lvl="0"/>
            <a:r>
              <a:rPr lang="en-US" dirty="0"/>
              <a:t>Living organisms burrow under the soil.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39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Soil links the rock cycle and the biosphere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Soil serves many functions:</a:t>
            </a:r>
          </a:p>
          <a:p>
            <a:pPr lvl="0"/>
            <a:r>
              <a:rPr lang="en-US" dirty="0"/>
              <a:t>A medium for plant growth</a:t>
            </a:r>
          </a:p>
          <a:p>
            <a:pPr lvl="0"/>
            <a:r>
              <a:rPr lang="en-US" dirty="0"/>
              <a:t>A filter for water</a:t>
            </a:r>
          </a:p>
          <a:p>
            <a:pPr lvl="0"/>
            <a:r>
              <a:rPr lang="en-US" dirty="0"/>
              <a:t>A habitat for living organisms</a:t>
            </a:r>
          </a:p>
          <a:p>
            <a:pPr lvl="0"/>
            <a:r>
              <a:rPr lang="en-US" dirty="0"/>
              <a:t>A filter for pollutants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17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Soil links the rock cycle and the biosphere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9" y="2380994"/>
            <a:ext cx="6212801" cy="6570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3075" y="2705100"/>
            <a:ext cx="499425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Ecosystem services provided by soil.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Soil serves as a medium for plant growth, as a habitat for other organisms, and as a recycling system for organic wastes. Soil also helps to filter and purify water.</a:t>
            </a:r>
          </a:p>
        </p:txBody>
      </p:sp>
    </p:spTree>
    <p:extLst>
      <p:ext uri="{BB962C8B-B14F-4D97-AF65-F5344CB8AC3E}">
        <p14:creationId xmlns:p14="http://schemas.microsoft.com/office/powerpoint/2010/main" val="25324764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Formation of Soil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775151"/>
            <a:ext cx="9816886" cy="6273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357165"/>
            <a:ext cx="126658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</a:rPr>
              <a:t>Soil formation.</a:t>
            </a:r>
            <a:r>
              <a:rPr lang="en-US" sz="2400" dirty="0">
                <a:solidFill>
                  <a:srgbClr val="010001"/>
                </a:solidFill>
              </a:rPr>
              <a:t> Soil is a mixture of organic and inorganic matter. The breakdown of rock and primary minerals from the parent material provides the inorganic matter. The organic matter comes from organisms and their wastes.</a:t>
            </a:r>
          </a:p>
        </p:txBody>
      </p:sp>
    </p:spTree>
    <p:extLst>
      <p:ext uri="{BB962C8B-B14F-4D97-AF65-F5344CB8AC3E}">
        <p14:creationId xmlns:p14="http://schemas.microsoft.com/office/powerpoint/2010/main" val="29430375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Formation of Soil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 factors determine the properties of soil:</a:t>
            </a:r>
          </a:p>
          <a:p>
            <a:r>
              <a:rPr lang="en-US" b="1" dirty="0"/>
              <a:t>Parent material</a:t>
            </a:r>
            <a:r>
              <a:rPr lang="en-US" dirty="0"/>
              <a:t>  The rock material from which the inorganic components of a soil are derived.</a:t>
            </a:r>
          </a:p>
          <a:p>
            <a:pPr>
              <a:lnSpc>
                <a:spcPct val="50000"/>
              </a:lnSpc>
            </a:pPr>
            <a:r>
              <a:rPr lang="en-US" dirty="0"/>
              <a:t>Climate</a:t>
            </a:r>
          </a:p>
          <a:p>
            <a:pPr>
              <a:lnSpc>
                <a:spcPct val="50000"/>
              </a:lnSpc>
            </a:pPr>
            <a:r>
              <a:rPr lang="en-US" dirty="0"/>
              <a:t>Topography</a:t>
            </a:r>
          </a:p>
          <a:p>
            <a:pPr>
              <a:lnSpc>
                <a:spcPct val="50000"/>
              </a:lnSpc>
            </a:pPr>
            <a:r>
              <a:rPr lang="en-US" dirty="0"/>
              <a:t>Organisms</a:t>
            </a:r>
          </a:p>
          <a:p>
            <a:pPr>
              <a:lnSpc>
                <a:spcPct val="50000"/>
              </a:lnSpc>
            </a:pPr>
            <a:r>
              <a:rPr lang="en-US" dirty="0"/>
              <a:t>Time</a:t>
            </a:r>
          </a:p>
          <a:p>
            <a:pPr>
              <a:lnSpc>
                <a:spcPct val="50000"/>
              </a:lnSpc>
            </a:pPr>
            <a:endParaRPr lang="en-US" sz="800" dirty="0"/>
          </a:p>
          <a:p>
            <a:r>
              <a:rPr lang="en-US" b="1" dirty="0"/>
              <a:t>Soil degradation</a:t>
            </a:r>
            <a:r>
              <a:rPr lang="en-US" dirty="0"/>
              <a:t>  The loss of some or all of a soil’s ability to support plant growth.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86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FORMAT_STYLE._Green_BACKGROUNDppt.thmx</Template>
  <TotalTime>1906</TotalTime>
  <Words>1124</Words>
  <Application>Microsoft Macintosh PowerPoint</Application>
  <PresentationFormat>Custom</PresentationFormat>
  <Paragraphs>133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Helvetica</vt:lpstr>
      <vt:lpstr>Lucida Grande</vt:lpstr>
      <vt:lpstr>Title &amp; Bullets</vt:lpstr>
      <vt:lpstr>Module 25   Weathering and Soil Science </vt:lpstr>
      <vt:lpstr>The processes of weathering and erosion contribute to the recycling of the elements </vt:lpstr>
      <vt:lpstr>Weathering </vt:lpstr>
      <vt:lpstr>Weathering </vt:lpstr>
      <vt:lpstr>Erosion </vt:lpstr>
      <vt:lpstr>Soil links the rock cycle and the biosphere </vt:lpstr>
      <vt:lpstr>Soil links the rock cycle and the biosphere </vt:lpstr>
      <vt:lpstr>The Formation of Soil </vt:lpstr>
      <vt:lpstr>The Formation of Soil </vt:lpstr>
      <vt:lpstr>Soil Horizons </vt:lpstr>
      <vt:lpstr>Soil Horizons </vt:lpstr>
      <vt:lpstr>Soil Horizons </vt:lpstr>
      <vt:lpstr>Properties of Soil   </vt:lpstr>
      <vt:lpstr>Properties of Soil </vt:lpstr>
      <vt:lpstr>Properties of Soil </vt:lpstr>
      <vt:lpstr>Properties of Soil</vt:lpstr>
      <vt:lpstr>Properties of Soil </vt:lpstr>
      <vt:lpstr>Properties of Soil </vt:lpstr>
      <vt:lpstr>Properties of Soil</vt:lpstr>
      <vt:lpstr>The distribution of minerals on Earth has social and environmental consequences </vt:lpstr>
      <vt:lpstr>Abundance of Ores and Metals </vt:lpstr>
      <vt:lpstr>Abundance of Ores and Metals </vt:lpstr>
      <vt:lpstr>Abundance of Ores and Metals </vt:lpstr>
      <vt:lpstr>Mining Techniques   </vt:lpstr>
      <vt:lpstr>Surface Mining Techniques </vt:lpstr>
      <vt:lpstr>Subsurface Mining Techniques </vt:lpstr>
      <vt:lpstr>The Environment and Safety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Microsoft Office User</cp:lastModifiedBy>
  <cp:revision>16</cp:revision>
  <dcterms:created xsi:type="dcterms:W3CDTF">2015-05-10T22:58:06Z</dcterms:created>
  <dcterms:modified xsi:type="dcterms:W3CDTF">2018-09-24T18:25:04Z</dcterms:modified>
</cp:coreProperties>
</file>