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188"/>
  </p:normalViewPr>
  <p:slideViewPr>
    <p:cSldViewPr snapToGrid="0" snapToObjects="1">
      <p:cViewPr varScale="1">
        <p:scale>
          <a:sx n="79" d="100"/>
          <a:sy n="79" d="100"/>
        </p:scale>
        <p:origin x="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04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0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2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19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8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8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6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2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2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3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8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6622-E160-1741-B77C-07D2C174E97B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44A545-FE90-FB43-B5A7-80C3D9C6C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BCC76C-84D4-2543-9EF2-B0CC3AF33E8F}"/>
              </a:ext>
            </a:extLst>
          </p:cNvPr>
          <p:cNvSpPr txBox="1">
            <a:spLocks/>
          </p:cNvSpPr>
          <p:nvPr/>
        </p:nvSpPr>
        <p:spPr>
          <a:xfrm>
            <a:off x="2589213" y="974557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Matter and Energy in Organisms and Ecosystems</a:t>
            </a:r>
          </a:p>
        </p:txBody>
      </p:sp>
    </p:spTree>
    <p:extLst>
      <p:ext uri="{BB962C8B-B14F-4D97-AF65-F5344CB8AC3E}">
        <p14:creationId xmlns:p14="http://schemas.microsoft.com/office/powerpoint/2010/main" val="268316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83AF-C23A-CA4F-94EB-7E346A09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Energy?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30CE0-B8F6-EA4E-B948-10353D751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917" y="1620252"/>
            <a:ext cx="8915400" cy="4957010"/>
          </a:xfrm>
        </p:spPr>
        <p:txBody>
          <a:bodyPr/>
          <a:lstStyle/>
          <a:p>
            <a:r>
              <a:rPr lang="en-US" sz="2800" b="1" dirty="0"/>
              <a:t>Energy- </a:t>
            </a:r>
            <a:r>
              <a:rPr lang="en-US" sz="2800" dirty="0"/>
              <a:t>The ability to do work (change to take place) or transfer heat;</a:t>
            </a:r>
          </a:p>
          <a:p>
            <a:r>
              <a:rPr lang="en-US" sz="2800" b="1" dirty="0"/>
              <a:t>Thermodynamics-</a:t>
            </a:r>
            <a:r>
              <a:rPr lang="en-US" sz="2800" dirty="0"/>
              <a:t> the study of the flow and transformation of energy in the universe</a:t>
            </a:r>
            <a:r>
              <a:rPr lang="en-US" sz="2400" dirty="0"/>
              <a:t>.</a:t>
            </a:r>
          </a:p>
          <a:p>
            <a:pPr lvl="1"/>
            <a:r>
              <a:rPr lang="en-US" sz="2400" b="1" dirty="0"/>
              <a:t>First law</a:t>
            </a:r>
            <a:r>
              <a:rPr lang="en-US" sz="2400" dirty="0"/>
              <a:t>—energy can be converted from one form to another, but it cannot be created nor destroyed.</a:t>
            </a:r>
          </a:p>
          <a:p>
            <a:pPr lvl="1"/>
            <a:r>
              <a:rPr lang="en-US" sz="2400" b="1" dirty="0"/>
              <a:t>Second law</a:t>
            </a:r>
            <a:r>
              <a:rPr lang="en-US" sz="2400" dirty="0"/>
              <a:t>—energy cannot be converted without the loss of usable energy.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92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ED68-6169-FC48-AAAB-DFB5F590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A704-F106-DE4A-9640-02F789E8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528010"/>
            <a:ext cx="8915400" cy="3593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2 General Types:</a:t>
            </a:r>
          </a:p>
          <a:p>
            <a:r>
              <a:rPr lang="en-US" sz="2800" b="1" dirty="0"/>
              <a:t>1. Kinetic energy  </a:t>
            </a:r>
            <a:r>
              <a:rPr lang="en-US" sz="2800" dirty="0"/>
              <a:t>The energy of motion.</a:t>
            </a:r>
          </a:p>
          <a:p>
            <a:r>
              <a:rPr lang="en-US" sz="2800" b="1" dirty="0"/>
              <a:t>2. Potential energy  </a:t>
            </a:r>
            <a:r>
              <a:rPr lang="en-US" sz="2800" dirty="0"/>
              <a:t>Stored energy that has not been released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126C9-1C21-CC48-B2DC-4BD0F9200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321" y="4163786"/>
            <a:ext cx="5651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5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ED68-6169-FC48-AAAB-DFB5F590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A704-F106-DE4A-9640-02F789E8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56084"/>
            <a:ext cx="8915400" cy="5301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Specific types of energy:</a:t>
            </a:r>
            <a:endParaRPr lang="en-US" sz="2800" dirty="0"/>
          </a:p>
          <a:p>
            <a:pPr lvl="1"/>
            <a:r>
              <a:rPr lang="en-US" sz="2400" b="1" dirty="0"/>
              <a:t>Electromagnetic radiation  </a:t>
            </a:r>
            <a:r>
              <a:rPr lang="en-US" sz="2400" dirty="0"/>
              <a:t>A form of energy emitted by the Sun that includes, but is not limited to, visible light, ultraviolet light, and infrared energy. (</a:t>
            </a:r>
            <a:r>
              <a:rPr lang="en-US" sz="2400" b="1" dirty="0"/>
              <a:t>light energy</a:t>
            </a:r>
            <a:r>
              <a:rPr lang="en-US" sz="2400" dirty="0"/>
              <a:t>)</a:t>
            </a:r>
          </a:p>
          <a:p>
            <a:pPr lvl="1"/>
            <a:r>
              <a:rPr lang="en-US" sz="2400" b="1" dirty="0"/>
              <a:t>Chemical energy</a:t>
            </a:r>
            <a:r>
              <a:rPr lang="en-US" sz="2400" dirty="0"/>
              <a:t>  Potential energy stored in chemical bonds in compounds, E.g. food.</a:t>
            </a:r>
          </a:p>
          <a:p>
            <a:pPr lvl="1"/>
            <a:r>
              <a:rPr lang="en-US" sz="2400" b="1" dirty="0"/>
              <a:t>Mechanical energy </a:t>
            </a:r>
            <a:r>
              <a:rPr lang="en-US" sz="2400" dirty="0"/>
              <a:t>Can be either kinetic energy (energy of motion) or potential energy (stored energy of position) E.g. Sound.</a:t>
            </a:r>
          </a:p>
          <a:p>
            <a:pPr lvl="1"/>
            <a:r>
              <a:rPr lang="en-US" sz="2400" b="1" dirty="0"/>
              <a:t>Thermal Energy  </a:t>
            </a:r>
            <a:r>
              <a:rPr lang="en-US" sz="2400" dirty="0"/>
              <a:t>Heat energy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0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6F01-4826-BE43-8ACA-7CDFE817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Organisms Get Energy?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03180-5B22-264D-99FE-925626663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9" y="1518557"/>
            <a:ext cx="10689771" cy="5339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/>
              <a:t>All organisms get there energy from food!</a:t>
            </a:r>
          </a:p>
          <a:p>
            <a:r>
              <a:rPr lang="en-US" sz="2800" b="1" dirty="0"/>
              <a:t>Autotrophs</a:t>
            </a:r>
            <a:r>
              <a:rPr lang="en-US" sz="2800" dirty="0"/>
              <a:t> Organisms that make their own food.                  			E.g.  Plants, algae </a:t>
            </a:r>
          </a:p>
          <a:p>
            <a:r>
              <a:rPr lang="en-US" sz="2800" b="1" dirty="0"/>
              <a:t>Heterotrophs</a:t>
            </a:r>
            <a:r>
              <a:rPr lang="en-US" sz="2800" dirty="0"/>
              <a:t> Organisms that need to ingest food to obtain energy. E.g. Wolves, ants, cows</a:t>
            </a:r>
          </a:p>
          <a:p>
            <a:r>
              <a:rPr lang="en-US" sz="2800" b="1" dirty="0"/>
              <a:t>Chemotroph</a:t>
            </a:r>
            <a:r>
              <a:rPr lang="en-US" sz="2800" dirty="0"/>
              <a:t> Use inorganic substances (chemicals &amp; gases) for source of energy.  E.g. Bacteria on thermal vents of the ocean floor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485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6F01-4826-BE43-8ACA-7CDFE817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Organisms Get Energy?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03180-5B22-264D-99FE-925626663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9" y="1518557"/>
            <a:ext cx="10689771" cy="5339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/>
              <a:t>Which is which? 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B9041-5FF0-FB43-991C-3C34B9D8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93" y="2607820"/>
            <a:ext cx="2146300" cy="3160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B54CD7-141D-8D4B-ACB8-3932C57D0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25" y="2971799"/>
            <a:ext cx="3479702" cy="2605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F941CE-4A0F-274C-A2C5-3E293634B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856" y="3179535"/>
            <a:ext cx="3454599" cy="20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9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484C-6189-2E44-853E-34F22A03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Autotrophs and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0CE9-6674-E64D-8E48-33CE04573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Photosynthesis </a:t>
            </a:r>
            <a:r>
              <a:rPr lang="en-US" sz="2800" dirty="0"/>
              <a:t>light energy from the sun is converted to chemical energy for use by the cell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4" descr="ch 8 eq 6">
            <a:extLst>
              <a:ext uri="{FF2B5EF4-FFF2-40B4-BE49-F238E27FC236}">
                <a16:creationId xmlns:a16="http://schemas.microsoft.com/office/drawing/2014/main" id="{9CE764A0-6478-1D4C-8374-02BC619C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022411"/>
            <a:ext cx="5510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67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DA29-E16E-3E44-8CF4-39FD02ED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222D8-127D-244F-B745-1F5A278D0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295400"/>
          </a:xfrm>
        </p:spPr>
        <p:txBody>
          <a:bodyPr>
            <a:normAutofit/>
          </a:bodyPr>
          <a:lstStyle/>
          <a:p>
            <a:r>
              <a:rPr lang="en-US" sz="2800" u="sng" dirty="0"/>
              <a:t>Inputs:</a:t>
            </a:r>
            <a:r>
              <a:rPr lang="en-US" sz="2800" dirty="0"/>
              <a:t> Carbon dioxide, Water and Light </a:t>
            </a:r>
          </a:p>
          <a:p>
            <a:r>
              <a:rPr lang="en-US" sz="2800" u="sng" dirty="0"/>
              <a:t>Outputs:</a:t>
            </a:r>
            <a:r>
              <a:rPr lang="en-US" sz="2800" dirty="0"/>
              <a:t> Glucose (sugar) and Oxygen</a:t>
            </a:r>
          </a:p>
        </p:txBody>
      </p:sp>
      <p:pic>
        <p:nvPicPr>
          <p:cNvPr id="4" name="Picture 14" descr="ch 8 eq 6">
            <a:extLst>
              <a:ext uri="{FF2B5EF4-FFF2-40B4-BE49-F238E27FC236}">
                <a16:creationId xmlns:a16="http://schemas.microsoft.com/office/drawing/2014/main" id="{6C4A0626-A0E6-8E42-8856-5CAA7F37B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1009650"/>
            <a:ext cx="5510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2C995E82-3F8E-C044-A128-DC1EF9EEA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2" y="3429000"/>
            <a:ext cx="3827009" cy="304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65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DA29-E16E-3E44-8CF4-39FD02ED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 and the Plant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222D8-127D-244F-B745-1F5A278D0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2764971"/>
          </a:xfrm>
        </p:spPr>
        <p:txBody>
          <a:bodyPr>
            <a:normAutofit/>
          </a:bodyPr>
          <a:lstStyle/>
          <a:p>
            <a:r>
              <a:rPr lang="en-US" sz="2800" dirty="0"/>
              <a:t>Leaves are used to absorb light energy</a:t>
            </a:r>
          </a:p>
          <a:p>
            <a:r>
              <a:rPr lang="en-US" sz="2800" dirty="0"/>
              <a:t>Roots are used for the up take of water</a:t>
            </a:r>
          </a:p>
          <a:p>
            <a:r>
              <a:rPr lang="en-US" sz="2800" dirty="0"/>
              <a:t>Most of the plants chemical energy conversion takes place in the stem/trunk of the plant</a:t>
            </a:r>
          </a:p>
        </p:txBody>
      </p:sp>
      <p:pic>
        <p:nvPicPr>
          <p:cNvPr id="4" name="Picture 14" descr="ch 8 eq 6">
            <a:extLst>
              <a:ext uri="{FF2B5EF4-FFF2-40B4-BE49-F238E27FC236}">
                <a16:creationId xmlns:a16="http://schemas.microsoft.com/office/drawing/2014/main" id="{6C4A0626-A0E6-8E42-8856-5CAA7F37B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43" y="5842907"/>
            <a:ext cx="5510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6499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{6DBCF6F4-E4F7-2F4E-8E55-9FB30FF79A73}tf10001069</Template>
  <TotalTime>2469</TotalTime>
  <Words>300</Words>
  <Application>Microsoft Macintosh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PowerPoint Presentation</vt:lpstr>
      <vt:lpstr>What is Energy? </vt:lpstr>
      <vt:lpstr>Different kinds of Energy</vt:lpstr>
      <vt:lpstr>Different kinds of Energy</vt:lpstr>
      <vt:lpstr>How Do Organisms Get Energy?</vt:lpstr>
      <vt:lpstr>How Do Organisms Get Energy?</vt:lpstr>
      <vt:lpstr>Autotrophs and Energy</vt:lpstr>
      <vt:lpstr>Photosynthesis</vt:lpstr>
      <vt:lpstr>Photosynthesis and the Plant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29</cp:revision>
  <dcterms:created xsi:type="dcterms:W3CDTF">2018-09-24T13:07:15Z</dcterms:created>
  <dcterms:modified xsi:type="dcterms:W3CDTF">2018-09-26T14:37:56Z</dcterms:modified>
</cp:coreProperties>
</file>