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7" r:id="rId1"/>
  </p:sldMasterIdLst>
  <p:sldIdLst>
    <p:sldId id="270" r:id="rId2"/>
    <p:sldId id="271" r:id="rId3"/>
    <p:sldId id="272" r:id="rId4"/>
    <p:sldId id="273" r:id="rId5"/>
    <p:sldId id="27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/>
    <p:restoredTop sz="94188"/>
  </p:normalViewPr>
  <p:slideViewPr>
    <p:cSldViewPr snapToGrid="0" snapToObjects="1">
      <p:cViewPr varScale="1">
        <p:scale>
          <a:sx n="79" d="100"/>
          <a:sy n="79" d="100"/>
        </p:scale>
        <p:origin x="26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622-E160-1741-B77C-07D2C174E97B}" type="datetimeFigureOut">
              <a:rPr lang="en-US" smtClean="0"/>
              <a:t>9/26/18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6FD4E23-86BC-F649-8047-A7B988A3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960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622-E160-1741-B77C-07D2C174E97B}" type="datetimeFigureOut">
              <a:rPr lang="en-US" smtClean="0"/>
              <a:t>9/26/18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6FD4E23-86BC-F649-8047-A7B988A3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62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622-E160-1741-B77C-07D2C174E97B}" type="datetimeFigureOut">
              <a:rPr lang="en-US" smtClean="0"/>
              <a:t>9/26/18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6FD4E23-86BC-F649-8047-A7B988A3315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5043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622-E160-1741-B77C-07D2C174E97B}" type="datetimeFigureOut">
              <a:rPr lang="en-US" smtClean="0"/>
              <a:t>9/26/18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6FD4E23-86BC-F649-8047-A7B988A3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02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622-E160-1741-B77C-07D2C174E97B}" type="datetimeFigureOut">
              <a:rPr lang="en-US" smtClean="0"/>
              <a:t>9/26/18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6FD4E23-86BC-F649-8047-A7B988A3315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620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622-E160-1741-B77C-07D2C174E97B}" type="datetimeFigureOut">
              <a:rPr lang="en-US" smtClean="0"/>
              <a:t>9/26/18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6FD4E23-86BC-F649-8047-A7B988A3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619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622-E160-1741-B77C-07D2C174E97B}" type="datetimeFigureOut">
              <a:rPr lang="en-US" smtClean="0"/>
              <a:t>9/26/18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4E23-86BC-F649-8047-A7B988A3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656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622-E160-1741-B77C-07D2C174E97B}" type="datetimeFigureOut">
              <a:rPr lang="en-US" smtClean="0"/>
              <a:t>9/26/18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4E23-86BC-F649-8047-A7B988A3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80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622-E160-1741-B77C-07D2C174E97B}" type="datetimeFigureOut">
              <a:rPr lang="en-US" smtClean="0"/>
              <a:t>9/26/18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4E23-86BC-F649-8047-A7B988A3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80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622-E160-1741-B77C-07D2C174E97B}" type="datetimeFigureOut">
              <a:rPr lang="en-US" smtClean="0"/>
              <a:t>9/26/18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6FD4E23-86BC-F649-8047-A7B988A3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62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622-E160-1741-B77C-07D2C174E97B}" type="datetimeFigureOut">
              <a:rPr lang="en-US" smtClean="0"/>
              <a:t>9/26/18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6FD4E23-86BC-F649-8047-A7B988A3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29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622-E160-1741-B77C-07D2C174E97B}" type="datetimeFigureOut">
              <a:rPr lang="en-US" smtClean="0"/>
              <a:t>9/26/18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6FD4E23-86BC-F649-8047-A7B988A3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20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622-E160-1741-B77C-07D2C174E97B}" type="datetimeFigureOut">
              <a:rPr lang="en-US" smtClean="0"/>
              <a:t>9/26/18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4E23-86BC-F649-8047-A7B988A3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0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622-E160-1741-B77C-07D2C174E97B}" type="datetimeFigureOut">
              <a:rPr lang="en-US" smtClean="0"/>
              <a:t>9/26/18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4E23-86BC-F649-8047-A7B988A3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090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622-E160-1741-B77C-07D2C174E97B}" type="datetimeFigureOut">
              <a:rPr lang="en-US" smtClean="0"/>
              <a:t>9/26/18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4E23-86BC-F649-8047-A7B988A3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834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622-E160-1741-B77C-07D2C174E97B}" type="datetimeFigureOut">
              <a:rPr lang="en-US" smtClean="0"/>
              <a:t>9/26/18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6FD4E23-86BC-F649-8047-A7B988A3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83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46622-E160-1741-B77C-07D2C174E97B}" type="datetimeFigureOut">
              <a:rPr lang="en-US" smtClean="0"/>
              <a:t>9/26/18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6FD4E23-86BC-F649-8047-A7B988A3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81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  <p:sldLayoutId id="2147483890" r:id="rId13"/>
    <p:sldLayoutId id="2147483891" r:id="rId14"/>
    <p:sldLayoutId id="2147483892" r:id="rId15"/>
    <p:sldLayoutId id="21474838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5628D-CB03-2642-BC6E-8CA01FCAC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5262" y="267602"/>
            <a:ext cx="8911687" cy="1280890"/>
          </a:xfrm>
        </p:spPr>
        <p:txBody>
          <a:bodyPr/>
          <a:lstStyle/>
          <a:p>
            <a:r>
              <a:rPr lang="en-US" dirty="0"/>
              <a:t>Food, Molecules and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67008-5AF6-C14B-BBCC-2A0E33E47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660" y="1238170"/>
            <a:ext cx="10541359" cy="5110843"/>
          </a:xfrm>
        </p:spPr>
        <p:txBody>
          <a:bodyPr>
            <a:normAutofit/>
          </a:bodyPr>
          <a:lstStyle/>
          <a:p>
            <a:r>
              <a:rPr lang="en-US" sz="3000" dirty="0"/>
              <a:t>Other types of lipids include </a:t>
            </a:r>
            <a:r>
              <a:rPr lang="en-US" sz="3000" b="1" dirty="0"/>
              <a:t>steroids </a:t>
            </a:r>
            <a:r>
              <a:rPr lang="en-US" sz="3000" dirty="0"/>
              <a:t>(E.g. </a:t>
            </a:r>
            <a:r>
              <a:rPr lang="en-US" sz="3000" b="1" dirty="0"/>
              <a:t>cholesterol</a:t>
            </a:r>
            <a:r>
              <a:rPr lang="en-US" sz="3000" dirty="0"/>
              <a:t>),</a:t>
            </a:r>
            <a:r>
              <a:rPr lang="en-US" sz="3000" b="1" dirty="0"/>
              <a:t> saturated </a:t>
            </a:r>
            <a:r>
              <a:rPr lang="en-US" sz="3000" dirty="0"/>
              <a:t>and</a:t>
            </a:r>
            <a:r>
              <a:rPr lang="en-US" sz="3000" b="1" dirty="0"/>
              <a:t> unsaturated fats:</a:t>
            </a:r>
          </a:p>
          <a:p>
            <a:endParaRPr lang="en-US" sz="3000" dirty="0"/>
          </a:p>
          <a:p>
            <a:endParaRPr lang="en-US" sz="3000" dirty="0"/>
          </a:p>
          <a:p>
            <a:endParaRPr lang="en-US" sz="3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031B9D-1FCA-A941-A039-1D7E12E1D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143" y="4307942"/>
            <a:ext cx="3265714" cy="204107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2CB5A0D-F474-A74D-A9E6-8FD9F6304DE9}"/>
              </a:ext>
            </a:extLst>
          </p:cNvPr>
          <p:cNvGrpSpPr/>
          <p:nvPr/>
        </p:nvGrpSpPr>
        <p:grpSpPr>
          <a:xfrm>
            <a:off x="6551339" y="2548012"/>
            <a:ext cx="5441043" cy="3060587"/>
            <a:chOff x="6295798" y="1886969"/>
            <a:chExt cx="5441043" cy="306058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2F1BFBC-1E02-AA47-BD6D-D7F56DA02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95798" y="1886969"/>
              <a:ext cx="5441043" cy="3060587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E13CACC-FAF3-914C-B61D-36C749786AA1}"/>
                </a:ext>
              </a:extLst>
            </p:cNvPr>
            <p:cNvSpPr/>
            <p:nvPr/>
          </p:nvSpPr>
          <p:spPr>
            <a:xfrm>
              <a:off x="6295798" y="3793591"/>
              <a:ext cx="1509259" cy="7665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2350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5628D-CB03-2642-BC6E-8CA01FCAC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5262" y="267602"/>
            <a:ext cx="8911687" cy="1280890"/>
          </a:xfrm>
        </p:spPr>
        <p:txBody>
          <a:bodyPr/>
          <a:lstStyle/>
          <a:p>
            <a:r>
              <a:rPr lang="en-US" dirty="0"/>
              <a:t>Food, Molecules and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67008-5AF6-C14B-BBCC-2A0E33E47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86" y="1238170"/>
            <a:ext cx="10885713" cy="5505530"/>
          </a:xfrm>
        </p:spPr>
        <p:txBody>
          <a:bodyPr>
            <a:normAutofit/>
          </a:bodyPr>
          <a:lstStyle/>
          <a:p>
            <a:r>
              <a:rPr lang="en-US" sz="3000" dirty="0"/>
              <a:t>3. </a:t>
            </a:r>
            <a:r>
              <a:rPr lang="en-US" sz="3000" b="1" dirty="0"/>
              <a:t>Proteins </a:t>
            </a:r>
            <a:r>
              <a:rPr lang="en-US" sz="2800" dirty="0"/>
              <a:t>Molecule</a:t>
            </a:r>
            <a:r>
              <a:rPr lang="en-US" sz="2800" b="1" dirty="0"/>
              <a:t> </a:t>
            </a:r>
            <a:r>
              <a:rPr lang="en-US" altLang="en-US" sz="2800" dirty="0"/>
              <a:t>made of small carbon molecules called </a:t>
            </a:r>
            <a:r>
              <a:rPr lang="en-US" altLang="en-US" sz="2800" b="1" dirty="0"/>
              <a:t>amino acids</a:t>
            </a:r>
            <a:r>
              <a:rPr lang="en-US" altLang="en-US" sz="2800" dirty="0"/>
              <a:t>. </a:t>
            </a:r>
            <a:endParaRPr lang="en-US" altLang="en-US" sz="2000" dirty="0"/>
          </a:p>
          <a:p>
            <a:pPr lvl="1"/>
            <a:r>
              <a:rPr lang="en-US" altLang="en-US" sz="2800" b="1" dirty="0">
                <a:solidFill>
                  <a:schemeClr val="tx1"/>
                </a:solidFill>
              </a:rPr>
              <a:t>Amino acids </a:t>
            </a:r>
            <a:r>
              <a:rPr lang="en-US" altLang="en-US" sz="2800" dirty="0">
                <a:solidFill>
                  <a:schemeClr val="tx1"/>
                </a:solidFill>
              </a:rPr>
              <a:t>S</a:t>
            </a:r>
            <a:r>
              <a:rPr lang="en-US" altLang="en-US" sz="2800" dirty="0"/>
              <a:t>mall molecules that are made of carbon, nitrogen, oxygen, hydrogen, and sometimes sulfur.</a:t>
            </a:r>
            <a:endParaRPr lang="en-US" altLang="en-US" sz="2000" dirty="0"/>
          </a:p>
          <a:p>
            <a:r>
              <a:rPr lang="en-US" altLang="en-US" sz="2800" b="1" dirty="0">
                <a:cs typeface="Arial Unicode MS" panose="020B0604020202020204" pitchFamily="34" charset="-128"/>
              </a:rPr>
              <a:t>Polypeptides</a:t>
            </a:r>
            <a:r>
              <a:rPr lang="en-US" altLang="en-US" sz="3200" b="1" dirty="0">
                <a:cs typeface="Arial Unicode MS" panose="020B0604020202020204" pitchFamily="34" charset="-128"/>
              </a:rPr>
              <a:t> </a:t>
            </a:r>
            <a:r>
              <a:rPr lang="en-US" altLang="en-US" sz="2800" dirty="0">
                <a:cs typeface="Arial Unicode MS" panose="020B0604020202020204" pitchFamily="34" charset="-128"/>
              </a:rPr>
              <a:t>L</a:t>
            </a:r>
            <a:r>
              <a:rPr lang="en-US" altLang="en-US" sz="2800" dirty="0"/>
              <a:t>arge chains of amino acids(polymers). Functional proteins are made up of one or more polypeptides.</a:t>
            </a:r>
          </a:p>
          <a:p>
            <a:endParaRPr lang="en-US" sz="3000" b="1" dirty="0"/>
          </a:p>
          <a:p>
            <a:endParaRPr lang="en-US" sz="3000" dirty="0"/>
          </a:p>
          <a:p>
            <a:endParaRPr lang="en-US" sz="3000" dirty="0"/>
          </a:p>
          <a:p>
            <a:endParaRPr lang="en-US" sz="3000" dirty="0"/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9D7A184D-EFE0-EC4C-B89F-025A714403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95"/>
          <a:stretch/>
        </p:blipFill>
        <p:spPr bwMode="auto">
          <a:xfrm>
            <a:off x="1610584" y="5040286"/>
            <a:ext cx="4803026" cy="1290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>
            <a:extLst>
              <a:ext uri="{FF2B5EF4-FFF2-40B4-BE49-F238E27FC236}">
                <a16:creationId xmlns:a16="http://schemas.microsoft.com/office/drawing/2014/main" id="{B4E4716C-FDEE-6449-B532-BC1F037DD0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40" t="14482"/>
          <a:stretch/>
        </p:blipFill>
        <p:spPr bwMode="auto">
          <a:xfrm>
            <a:off x="8009128" y="4627713"/>
            <a:ext cx="2587353" cy="21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2368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5628D-CB03-2642-BC6E-8CA01FCAC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5262" y="267602"/>
            <a:ext cx="8911687" cy="1280890"/>
          </a:xfrm>
        </p:spPr>
        <p:txBody>
          <a:bodyPr/>
          <a:lstStyle/>
          <a:p>
            <a:r>
              <a:rPr lang="en-US" dirty="0"/>
              <a:t>Food, Molecules and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67008-5AF6-C14B-BBCC-2A0E33E47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86" y="1238170"/>
            <a:ext cx="10885713" cy="55055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u="sng" dirty="0"/>
              <a:t>Proteins </a:t>
            </a:r>
            <a:r>
              <a:rPr lang="en-US" sz="2800" u="sng" dirty="0"/>
              <a:t>have many functions:</a:t>
            </a:r>
          </a:p>
          <a:p>
            <a:r>
              <a:rPr lang="en-US" altLang="en-US" sz="2800" b="1" dirty="0"/>
              <a:t>Enzymes</a:t>
            </a:r>
            <a:r>
              <a:rPr lang="en-US" altLang="en-US" sz="2800" dirty="0"/>
              <a:t>—</a:t>
            </a:r>
            <a:r>
              <a:rPr lang="en-US" altLang="en-US" sz="2400" dirty="0"/>
              <a:t>catalytic molecules(speed up chemical reactions) </a:t>
            </a:r>
          </a:p>
          <a:p>
            <a:r>
              <a:rPr lang="en-US" altLang="en-US" sz="2800" dirty="0"/>
              <a:t>Defensive proteins </a:t>
            </a:r>
            <a:r>
              <a:rPr lang="en-US" altLang="en-US" sz="2400" dirty="0"/>
              <a:t>(E.g., antibodies) </a:t>
            </a:r>
          </a:p>
          <a:p>
            <a:r>
              <a:rPr lang="en-US" altLang="en-US" sz="2800" dirty="0"/>
              <a:t>Hormonal &amp; regulatory proteins </a:t>
            </a:r>
            <a:r>
              <a:rPr lang="en-US" altLang="en-US" sz="2000" i="1" dirty="0"/>
              <a:t>control physiological processes</a:t>
            </a:r>
          </a:p>
          <a:p>
            <a:r>
              <a:rPr lang="en-US" altLang="en-US" sz="2800" dirty="0"/>
              <a:t>Receptor proteins </a:t>
            </a:r>
            <a:r>
              <a:rPr lang="en-US" altLang="en-US" sz="2000" i="1" dirty="0"/>
              <a:t>receive and respond to molecular signals </a:t>
            </a:r>
          </a:p>
          <a:p>
            <a:r>
              <a:rPr lang="en-US" altLang="en-US" sz="2800" dirty="0"/>
              <a:t>Storage proteins </a:t>
            </a:r>
            <a:r>
              <a:rPr lang="en-US" altLang="en-US" sz="2200" i="1" dirty="0"/>
              <a:t>store amino acids</a:t>
            </a:r>
          </a:p>
          <a:p>
            <a:r>
              <a:rPr lang="en-US" altLang="en-US" sz="2800" dirty="0"/>
              <a:t>Structural proteins </a:t>
            </a:r>
            <a:r>
              <a:rPr lang="en-US" altLang="en-US" sz="2000" i="1" dirty="0"/>
              <a:t>physical stability and movement to cells</a:t>
            </a:r>
          </a:p>
          <a:p>
            <a:r>
              <a:rPr lang="en-US" altLang="en-US" sz="2800" dirty="0"/>
              <a:t>Transport proteins </a:t>
            </a:r>
            <a:r>
              <a:rPr lang="en-US" altLang="en-US" sz="2000" i="1" dirty="0"/>
              <a:t>carry substances (e.g., hemoglobin) </a:t>
            </a:r>
          </a:p>
          <a:p>
            <a:r>
              <a:rPr lang="en-US" altLang="en-US" sz="2800" dirty="0"/>
              <a:t>Genetic regulatory proteins</a:t>
            </a:r>
          </a:p>
          <a:p>
            <a:pPr marL="457200" lvl="1" indent="0">
              <a:buNone/>
            </a:pPr>
            <a:r>
              <a:rPr lang="en-US" altLang="en-US" sz="2000" i="1" dirty="0"/>
              <a:t>regulate when, how, and to what extent a gene is expressed</a:t>
            </a:r>
          </a:p>
          <a:p>
            <a:pPr marL="0" indent="0">
              <a:buNone/>
            </a:pPr>
            <a:endParaRPr lang="en-US" altLang="en-US" sz="2800" dirty="0"/>
          </a:p>
          <a:p>
            <a:pPr marL="0" indent="0">
              <a:buNone/>
            </a:pPr>
            <a:endParaRPr lang="en-US" altLang="en-US" sz="2800" dirty="0"/>
          </a:p>
          <a:p>
            <a:pPr marL="0" indent="0">
              <a:buNone/>
            </a:pPr>
            <a:endParaRPr lang="en-US" altLang="en-US" sz="2800" dirty="0"/>
          </a:p>
          <a:p>
            <a:endParaRPr lang="en-US" sz="3000" b="1" dirty="0"/>
          </a:p>
          <a:p>
            <a:endParaRPr lang="en-US" sz="3000" dirty="0"/>
          </a:p>
          <a:p>
            <a:endParaRPr lang="en-US" sz="3000" dirty="0"/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201270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5628D-CB03-2642-BC6E-8CA01FCAC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5262" y="267602"/>
            <a:ext cx="8911687" cy="1280890"/>
          </a:xfrm>
        </p:spPr>
        <p:txBody>
          <a:bodyPr/>
          <a:lstStyle/>
          <a:p>
            <a:r>
              <a:rPr lang="en-US" dirty="0"/>
              <a:t>Food, Molecules and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67008-5AF6-C14B-BBCC-2A0E33E47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86" y="1238170"/>
            <a:ext cx="10885714" cy="550553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4. </a:t>
            </a:r>
            <a:r>
              <a:rPr lang="en-US" altLang="en-US" sz="2800" b="1" dirty="0"/>
              <a:t>Nucleic Acids </a:t>
            </a:r>
            <a:r>
              <a:rPr lang="en-US" altLang="en-US" sz="2600" dirty="0"/>
              <a:t>made of smaller repeating molecules called </a:t>
            </a:r>
            <a:r>
              <a:rPr lang="en-US" altLang="en-US" sz="2600" b="1" dirty="0"/>
              <a:t>nucleotides. </a:t>
            </a:r>
            <a:r>
              <a:rPr lang="en-US" altLang="en-US" sz="2600" dirty="0"/>
              <a:t>Store, transmit, and express hereditary/genetic information(instructions to make proteins).</a:t>
            </a:r>
          </a:p>
          <a:p>
            <a:r>
              <a:rPr lang="en-US" altLang="en-US" sz="2800" b="1" dirty="0"/>
              <a:t>Nucleotides</a:t>
            </a:r>
            <a:r>
              <a:rPr lang="en-US" altLang="en-US" sz="2800" dirty="0"/>
              <a:t> molecules composed of carbon, nitrogen, oxygen, phosphorus, and hydrogen atoms.</a:t>
            </a:r>
          </a:p>
          <a:p>
            <a:pPr marL="0" indent="0">
              <a:buNone/>
            </a:pPr>
            <a:endParaRPr lang="en-US" altLang="en-US" sz="2800" b="1" dirty="0"/>
          </a:p>
          <a:p>
            <a:pPr marL="0" indent="0">
              <a:buNone/>
            </a:pPr>
            <a:endParaRPr lang="en-US" altLang="en-US" sz="2800" b="1" dirty="0"/>
          </a:p>
          <a:p>
            <a:pPr marL="0" indent="0">
              <a:buNone/>
            </a:pPr>
            <a:endParaRPr lang="en-US" altLang="en-US" sz="2800" dirty="0"/>
          </a:p>
          <a:p>
            <a:pPr marL="0" indent="0">
              <a:buNone/>
            </a:pPr>
            <a:endParaRPr lang="en-US" altLang="en-US" sz="2800" dirty="0"/>
          </a:p>
          <a:p>
            <a:endParaRPr lang="en-US" sz="3000" b="1" dirty="0"/>
          </a:p>
          <a:p>
            <a:endParaRPr lang="en-US" sz="3000" dirty="0"/>
          </a:p>
          <a:p>
            <a:endParaRPr lang="en-US" sz="3000" dirty="0"/>
          </a:p>
          <a:p>
            <a:endParaRPr lang="en-US" sz="3000" dirty="0"/>
          </a:p>
        </p:txBody>
      </p:sp>
      <p:pic>
        <p:nvPicPr>
          <p:cNvPr id="4" name="Picture 14" descr="ch6 im 50">
            <a:extLst>
              <a:ext uri="{FF2B5EF4-FFF2-40B4-BE49-F238E27FC236}">
                <a16:creationId xmlns:a16="http://schemas.microsoft.com/office/drawing/2014/main" id="{E5A4BB3B-7441-7C4C-9853-A09711490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791" y="3860306"/>
            <a:ext cx="5713412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8723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5628D-CB03-2642-BC6E-8CA01FCAC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5262" y="267602"/>
            <a:ext cx="8911687" cy="1280890"/>
          </a:xfrm>
        </p:spPr>
        <p:txBody>
          <a:bodyPr/>
          <a:lstStyle/>
          <a:p>
            <a:r>
              <a:rPr lang="en-US" dirty="0"/>
              <a:t>Food, Molecules and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67008-5AF6-C14B-BBCC-2A0E33E47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87" y="2523520"/>
            <a:ext cx="3641271" cy="1280890"/>
          </a:xfrm>
        </p:spPr>
        <p:txBody>
          <a:bodyPr>
            <a:normAutofit/>
          </a:bodyPr>
          <a:lstStyle/>
          <a:p>
            <a:pPr algn="ctr"/>
            <a:r>
              <a:rPr lang="en-US" altLang="en-US" sz="2800" u="sng" dirty="0"/>
              <a:t>2 Types of Nucleic Acids:</a:t>
            </a:r>
          </a:p>
          <a:p>
            <a:pPr marL="0" indent="0">
              <a:buNone/>
            </a:pPr>
            <a:endParaRPr lang="en-US" altLang="en-US" sz="2800" b="1" dirty="0"/>
          </a:p>
          <a:p>
            <a:pPr marL="0" indent="0">
              <a:buNone/>
            </a:pPr>
            <a:endParaRPr lang="en-US" altLang="en-US" sz="2800" b="1" dirty="0"/>
          </a:p>
          <a:p>
            <a:pPr marL="0" indent="0">
              <a:buNone/>
            </a:pPr>
            <a:endParaRPr lang="en-US" altLang="en-US" sz="2800" dirty="0"/>
          </a:p>
          <a:p>
            <a:pPr marL="0" indent="0">
              <a:buNone/>
            </a:pPr>
            <a:endParaRPr lang="en-US" altLang="en-US" sz="2800" dirty="0"/>
          </a:p>
          <a:p>
            <a:endParaRPr lang="en-US" sz="3000" b="1" dirty="0"/>
          </a:p>
          <a:p>
            <a:endParaRPr lang="en-US" sz="3000" dirty="0"/>
          </a:p>
          <a:p>
            <a:endParaRPr lang="en-US" sz="3000" dirty="0"/>
          </a:p>
          <a:p>
            <a:endParaRPr lang="en-US" sz="3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BC5219-36B2-6C4A-9BB9-CB2FE10BC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7558" y="1238170"/>
            <a:ext cx="7127036" cy="546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96640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{6DBCF6F4-E4F7-2F4E-8E55-9FB30FF79A73}tf10001069</Template>
  <TotalTime>2465</TotalTime>
  <Words>225</Words>
  <Application>Microsoft Macintosh PowerPoint</Application>
  <PresentationFormat>Widescreen</PresentationFormat>
  <Paragraphs>42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 Unicode MS</vt:lpstr>
      <vt:lpstr>Arial</vt:lpstr>
      <vt:lpstr>Century Gothic</vt:lpstr>
      <vt:lpstr>Wingdings 3</vt:lpstr>
      <vt:lpstr>Wisp</vt:lpstr>
      <vt:lpstr>Food, Molecules and Energy</vt:lpstr>
      <vt:lpstr>Food, Molecules and Energy</vt:lpstr>
      <vt:lpstr>Food, Molecules and Energy</vt:lpstr>
      <vt:lpstr>Food, Molecules and Energy</vt:lpstr>
      <vt:lpstr>Food, Molecules and Energy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29</cp:revision>
  <dcterms:created xsi:type="dcterms:W3CDTF">2018-09-24T13:07:15Z</dcterms:created>
  <dcterms:modified xsi:type="dcterms:W3CDTF">2018-09-26T14:53:06Z</dcterms:modified>
</cp:coreProperties>
</file>